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71" r:id="rId13"/>
    <p:sldId id="272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18.06.2020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4387" y="1285860"/>
            <a:ext cx="9129613" cy="258532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chemeClr val="tx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</a:rPr>
              <a:t>«ПОМНИ  ПРАВИЛА  ДВИЖЕНЬЯ КАК  ТАБЛИЦУ  УМНОЖЕНЬЯ»</a:t>
            </a:r>
            <a:endParaRPr lang="ru-RU" sz="5400" b="1" cap="none" spc="0" dirty="0">
              <a:ln w="1905"/>
              <a:solidFill>
                <a:schemeClr val="tx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78579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Встали мы на переходе, </a:t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Перед нами светофор. </a:t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И при всем честном народе </a:t>
            </a:r>
            <a:b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Смотрит он на нас в упор. 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37890" name="Picture 2" descr="Картинки по запросу анимация пдд"/>
          <p:cNvPicPr>
            <a:picLocks noChangeAspect="1" noChangeArrowheads="1"/>
          </p:cNvPicPr>
          <p:nvPr/>
        </p:nvPicPr>
        <p:blipFill>
          <a:blip r:embed="rId2" cstate="print"/>
          <a:srcRect l="4882"/>
          <a:stretch>
            <a:fillRect/>
          </a:stretch>
        </p:blipFill>
        <p:spPr bwMode="auto">
          <a:xfrm>
            <a:off x="4314097" y="3214686"/>
            <a:ext cx="4829903" cy="3643314"/>
          </a:xfrm>
          <a:prstGeom prst="rect">
            <a:avLst/>
          </a:prstGeom>
          <a:noFill/>
        </p:spPr>
      </p:pic>
      <p:pic>
        <p:nvPicPr>
          <p:cNvPr id="37892" name="Picture 4" descr="Картинки по запросу анимация пдд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928802"/>
            <a:ext cx="4762500" cy="36480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57686" y="78579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Georgia" pitchFamily="18" charset="0"/>
              </a:rPr>
              <a:t>Красный глаз его открылся, </a:t>
            </a:r>
            <a:br>
              <a:rPr lang="ru-RU" sz="2400" dirty="0" smtClean="0">
                <a:solidFill>
                  <a:srgbClr val="C00000"/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Georgia" pitchFamily="18" charset="0"/>
              </a:rPr>
              <a:t>Значит, хочет он сказать: </a:t>
            </a:r>
            <a:br>
              <a:rPr lang="ru-RU" sz="2400" dirty="0" smtClean="0">
                <a:solidFill>
                  <a:srgbClr val="C00000"/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Georgia" pitchFamily="18" charset="0"/>
              </a:rPr>
              <a:t>Как бы ты не торопился, </a:t>
            </a:r>
            <a:br>
              <a:rPr lang="ru-RU" sz="2400" dirty="0" smtClean="0">
                <a:solidFill>
                  <a:srgbClr val="C00000"/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rgbClr val="C00000"/>
                </a:solidFill>
                <a:latin typeface="Georgia" pitchFamily="18" charset="0"/>
              </a:rPr>
              <a:t>Должен ты сейчас стоять! </a:t>
            </a:r>
            <a:endParaRPr lang="ru-RU" sz="2400" dirty="0">
              <a:solidFill>
                <a:srgbClr val="C00000"/>
              </a:solidFill>
              <a:latin typeface="Georgia" pitchFamily="18" charset="0"/>
            </a:endParaRPr>
          </a:p>
        </p:txBody>
      </p:sp>
      <p:pic>
        <p:nvPicPr>
          <p:cNvPr id="4" name="Picture 2" descr="Картинки по запросу анимация пдд"/>
          <p:cNvPicPr>
            <a:picLocks noChangeAspect="1" noChangeArrowheads="1"/>
          </p:cNvPicPr>
          <p:nvPr/>
        </p:nvPicPr>
        <p:blipFill>
          <a:blip r:embed="rId2" cstate="print"/>
          <a:srcRect l="4882"/>
          <a:stretch>
            <a:fillRect/>
          </a:stretch>
        </p:blipFill>
        <p:spPr bwMode="auto">
          <a:xfrm>
            <a:off x="4314097" y="3214686"/>
            <a:ext cx="4829903" cy="3643314"/>
          </a:xfrm>
          <a:prstGeom prst="rect">
            <a:avLst/>
          </a:prstGeom>
          <a:noFill/>
        </p:spPr>
      </p:pic>
      <p:pic>
        <p:nvPicPr>
          <p:cNvPr id="36868" name="Picture 4" descr="Похожее изображение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7166"/>
            <a:ext cx="2695575" cy="2695576"/>
          </a:xfrm>
          <a:prstGeom prst="rect">
            <a:avLst/>
          </a:prstGeom>
          <a:noFill/>
        </p:spPr>
      </p:pic>
      <p:sp>
        <p:nvSpPr>
          <p:cNvPr id="36872" name="AutoShape 8" descr="Картинки по запросу анимация красный свет светофор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Картинки по запросу анимация красный свет светофор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6" name="AutoShape 12" descr="Картинки по запросу анимация красный свет светофор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6878" name="Picture 14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308940"/>
            <a:ext cx="4786346" cy="31918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 descr="Картинки по запросу анимация красный свет светофор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0" name="AutoShape 4" descr="Картинки по запросу анимация красный свет светофор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4822" name="AutoShape 6" descr="Картинки по запросу анимация красный свет светофор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4824" name="Picture 8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42984"/>
            <a:ext cx="4360997" cy="5715016"/>
          </a:xfrm>
          <a:prstGeom prst="rect">
            <a:avLst/>
          </a:prstGeom>
          <a:noFill/>
        </p:spPr>
      </p:pic>
      <p:pic>
        <p:nvPicPr>
          <p:cNvPr id="6" name="Picture 2" descr="Картинки по запросу анимация пдд"/>
          <p:cNvPicPr>
            <a:picLocks noChangeAspect="1" noChangeArrowheads="1"/>
          </p:cNvPicPr>
          <p:nvPr/>
        </p:nvPicPr>
        <p:blipFill>
          <a:blip r:embed="rId3" cstate="print"/>
          <a:srcRect l="4882"/>
          <a:stretch>
            <a:fillRect/>
          </a:stretch>
        </p:blipFill>
        <p:spPr bwMode="auto">
          <a:xfrm>
            <a:off x="4314097" y="3214686"/>
            <a:ext cx="4829903" cy="3643314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4572000" y="128586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rgbClr val="00B050"/>
                </a:solidFill>
                <a:latin typeface="Georgia" pitchFamily="18" charset="0"/>
              </a:rPr>
              <a:t>Вот </a:t>
            </a:r>
            <a:r>
              <a:rPr lang="ru-RU" sz="2400" dirty="0" smtClean="0">
                <a:solidFill>
                  <a:srgbClr val="00B050"/>
                </a:solidFill>
                <a:latin typeface="Georgia" pitchFamily="18" charset="0"/>
              </a:rPr>
              <a:t>глаз горит зеленым, </a:t>
            </a:r>
            <a:br>
              <a:rPr lang="ru-RU" sz="2400" dirty="0" smtClean="0">
                <a:solidFill>
                  <a:srgbClr val="00B050"/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rgbClr val="00B050"/>
                </a:solidFill>
                <a:latin typeface="Georgia" pitchFamily="18" charset="0"/>
              </a:rPr>
              <a:t>Все машины встали в ряд. </a:t>
            </a:r>
            <a:br>
              <a:rPr lang="ru-RU" sz="2400" dirty="0" smtClean="0">
                <a:solidFill>
                  <a:srgbClr val="00B050"/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rgbClr val="00B050"/>
                </a:solidFill>
                <a:latin typeface="Georgia" pitchFamily="18" charset="0"/>
              </a:rPr>
              <a:t>Можем мы идти, Алена, </a:t>
            </a:r>
            <a:br>
              <a:rPr lang="ru-RU" sz="2400" dirty="0" smtClean="0">
                <a:solidFill>
                  <a:srgbClr val="00B050"/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rgbClr val="00B050"/>
                </a:solidFill>
                <a:latin typeface="Georgia" pitchFamily="18" charset="0"/>
              </a:rPr>
              <a:t>Мама с папой говорят.</a:t>
            </a:r>
            <a:endParaRPr lang="ru-RU" sz="2400" dirty="0">
              <a:solidFill>
                <a:srgbClr val="00B05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57620" y="928670"/>
            <a:ext cx="507206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1"/>
                </a:solidFill>
                <a:latin typeface="Georgia" pitchFamily="18" charset="0"/>
              </a:rPr>
              <a:t>На пути ребят – дорога,</a:t>
            </a:r>
            <a:br>
              <a:rPr lang="ru-RU" sz="2400" b="1" dirty="0" smtClean="0">
                <a:solidFill>
                  <a:schemeClr val="accent1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chemeClr val="accent1"/>
                </a:solidFill>
                <a:latin typeface="Georgia" pitchFamily="18" charset="0"/>
              </a:rPr>
              <a:t>Транспорт ездит быстро, много.</a:t>
            </a:r>
            <a:br>
              <a:rPr lang="ru-RU" sz="2400" b="1" dirty="0" smtClean="0">
                <a:solidFill>
                  <a:schemeClr val="accent1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chemeClr val="accent1"/>
                </a:solidFill>
                <a:latin typeface="Georgia" pitchFamily="18" charset="0"/>
              </a:rPr>
              <a:t>Светофора рядом нет,</a:t>
            </a:r>
            <a:br>
              <a:rPr lang="ru-RU" sz="2400" b="1" dirty="0" smtClean="0">
                <a:solidFill>
                  <a:schemeClr val="accent1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chemeClr val="accent1"/>
                </a:solidFill>
                <a:latin typeface="Georgia" pitchFamily="18" charset="0"/>
              </a:rPr>
              <a:t>Знак дорожный даст совет.</a:t>
            </a:r>
            <a:br>
              <a:rPr lang="ru-RU" sz="2400" b="1" dirty="0" smtClean="0">
                <a:solidFill>
                  <a:schemeClr val="accent1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chemeClr val="accent1"/>
                </a:solidFill>
                <a:latin typeface="Georgia" pitchFamily="18" charset="0"/>
              </a:rPr>
              <a:t>Надо, чуть вперед пройти,</a:t>
            </a:r>
            <a:br>
              <a:rPr lang="ru-RU" sz="2400" b="1" dirty="0" smtClean="0">
                <a:solidFill>
                  <a:schemeClr val="accent1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chemeClr val="accent1"/>
                </a:solidFill>
                <a:latin typeface="Georgia" pitchFamily="18" charset="0"/>
              </a:rPr>
              <a:t>Там, где «Зебра» на пути.</a:t>
            </a:r>
            <a:br>
              <a:rPr lang="ru-RU" sz="2400" b="1" dirty="0" smtClean="0">
                <a:solidFill>
                  <a:schemeClr val="accent1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chemeClr val="accent1"/>
                </a:solidFill>
                <a:latin typeface="Georgia" pitchFamily="18" charset="0"/>
              </a:rPr>
              <a:t>«Пешеходный переход» –</a:t>
            </a:r>
            <a:br>
              <a:rPr lang="ru-RU" sz="2400" b="1" dirty="0" smtClean="0">
                <a:solidFill>
                  <a:schemeClr val="accent1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chemeClr val="accent1"/>
                </a:solidFill>
                <a:latin typeface="Georgia" pitchFamily="18" charset="0"/>
              </a:rPr>
              <a:t>Можно двигаться вперед.</a:t>
            </a:r>
            <a:endParaRPr lang="ru-RU" sz="2400" dirty="0">
              <a:latin typeface="Georgia" pitchFamily="18" charset="0"/>
            </a:endParaRPr>
          </a:p>
        </p:txBody>
      </p:sp>
      <p:pic>
        <p:nvPicPr>
          <p:cNvPr id="33794" name="Picture 2" descr="Картинки по запросу анимация пешеходный перехо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0852"/>
            <a:ext cx="3571868" cy="5289982"/>
          </a:xfrm>
          <a:prstGeom prst="rect">
            <a:avLst/>
          </a:prstGeom>
          <a:noFill/>
        </p:spPr>
      </p:pic>
      <p:pic>
        <p:nvPicPr>
          <p:cNvPr id="33798" name="Picture 6" descr="Картинки по запросу анимация пешеходный переход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7950" y="4572008"/>
            <a:ext cx="1866900" cy="18954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Картинки по запросу рядом дети знак"/>
          <p:cNvPicPr>
            <a:picLocks noChangeAspect="1" noChangeArrowheads="1"/>
          </p:cNvPicPr>
          <p:nvPr/>
        </p:nvPicPr>
        <p:blipFill>
          <a:blip r:embed="rId2" cstate="print"/>
          <a:srcRect l="20649" t="5700" r="25167" b="6774"/>
          <a:stretch>
            <a:fillRect/>
          </a:stretch>
        </p:blipFill>
        <p:spPr bwMode="auto">
          <a:xfrm>
            <a:off x="5715008" y="3416873"/>
            <a:ext cx="3428992" cy="344112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4572000" y="107154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latin typeface="Georgia" pitchFamily="18" charset="0"/>
              </a:rPr>
              <a:t>Это очень важный знак,</a:t>
            </a:r>
            <a:br>
              <a:rPr lang="ru-RU" sz="2400" dirty="0" smtClean="0">
                <a:latin typeface="Georgia" pitchFamily="18" charset="0"/>
              </a:rPr>
            </a:br>
            <a:r>
              <a:rPr lang="ru-RU" sz="2400" dirty="0" smtClean="0">
                <a:latin typeface="Georgia" pitchFamily="18" charset="0"/>
              </a:rPr>
              <a:t>Он висит не просто так.</a:t>
            </a:r>
            <a:br>
              <a:rPr lang="ru-RU" sz="2400" dirty="0" smtClean="0">
                <a:latin typeface="Georgia" pitchFamily="18" charset="0"/>
              </a:rPr>
            </a:br>
            <a:r>
              <a:rPr lang="ru-RU" sz="2400" dirty="0" smtClean="0">
                <a:latin typeface="Georgia" pitchFamily="18" charset="0"/>
              </a:rPr>
              <a:t>Будь внимательней, шофер!</a:t>
            </a:r>
            <a:br>
              <a:rPr lang="ru-RU" sz="2400" dirty="0" smtClean="0">
                <a:latin typeface="Georgia" pitchFamily="18" charset="0"/>
              </a:rPr>
            </a:br>
            <a:r>
              <a:rPr lang="ru-RU" sz="2400" dirty="0" smtClean="0">
                <a:latin typeface="Georgia" pitchFamily="18" charset="0"/>
              </a:rPr>
              <a:t>Рядом садик, школьный двор.</a:t>
            </a:r>
            <a:endParaRPr lang="ru-RU" sz="2400" dirty="0">
              <a:latin typeface="Georgia" pitchFamily="18" charset="0"/>
            </a:endParaRPr>
          </a:p>
        </p:txBody>
      </p:sp>
      <p:pic>
        <p:nvPicPr>
          <p:cNvPr id="32772" name="Picture 4" descr="Картинки по запросу осторожно дети"/>
          <p:cNvPicPr>
            <a:picLocks noChangeAspect="1" noChangeArrowheads="1"/>
          </p:cNvPicPr>
          <p:nvPr/>
        </p:nvPicPr>
        <p:blipFill>
          <a:blip r:embed="rId3" cstate="print"/>
          <a:srcRect l="2988" t="3000" r="7370" b="3999"/>
          <a:stretch>
            <a:fillRect/>
          </a:stretch>
        </p:blipFill>
        <p:spPr bwMode="auto">
          <a:xfrm>
            <a:off x="285720" y="1500174"/>
            <a:ext cx="4286280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92867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ru-RU" sz="24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2060"/>
                </a:solidFill>
                <a:latin typeface="Georgia" pitchFamily="18" charset="0"/>
              </a:rPr>
              <a:t>Пешеходы должны двигаться по тротуару</a:t>
            </a:r>
          </a:p>
          <a:p>
            <a:pPr algn="ctr">
              <a:buFont typeface="Wingdings" pitchFamily="2" charset="2"/>
              <a:buChar char="v"/>
            </a:pPr>
            <a:r>
              <a:rPr lang="ru-RU" sz="24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2060"/>
                </a:solidFill>
                <a:latin typeface="Georgia" pitchFamily="18" charset="0"/>
              </a:rPr>
              <a:t>При переходе дороги, где есть светофор, нужно следить за сигналами светофора</a:t>
            </a:r>
          </a:p>
          <a:p>
            <a:pPr algn="ctr">
              <a:buFont typeface="Wingdings" pitchFamily="2" charset="2"/>
              <a:buChar char="v"/>
            </a:pPr>
            <a:r>
              <a:rPr lang="ru-RU" sz="24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2060"/>
                </a:solidFill>
                <a:latin typeface="Georgia" pitchFamily="18" charset="0"/>
              </a:rPr>
              <a:t>Пешеходы должны переходить дорогу по пешеходному или подземному переходу</a:t>
            </a:r>
          </a:p>
          <a:p>
            <a:pPr algn="ctr">
              <a:buFont typeface="Wingdings" pitchFamily="2" charset="2"/>
              <a:buChar char="v"/>
            </a:pPr>
            <a:r>
              <a:rPr lang="ru-RU" sz="2400" dirty="0" smtClean="0">
                <a:ln w="18415" cmpd="sng">
                  <a:solidFill>
                    <a:srgbClr val="0070C0"/>
                  </a:solidFill>
                  <a:prstDash val="solid"/>
                </a:ln>
                <a:solidFill>
                  <a:srgbClr val="002060"/>
                </a:solidFill>
                <a:latin typeface="Georgia" pitchFamily="18" charset="0"/>
              </a:rPr>
              <a:t>Переходить дорогу можно, только после того, как посмотришь в право и влево и убедившись, что все машины остановились, можно переходить дорогу</a:t>
            </a:r>
            <a:endParaRPr lang="ru-RU" sz="2400" dirty="0">
              <a:ln w="18415" cmpd="sng">
                <a:solidFill>
                  <a:srgbClr val="0070C0"/>
                </a:solidFill>
                <a:prstDash val="solid"/>
              </a:ln>
              <a:solidFill>
                <a:srgbClr val="002060"/>
              </a:solidFill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8794" y="500042"/>
            <a:ext cx="584807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200" b="1" dirty="0" smtClean="0">
                <a:ln w="11430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Georgia" pitchFamily="18" charset="0"/>
              </a:rPr>
              <a:t>ОСНОВНЫЕ ПРАВИЛА ПЕШЕХОДА:</a:t>
            </a:r>
            <a:endParaRPr lang="ru-RU" sz="2200" b="1" dirty="0">
              <a:ln w="11430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Georgia" pitchFamily="18" charset="0"/>
            </a:endParaRPr>
          </a:p>
        </p:txBody>
      </p:sp>
      <p:pic>
        <p:nvPicPr>
          <p:cNvPr id="31746" name="Picture 2" descr="Картинки по запросу переход подземный и наземный"/>
          <p:cNvPicPr>
            <a:picLocks noChangeAspect="1" noChangeArrowheads="1"/>
          </p:cNvPicPr>
          <p:nvPr/>
        </p:nvPicPr>
        <p:blipFill>
          <a:blip r:embed="rId2" cstate="print"/>
          <a:srcRect t="8553" b="12464"/>
          <a:stretch>
            <a:fillRect/>
          </a:stretch>
        </p:blipFill>
        <p:spPr bwMode="auto">
          <a:xfrm>
            <a:off x="5857884" y="4071942"/>
            <a:ext cx="2824175" cy="2491924"/>
          </a:xfrm>
          <a:prstGeom prst="rect">
            <a:avLst/>
          </a:prstGeom>
          <a:noFill/>
        </p:spPr>
      </p:pic>
      <p:pic>
        <p:nvPicPr>
          <p:cNvPr id="31748" name="Picture 4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4214818"/>
            <a:ext cx="3333750" cy="21717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357166"/>
            <a:ext cx="732444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000" b="1" dirty="0" smtClean="0">
                <a:solidFill>
                  <a:srgbClr val="FF0000"/>
                </a:solidFill>
                <a:latin typeface="Georgia" pitchFamily="18" charset="0"/>
              </a:rPr>
              <a:t>Знак Пешеходу проход запрещён.</a:t>
            </a:r>
            <a:r>
              <a:rPr lang="ru-RU" sz="3000" dirty="0" smtClean="0">
                <a:solidFill>
                  <a:srgbClr val="FF0000"/>
                </a:solidFill>
                <a:latin typeface="Georgia" pitchFamily="18" charset="0"/>
              </a:rPr>
              <a:t> </a:t>
            </a:r>
            <a:endParaRPr lang="ru-RU" sz="3000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000108"/>
            <a:ext cx="4572000" cy="25299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b="1" dirty="0" smtClean="0"/>
              <a:t> </a:t>
            </a:r>
            <a:r>
              <a:rPr lang="ru-RU" sz="2200" dirty="0" smtClean="0">
                <a:solidFill>
                  <a:srgbClr val="006600"/>
                </a:solidFill>
                <a:latin typeface="Georgia" pitchFamily="18" charset="0"/>
              </a:rPr>
              <a:t>Если ты поставил ногу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200" dirty="0" smtClean="0">
                <a:solidFill>
                  <a:srgbClr val="006600"/>
                </a:solidFill>
                <a:latin typeface="Georgia" pitchFamily="18" charset="0"/>
              </a:rPr>
              <a:t>    На проезжую дорогу,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200" dirty="0" smtClean="0">
                <a:solidFill>
                  <a:srgbClr val="006600"/>
                </a:solidFill>
                <a:latin typeface="Georgia" pitchFamily="18" charset="0"/>
              </a:rPr>
              <a:t>    Обрати вниманье друг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200" dirty="0" smtClean="0">
                <a:solidFill>
                  <a:srgbClr val="006600"/>
                </a:solidFill>
                <a:latin typeface="Georgia" pitchFamily="18" charset="0"/>
              </a:rPr>
              <a:t>    Знак дорожный- красный круг,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200" dirty="0" smtClean="0">
                <a:solidFill>
                  <a:srgbClr val="006600"/>
                </a:solidFill>
                <a:latin typeface="Georgia" pitchFamily="18" charset="0"/>
              </a:rPr>
              <a:t>    Человек идущий в чёрном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200" dirty="0" smtClean="0">
                <a:solidFill>
                  <a:srgbClr val="006600"/>
                </a:solidFill>
                <a:latin typeface="Georgia" pitchFamily="18" charset="0"/>
              </a:rPr>
              <a:t>    Красной чёрточкой зачёркнут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200" dirty="0" smtClean="0">
                <a:solidFill>
                  <a:srgbClr val="006600"/>
                </a:solidFill>
                <a:latin typeface="Georgia" pitchFamily="18" charset="0"/>
              </a:rPr>
              <a:t>    И дорога вроде, но..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200" dirty="0" smtClean="0">
                <a:solidFill>
                  <a:srgbClr val="006600"/>
                </a:solidFill>
                <a:latin typeface="Georgia" pitchFamily="18" charset="0"/>
              </a:rPr>
              <a:t>    Здесь ходить запрещено!</a:t>
            </a:r>
            <a:endParaRPr lang="ru-RU" sz="2200" dirty="0">
              <a:latin typeface="Georgia" pitchFamily="18" charset="0"/>
            </a:endParaRPr>
          </a:p>
        </p:txBody>
      </p:sp>
      <p:pic>
        <p:nvPicPr>
          <p:cNvPr id="4" name="Picture 12" descr="verbotten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857232"/>
            <a:ext cx="4211637" cy="4211637"/>
          </a:xfrm>
          <a:prstGeom prst="rect">
            <a:avLst/>
          </a:prstGeom>
          <a:noFill/>
        </p:spPr>
      </p:pic>
      <p:pic>
        <p:nvPicPr>
          <p:cNvPr id="30722" name="Picture 2" descr="Картинки по запросу не ходить ребенку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500438"/>
            <a:ext cx="3786214" cy="30289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572000" y="714356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latin typeface="Georgia" pitchFamily="18" charset="0"/>
              </a:rPr>
              <a:t>Транспорт разный на дороге: </a:t>
            </a:r>
            <a:br>
              <a:rPr lang="ru-RU" sz="2400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Georgia" pitchFamily="18" charset="0"/>
              </a:rPr>
              <a:t>Легковой и грузовой, </a:t>
            </a:r>
            <a:br>
              <a:rPr lang="ru-RU" sz="2400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Georgia" pitchFamily="18" charset="0"/>
              </a:rPr>
              <a:t>Государственный и частный, </a:t>
            </a:r>
            <a:br>
              <a:rPr lang="ru-RU" sz="2400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400" dirty="0" smtClean="0">
                <a:solidFill>
                  <a:srgbClr val="FF0000"/>
                </a:solidFill>
                <a:latin typeface="Georgia" pitchFamily="18" charset="0"/>
              </a:rPr>
              <a:t>Пассажирский городской. </a:t>
            </a:r>
            <a:endParaRPr lang="ru-RU" sz="2400" dirty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29698" name="Picture 2" descr="Картинки по запросу легковой транспорт"/>
          <p:cNvPicPr>
            <a:picLocks noChangeAspect="1" noChangeArrowheads="1"/>
          </p:cNvPicPr>
          <p:nvPr/>
        </p:nvPicPr>
        <p:blipFill>
          <a:blip r:embed="rId2" cstate="print"/>
          <a:srcRect r="32240"/>
          <a:stretch>
            <a:fillRect/>
          </a:stretch>
        </p:blipFill>
        <p:spPr bwMode="auto">
          <a:xfrm>
            <a:off x="0" y="280369"/>
            <a:ext cx="4344955" cy="3005735"/>
          </a:xfrm>
          <a:prstGeom prst="rect">
            <a:avLst/>
          </a:prstGeom>
          <a:noFill/>
        </p:spPr>
      </p:pic>
      <p:pic>
        <p:nvPicPr>
          <p:cNvPr id="29700" name="Picture 4" descr="Картинки по запросу грузово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57562"/>
            <a:ext cx="4381499" cy="3286124"/>
          </a:xfrm>
          <a:prstGeom prst="rect">
            <a:avLst/>
          </a:prstGeom>
          <a:noFill/>
        </p:spPr>
      </p:pic>
      <p:pic>
        <p:nvPicPr>
          <p:cNvPr id="29702" name="Picture 6" descr="Картинки по запросу троллейбус"/>
          <p:cNvPicPr>
            <a:picLocks noChangeAspect="1" noChangeArrowheads="1"/>
          </p:cNvPicPr>
          <p:nvPr/>
        </p:nvPicPr>
        <p:blipFill>
          <a:blip r:embed="rId4" cstate="print"/>
          <a:srcRect r="12856"/>
          <a:stretch>
            <a:fillRect/>
          </a:stretch>
        </p:blipFill>
        <p:spPr bwMode="auto">
          <a:xfrm>
            <a:off x="4786250" y="3009914"/>
            <a:ext cx="4357750" cy="38480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28860" y="428604"/>
            <a:ext cx="420339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  <a:latin typeface="Georgia" pitchFamily="18" charset="0"/>
              </a:rPr>
              <a:t>Спецтранспорт</a:t>
            </a:r>
            <a:endParaRPr lang="ru-RU" sz="4400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357686" y="1357298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dirty="0" smtClean="0">
                <a:latin typeface="Georgia" pitchFamily="18" charset="0"/>
              </a:rPr>
              <a:t>Посторонитесь! Дорогу! Дорогу!</a:t>
            </a:r>
            <a:br>
              <a:rPr lang="ru-RU" sz="2200" dirty="0" smtClean="0">
                <a:latin typeface="Georgia" pitchFamily="18" charset="0"/>
              </a:rPr>
            </a:br>
            <a:r>
              <a:rPr lang="ru-RU" sz="2200" dirty="0" smtClean="0">
                <a:latin typeface="Georgia" pitchFamily="18" charset="0"/>
              </a:rPr>
              <a:t>Скорая помощь летит на подмогу.</a:t>
            </a:r>
            <a:br>
              <a:rPr lang="ru-RU" sz="2200" dirty="0" smtClean="0">
                <a:latin typeface="Georgia" pitchFamily="18" charset="0"/>
              </a:rPr>
            </a:br>
            <a:r>
              <a:rPr lang="ru-RU" sz="2200" dirty="0" smtClean="0">
                <a:latin typeface="Georgia" pitchFamily="18" charset="0"/>
              </a:rPr>
              <a:t>Приказ постового: «Стоять! Хода нет!</a:t>
            </a:r>
            <a:br>
              <a:rPr lang="ru-RU" sz="2200" dirty="0" smtClean="0">
                <a:latin typeface="Georgia" pitchFamily="18" charset="0"/>
              </a:rPr>
            </a:br>
            <a:r>
              <a:rPr lang="ru-RU" sz="2200" dirty="0" smtClean="0">
                <a:latin typeface="Georgia" pitchFamily="18" charset="0"/>
              </a:rPr>
              <a:t>Только для «Скорой» Зеленый свет!»</a:t>
            </a:r>
            <a:br>
              <a:rPr lang="ru-RU" sz="2200" dirty="0" smtClean="0">
                <a:latin typeface="Georgia" pitchFamily="18" charset="0"/>
              </a:rPr>
            </a:br>
            <a:r>
              <a:rPr lang="ru-RU" sz="2200" dirty="0" smtClean="0">
                <a:latin typeface="Georgia" pitchFamily="18" charset="0"/>
              </a:rPr>
              <a:t>Где-то случилась большая беда,</a:t>
            </a:r>
            <a:br>
              <a:rPr lang="ru-RU" sz="2200" dirty="0" smtClean="0">
                <a:latin typeface="Georgia" pitchFamily="18" charset="0"/>
              </a:rPr>
            </a:br>
            <a:r>
              <a:rPr lang="ru-RU" sz="2200" dirty="0" smtClean="0">
                <a:latin typeface="Georgia" pitchFamily="18" charset="0"/>
              </a:rPr>
              <a:t>Скорая помощь мчится туда.</a:t>
            </a:r>
            <a:endParaRPr lang="ru-RU" sz="2200" dirty="0">
              <a:latin typeface="Georgia" pitchFamily="18" charset="0"/>
            </a:endParaRPr>
          </a:p>
        </p:txBody>
      </p:sp>
      <p:pic>
        <p:nvPicPr>
          <p:cNvPr id="28674" name="Picture 2" descr="Картинки по запросу скорая помощь"/>
          <p:cNvPicPr>
            <a:picLocks noChangeAspect="1" noChangeArrowheads="1"/>
          </p:cNvPicPr>
          <p:nvPr/>
        </p:nvPicPr>
        <p:blipFill>
          <a:blip r:embed="rId2" cstate="print"/>
          <a:srcRect t="7693"/>
          <a:stretch>
            <a:fillRect/>
          </a:stretch>
        </p:blipFill>
        <p:spPr bwMode="auto">
          <a:xfrm>
            <a:off x="4191000" y="4572008"/>
            <a:ext cx="4953000" cy="2285992"/>
          </a:xfrm>
          <a:prstGeom prst="rect">
            <a:avLst/>
          </a:prstGeom>
          <a:noFill/>
        </p:spPr>
      </p:pic>
      <p:pic>
        <p:nvPicPr>
          <p:cNvPr id="28676" name="Picture 4" descr="Картинки по запросу скорая помощь"/>
          <p:cNvPicPr>
            <a:picLocks noChangeAspect="1" noChangeArrowheads="1"/>
          </p:cNvPicPr>
          <p:nvPr/>
        </p:nvPicPr>
        <p:blipFill>
          <a:blip r:embed="rId3" cstate="print"/>
          <a:srcRect r="11796"/>
          <a:stretch>
            <a:fillRect/>
          </a:stretch>
        </p:blipFill>
        <p:spPr bwMode="auto">
          <a:xfrm>
            <a:off x="0" y="1500174"/>
            <a:ext cx="4273549" cy="36337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285728"/>
            <a:ext cx="4572000" cy="40318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 smtClean="0">
                <a:latin typeface="Georgia" pitchFamily="18" charset="0"/>
              </a:rPr>
              <a:t/>
            </a:r>
            <a:br>
              <a:rPr lang="ru-RU" sz="3200" dirty="0" smtClean="0">
                <a:latin typeface="Georgia" pitchFamily="18" charset="0"/>
              </a:rPr>
            </a:br>
            <a:r>
              <a:rPr lang="ru-RU" sz="3200" dirty="0" smtClean="0">
                <a:solidFill>
                  <a:srgbClr val="FF0000"/>
                </a:solidFill>
                <a:latin typeface="Georgia" pitchFamily="18" charset="0"/>
              </a:rPr>
              <a:t>Полицейская машина</a:t>
            </a:r>
            <a:r>
              <a:rPr lang="ru-RU" sz="3200" dirty="0" smtClean="0">
                <a:latin typeface="Georgia" pitchFamily="18" charset="0"/>
              </a:rPr>
              <a:t/>
            </a:r>
            <a:br>
              <a:rPr lang="ru-RU" sz="3200" dirty="0" smtClean="0">
                <a:latin typeface="Georgia" pitchFamily="18" charset="0"/>
              </a:rPr>
            </a:br>
            <a:r>
              <a:rPr lang="ru-RU" sz="3200" dirty="0" smtClean="0">
                <a:latin typeface="Georgia" pitchFamily="18" charset="0"/>
              </a:rPr>
              <a:t>Нам мелькает глазом синим,</a:t>
            </a:r>
            <a:br>
              <a:rPr lang="ru-RU" sz="3200" dirty="0" smtClean="0">
                <a:latin typeface="Georgia" pitchFamily="18" charset="0"/>
              </a:rPr>
            </a:br>
            <a:r>
              <a:rPr lang="ru-RU" sz="3200" dirty="0" smtClean="0">
                <a:latin typeface="Georgia" pitchFamily="18" charset="0"/>
              </a:rPr>
              <a:t>А её сирены звук</a:t>
            </a:r>
            <a:br>
              <a:rPr lang="ru-RU" sz="3200" dirty="0" smtClean="0">
                <a:latin typeface="Georgia" pitchFamily="18" charset="0"/>
              </a:rPr>
            </a:br>
            <a:r>
              <a:rPr lang="ru-RU" sz="3200" dirty="0" smtClean="0">
                <a:latin typeface="Georgia" pitchFamily="18" charset="0"/>
              </a:rPr>
              <a:t>Слышен далеко вокруг.</a:t>
            </a:r>
            <a:br>
              <a:rPr lang="ru-RU" sz="3200" dirty="0" smtClean="0">
                <a:latin typeface="Georgia" pitchFamily="18" charset="0"/>
              </a:rPr>
            </a:br>
            <a:endParaRPr lang="ru-RU" sz="3200" dirty="0">
              <a:latin typeface="Georgia" pitchFamily="18" charset="0"/>
            </a:endParaRPr>
          </a:p>
        </p:txBody>
      </p:sp>
      <p:pic>
        <p:nvPicPr>
          <p:cNvPr id="27650" name="Picture 2" descr="Картинки по запросу полицейская машина росси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4000504"/>
            <a:ext cx="4000500" cy="2590800"/>
          </a:xfrm>
          <a:prstGeom prst="rect">
            <a:avLst/>
          </a:prstGeom>
          <a:noFill/>
        </p:spPr>
      </p:pic>
      <p:pic>
        <p:nvPicPr>
          <p:cNvPr id="27652" name="Picture 4" descr="Картинки по запросу полицейская машина росс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857232"/>
            <a:ext cx="3429001" cy="2571751"/>
          </a:xfrm>
          <a:prstGeom prst="rect">
            <a:avLst/>
          </a:prstGeom>
          <a:noFill/>
        </p:spPr>
      </p:pic>
      <p:pic>
        <p:nvPicPr>
          <p:cNvPr id="27654" name="Picture 6" descr="Картинки по запросу полицейская машина россия"/>
          <p:cNvPicPr>
            <a:picLocks noChangeAspect="1" noChangeArrowheads="1"/>
          </p:cNvPicPr>
          <p:nvPr/>
        </p:nvPicPr>
        <p:blipFill>
          <a:blip r:embed="rId4" cstate="print"/>
          <a:srcRect l="26952" t="19422" r="7422"/>
          <a:stretch>
            <a:fillRect/>
          </a:stretch>
        </p:blipFill>
        <p:spPr bwMode="auto">
          <a:xfrm>
            <a:off x="285720" y="3786190"/>
            <a:ext cx="4000528" cy="27860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857232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 smtClean="0">
                <a:latin typeface="Georgia" pitchFamily="18" charset="0"/>
              </a:rPr>
              <a:t>Спешит машина красная,</a:t>
            </a:r>
            <a:br>
              <a:rPr lang="ru-RU" sz="2800" dirty="0" smtClean="0">
                <a:latin typeface="Georgia" pitchFamily="18" charset="0"/>
              </a:rPr>
            </a:br>
            <a:r>
              <a:rPr lang="ru-RU" sz="2800" dirty="0" smtClean="0">
                <a:latin typeface="Georgia" pitchFamily="18" charset="0"/>
              </a:rPr>
              <a:t>Не выключая фар,</a:t>
            </a:r>
            <a:br>
              <a:rPr lang="ru-RU" sz="2800" dirty="0" smtClean="0">
                <a:latin typeface="Georgia" pitchFamily="18" charset="0"/>
              </a:rPr>
            </a:br>
            <a:r>
              <a:rPr lang="ru-RU" sz="2800" dirty="0" smtClean="0">
                <a:latin typeface="Georgia" pitchFamily="18" charset="0"/>
              </a:rPr>
              <a:t>На службу на опасную,</a:t>
            </a:r>
            <a:br>
              <a:rPr lang="ru-RU" sz="2800" dirty="0" smtClean="0">
                <a:latin typeface="Georgia" pitchFamily="18" charset="0"/>
              </a:rPr>
            </a:br>
            <a:r>
              <a:rPr lang="ru-RU" sz="2800" dirty="0" smtClean="0">
                <a:latin typeface="Georgia" pitchFamily="18" charset="0"/>
              </a:rPr>
              <a:t>Спешит тушить пожар!</a:t>
            </a:r>
            <a:endParaRPr lang="ru-RU" sz="2800" dirty="0">
              <a:latin typeface="Georgia" pitchFamily="18" charset="0"/>
            </a:endParaRPr>
          </a:p>
        </p:txBody>
      </p:sp>
      <p:pic>
        <p:nvPicPr>
          <p:cNvPr id="54274" name="Picture 2" descr="Картинки по запросу пожарная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8992" y="3143248"/>
            <a:ext cx="5333984" cy="3373745"/>
          </a:xfrm>
          <a:prstGeom prst="rect">
            <a:avLst/>
          </a:prstGeom>
          <a:noFill/>
        </p:spPr>
      </p:pic>
      <p:pic>
        <p:nvPicPr>
          <p:cNvPr id="54276" name="Picture 4" descr="Картинки по запросу пожарная"/>
          <p:cNvPicPr>
            <a:picLocks noChangeAspect="1" noChangeArrowheads="1"/>
          </p:cNvPicPr>
          <p:nvPr/>
        </p:nvPicPr>
        <p:blipFill>
          <a:blip r:embed="rId3" cstate="print"/>
          <a:srcRect l="7258" t="7473" r="6855" b="10324"/>
          <a:stretch>
            <a:fillRect/>
          </a:stretch>
        </p:blipFill>
        <p:spPr bwMode="auto">
          <a:xfrm>
            <a:off x="0" y="1354298"/>
            <a:ext cx="4500562" cy="27890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572000" y="0"/>
            <a:ext cx="4572000" cy="3046988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  <a:t>Делаем ребятам </a:t>
            </a:r>
            <a:b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  <a:t>Предостережение: </a:t>
            </a:r>
            <a:b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  <a:t>Выучите срочно </a:t>
            </a:r>
            <a:b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  <a:t>ПРАВИЛА ДВИЖЕНИЯ, </a:t>
            </a:r>
            <a:b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  <a:t>Чтоб не волновались </a:t>
            </a:r>
            <a:b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  <a:t>Каждый день родители, </a:t>
            </a:r>
            <a:b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  <a:t>Чтоб спокойно мчались </a:t>
            </a:r>
            <a:b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Georgia" pitchFamily="18" charset="0"/>
              </a:rPr>
              <a:t>Улицей водители! </a:t>
            </a:r>
            <a:endParaRPr lang="ru-RU" sz="2400" b="1" dirty="0">
              <a:solidFill>
                <a:srgbClr val="FF0000"/>
              </a:solidFill>
              <a:latin typeface="Georgia" pitchFamily="18" charset="0"/>
            </a:endParaRPr>
          </a:p>
        </p:txBody>
      </p:sp>
      <p:pic>
        <p:nvPicPr>
          <p:cNvPr id="53249" name="Picture 1" descr="D:\работа\картинки\hello_html_m6dcf3bd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3857628"/>
            <a:ext cx="3619504" cy="27146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00100" y="1428736"/>
            <a:ext cx="755973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СПАСИБО ЗА ВНИМАНИЕ!</a:t>
            </a:r>
            <a:endParaRPr lang="ru-RU" sz="5400" b="1" cap="all" spc="0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00694" y="5000636"/>
            <a:ext cx="22145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Работу выполнила: 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Агапова О.В. – воспитатель 2 младшей группы МОУ детский сад №33.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82</TotalTime>
  <Words>175</Words>
  <Application>Microsoft Office PowerPoint</Application>
  <PresentationFormat>Экран (4:3)</PresentationFormat>
  <Paragraphs>29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Пелагея</dc:creator>
  <cp:lastModifiedBy>Ольга</cp:lastModifiedBy>
  <cp:revision>11</cp:revision>
  <dcterms:created xsi:type="dcterms:W3CDTF">2017-09-12T09:17:26Z</dcterms:created>
  <dcterms:modified xsi:type="dcterms:W3CDTF">2020-06-18T13:32:34Z</dcterms:modified>
</cp:coreProperties>
</file>