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ppt/slideLayouts/slideLayout4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  <p:sldMasterId id="2147483769" r:id="rId2"/>
    <p:sldMasterId id="2147483757" r:id="rId3"/>
    <p:sldMasterId id="2147483767" r:id="rId4"/>
  </p:sldMasterIdLst>
  <p:notesMasterIdLst>
    <p:notesMasterId r:id="rId41"/>
  </p:notesMasterIdLst>
  <p:sldIdLst>
    <p:sldId id="256" r:id="rId5"/>
    <p:sldId id="300" r:id="rId6"/>
    <p:sldId id="262" r:id="rId7"/>
    <p:sldId id="258" r:id="rId8"/>
    <p:sldId id="259" r:id="rId9"/>
    <p:sldId id="260" r:id="rId10"/>
    <p:sldId id="261" r:id="rId11"/>
    <p:sldId id="298" r:id="rId12"/>
    <p:sldId id="299" r:id="rId13"/>
    <p:sldId id="263" r:id="rId14"/>
    <p:sldId id="264" r:id="rId15"/>
    <p:sldId id="265" r:id="rId16"/>
    <p:sldId id="268" r:id="rId17"/>
    <p:sldId id="267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7" r:id="rId34"/>
    <p:sldId id="288" r:id="rId35"/>
    <p:sldId id="291" r:id="rId36"/>
    <p:sldId id="292" r:id="rId37"/>
    <p:sldId id="293" r:id="rId38"/>
    <p:sldId id="295" r:id="rId39"/>
    <p:sldId id="296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6699FF"/>
    <a:srgbClr val="66FFFF"/>
    <a:srgbClr val="FF5050"/>
    <a:srgbClr val="FFFF66"/>
    <a:srgbClr val="FF9933"/>
    <a:srgbClr val="FFFF00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2943" autoAdjust="0"/>
  </p:normalViewPr>
  <p:slideViewPr>
    <p:cSldViewPr>
      <p:cViewPr varScale="1">
        <p:scale>
          <a:sx n="85" d="100"/>
          <a:sy n="85" d="100"/>
        </p:scale>
        <p:origin x="-152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2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302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2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710F167-E791-4CCE-A154-9376427BCA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040748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z="1800" smtClean="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z="1800" smtClean="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kumimoji="1" lang="ru-RU" altLang="ru-RU" sz="1800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ru-RU" altLang="ru-RU" smtClean="0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email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email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z="1800" smtClean="0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endParaRPr lang="ru-RU"/>
            </a:p>
          </p:txBody>
        </p:sp>
      </p:grpSp>
      <p:sp>
        <p:nvSpPr>
          <p:cNvPr id="258105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58106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16A71-3042-45BE-8FBE-F4B2131C5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2A744-B287-4CC0-8C55-5D7A632D2B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4E777-65C9-4D41-A65E-F317D9739F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8F4A7-D3DB-46E0-B2D0-E8A500BD10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CFB88-0BB3-4293-A106-DD9A55D5A0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01A1F-1FD5-47A5-B522-6144BA7C20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3D10C-B7C2-449C-953D-10F4B3BEBE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575FA-7D44-4965-95D5-D4015BF49D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6F35B-6CD5-458E-ACB2-F836FA1BCB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4279D-CEDF-4E5A-9E7A-8525C12DFB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5B914-5915-4E64-AF8B-01994D4861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66672-DB97-4ED0-9613-D2EDD22005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BEF2E-028A-424B-B34D-ACBBB80E8E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B5C87-079D-4543-A286-034168267B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25DAA-4611-47EA-9021-3954CE427A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6524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6524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F69E8-D1EC-44F0-8B38-DE33A1CEC9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E7493-A8D3-4A2F-A16F-D917047080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0591C-1048-4D8E-A566-53D8C2B13F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B228A-0F98-4DB1-9D9C-DC1E7AF8E0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145EF-DCCC-441A-9396-FB0B8FDE14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4FDE2-8E3D-42D0-AC72-A60EBC3EA6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9B440-074C-4191-B019-5896BE8AE5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CB479-AE58-4E8C-9E5D-FABFFFCA8A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wedg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4978D-D766-40E2-827C-216E555BB9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56C10-7440-4B51-8018-2E2CEEBA31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56EAF-69AD-4BCF-9127-DE59580E8E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0173C-D48B-4987-A4AD-712A97B47E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  <p:transition spd="slow">
    <p:newsflash/>
    <p:sndAc>
      <p:stSnd>
        <p:snd r:embed="rId1" name="chimes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B842C-037F-4132-9363-7B5212A5C5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0852F-3C1D-40B3-8103-79B69309AE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852EC-8171-4953-A7B1-526406C967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CC258-7E16-423E-93EB-52DE8E0C0B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06C27-8B9E-4FBB-AB06-4A05B73DC4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E6105-1EE0-4F40-A4E8-34BD4BE66E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1117-11A4-4682-B41B-2D7FA5E999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wedg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B8CB1-5580-4FA6-8E6C-CA23722FE9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0750C-A1F6-4439-B50B-8249EB748B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ECB18-8D55-4EDB-BA0D-30B3E835A1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4D29B-3932-40AB-905A-5B48EBFCB5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74B19-D127-4F3F-A947-54B485DA3E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4B4BF-D7C8-4DE4-A001-BE1ED4C2B4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94187-93C2-49DE-9C4A-ED81308AFA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76747-481A-42AF-BBFE-EB2159D5D7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FDA68-734E-424D-ACF8-EF0A8BDC57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C29B2-1CDB-41CD-A46C-13A2DE66DB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0648E-F978-44A3-B9A4-AC9CCA1293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FB259-298B-4274-8EB2-E4BD101D88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C8943-9779-4F70-BEE2-525E613ADC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image" Target="../media/image6.jpeg"/><Relationship Id="rId2" Type="http://schemas.openxmlformats.org/officeDocument/2006/relationships/slideLayout" Target="../slideLayouts/slideLayout35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z="1800" smtClean="0"/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z="1800" smtClean="0"/>
            </a:p>
          </p:txBody>
        </p:sp>
        <p:sp>
          <p:nvSpPr>
            <p:cNvPr id="25702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kumimoji="1" lang="ru-RU" altLang="ru-RU" sz="1800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08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7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4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ru-RU" altLang="ru-RU" smtClean="0"/>
                  </a:p>
                </p:txBody>
              </p:sp>
              <p:sp>
                <p:nvSpPr>
                  <p:cNvPr id="1079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80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81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82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08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03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707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707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email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email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707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z="1800" smtClean="0"/>
            </a:p>
          </p:txBody>
        </p:sp>
        <p:sp>
          <p:nvSpPr>
            <p:cNvPr id="25707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endParaRPr lang="ru-RU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57083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57084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57085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41D817D1-46E2-406D-BF9E-6C80CA152B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1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19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19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19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AF942363-1000-4EED-9068-C3ACC5F352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7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26419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1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082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083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084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085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6420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420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8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089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090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091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6420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3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6420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5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26421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7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098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3099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421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6421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6421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6421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6421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96A0A866-BEE4-47A2-9663-8791AAB065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6422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12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</p:sldLayoutIdLst>
  <p:transition spd="slow">
    <p:newsflash/>
    <p:sndAc>
      <p:stSnd>
        <p:snd r:embed="rId1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4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4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4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642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642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642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216" grpId="0"/>
      <p:bldP spid="264216" grpId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email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06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6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6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0EA6C55-B2AF-44E9-BE0E-81867DC546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13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  <p:sldLayoutId id="2147484308" r:id="rId12"/>
    <p:sldLayoutId id="2147484309" r:id="rId13"/>
    <p:sldLayoutId id="2147484310" r:id="rId14"/>
  </p:sldLayoutIdLst>
  <p:transition spd="slow">
    <p:wheel spokes="8"/>
    <p:sndAc>
      <p:stSnd>
        <p:snd r:embed="rId16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35.xml"/><Relationship Id="rId1" Type="http://schemas.openxmlformats.org/officeDocument/2006/relationships/tags" Target="../tags/tag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aryou.ru/kramsk/0kramsk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b="1" i="1" smtClean="0">
                <a:solidFill>
                  <a:srgbClr val="FFFF00"/>
                </a:solidFill>
                <a:latin typeface="Georgia" pitchFamily="18" charset="0"/>
              </a:rPr>
              <a:t>Путешествие по Третьяковской галерее</a:t>
            </a:r>
          </a:p>
        </p:txBody>
      </p:sp>
      <p:pic>
        <p:nvPicPr>
          <p:cNvPr id="2056" name="Picture 8" descr="01[1]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331913" y="1989138"/>
            <a:ext cx="6911975" cy="4464050"/>
          </a:xfrm>
          <a:noFill/>
        </p:spPr>
      </p:pic>
    </p:spTree>
    <p:custDataLst>
      <p:tags r:id="rId1"/>
    </p:custDataLst>
  </p:cSld>
  <p:clrMapOvr>
    <a:masterClrMapping/>
  </p:clrMapOvr>
  <p:transition spd="slow">
    <p:wheel spokes="8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3200" b="1" i="1" dirty="0" smtClean="0">
                <a:solidFill>
                  <a:srgbClr val="FFFF00"/>
                </a:solidFill>
                <a:latin typeface="Georgia" pitchFamily="18" charset="0"/>
              </a:rPr>
              <a:t>Андрей Рублев «Троица» (XIV в )</a:t>
            </a:r>
          </a:p>
        </p:txBody>
      </p:sp>
      <p:pic>
        <p:nvPicPr>
          <p:cNvPr id="18439" name="Picture 7" descr="100_4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339975" y="1628775"/>
            <a:ext cx="4319588" cy="5040313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8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50260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9600" b="1" i="1" smtClean="0"/>
              <a:t>Зал 3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i="1" dirty="0" smtClean="0">
                <a:solidFill>
                  <a:srgbClr val="FFFF00"/>
                </a:solidFill>
                <a:latin typeface="Georgia" pitchFamily="18" charset="0"/>
              </a:rPr>
              <a:t>Парсуна ( «Князь Михаил Васильевич Скопин-Шуйский» Начало 17 века)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773238"/>
            <a:ext cx="4035425" cy="40608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altLang="ru-RU" sz="1800" b="1" i="1" dirty="0" smtClean="0">
                <a:solidFill>
                  <a:srgbClr val="66FFFF"/>
                </a:solidFill>
                <a:latin typeface="Georgia" pitchFamily="18" charset="0"/>
              </a:rPr>
              <a:t>«Парсуна» (от латинского слова «персона», то есть лицо)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800" b="1" i="1" dirty="0" smtClean="0">
              <a:solidFill>
                <a:srgbClr val="66FFFF"/>
              </a:solidFill>
              <a:latin typeface="Georgia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1800" b="1" i="1" dirty="0" smtClean="0">
                <a:solidFill>
                  <a:srgbClr val="66FFFF"/>
                </a:solidFill>
                <a:latin typeface="Georgia" pitchFamily="18" charset="0"/>
              </a:rPr>
              <a:t> Позже вместо «парсуна» стали говорить «портрет»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800" b="1" i="1" dirty="0" smtClean="0">
              <a:solidFill>
                <a:srgbClr val="66FFFF"/>
              </a:solidFill>
              <a:latin typeface="Georgia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1800" b="1" i="1" dirty="0" smtClean="0">
                <a:solidFill>
                  <a:srgbClr val="66FFFF"/>
                </a:solidFill>
                <a:latin typeface="Georgia" pitchFamily="18" charset="0"/>
              </a:rPr>
              <a:t> Первые «парсуны» походили на иконы.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800" b="1" i="1" dirty="0" smtClean="0">
              <a:solidFill>
                <a:srgbClr val="66FFFF"/>
              </a:solidFill>
              <a:latin typeface="Georgia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1800" b="1" i="1" dirty="0" smtClean="0">
                <a:solidFill>
                  <a:srgbClr val="66FFFF"/>
                </a:solidFill>
                <a:latin typeface="Georgia" pitchFamily="18" charset="0"/>
              </a:rPr>
              <a:t>Парсуна - это  произведения переходного периода от иконописи к светской портретной живописи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000" b="1" i="1" dirty="0" smtClean="0">
              <a:solidFill>
                <a:srgbClr val="66FFFF"/>
              </a:solidFill>
              <a:latin typeface="Georgia" pitchFamily="18" charset="0"/>
            </a:endParaRPr>
          </a:p>
        </p:txBody>
      </p:sp>
      <p:pic>
        <p:nvPicPr>
          <p:cNvPr id="23559" name="Picture 7" descr="parsuna1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59338" y="1773238"/>
            <a:ext cx="3744912" cy="4679950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36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36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36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36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5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360"/>
                            </p:stCondLst>
                            <p:childTnLst>
                              <p:par>
                                <p:cTn id="4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477125" cy="1143000"/>
          </a:xfrm>
        </p:spPr>
        <p:txBody>
          <a:bodyPr/>
          <a:lstStyle/>
          <a:p>
            <a:pPr algn="ctr" eaLnBrk="1" hangingPunct="1"/>
            <a:r>
              <a:rPr lang="ru-RU" altLang="ru-RU" sz="4400" b="1" i="1" smtClean="0">
                <a:solidFill>
                  <a:srgbClr val="FFFF00"/>
                </a:solidFill>
                <a:latin typeface="Georgia" pitchFamily="18" charset="0"/>
              </a:rPr>
              <a:t>Портрет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i="1" smtClean="0">
                <a:solidFill>
                  <a:srgbClr val="0000FF"/>
                </a:solidFill>
              </a:rPr>
              <a:t>Жанр изобразительного искусства, посвященный изображению человека или группы людей.</a:t>
            </a:r>
          </a:p>
          <a:p>
            <a:pPr eaLnBrk="1" hangingPunct="1">
              <a:lnSpc>
                <a:spcPct val="80000"/>
              </a:lnSpc>
            </a:pPr>
            <a:endParaRPr lang="ru-RU" altLang="ru-RU" sz="2000" b="1" i="1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000" b="1" i="1" smtClean="0">
                <a:solidFill>
                  <a:srgbClr val="0000FF"/>
                </a:solidFill>
              </a:rPr>
              <a:t>Парадный портрет предполагает показ человека в полный рост /на коне, стоящим или сидящим/. В парадном портрете фигура обычно дается на архитектурном или пейзажном фоне.</a:t>
            </a:r>
          </a:p>
          <a:p>
            <a:pPr eaLnBrk="1" hangingPunct="1">
              <a:lnSpc>
                <a:spcPct val="80000"/>
              </a:lnSpc>
            </a:pPr>
            <a:endParaRPr lang="ru-RU" altLang="ru-RU" sz="2000" b="1" i="1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000" b="1" i="1" smtClean="0">
                <a:solidFill>
                  <a:srgbClr val="0000FF"/>
                </a:solidFill>
              </a:rPr>
              <a:t>В камерном портрете используется поясное, погрудное, оплечное изображение. В камерном портрете фигура обычно дается  на нейтральном фоне.</a:t>
            </a:r>
          </a:p>
          <a:p>
            <a:pPr eaLnBrk="1" hangingPunct="1">
              <a:lnSpc>
                <a:spcPct val="80000"/>
              </a:lnSpc>
            </a:pPr>
            <a:endParaRPr lang="ru-RU" altLang="ru-RU" sz="2000" b="1" i="1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2400" b="1" i="1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2400" smtClean="0"/>
          </a:p>
          <a:p>
            <a:pPr eaLnBrk="1" hangingPunct="1">
              <a:lnSpc>
                <a:spcPct val="80000"/>
              </a:lnSpc>
            </a:pPr>
            <a:endParaRPr lang="ru-RU" altLang="ru-RU" sz="2400" smtClean="0"/>
          </a:p>
          <a:p>
            <a:pPr eaLnBrk="1" hangingPunct="1">
              <a:lnSpc>
                <a:spcPct val="80000"/>
              </a:lnSpc>
            </a:pPr>
            <a:endParaRPr lang="ru-RU" altLang="ru-RU" sz="240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32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36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Федор Степанович Рокотов 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(1735-1808)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 «Портрет </a:t>
            </a:r>
            <a:r>
              <a:rPr lang="ru-RU" altLang="ru-RU" sz="2000" b="1" i="1" dirty="0" err="1" smtClean="0">
                <a:solidFill>
                  <a:srgbClr val="FFFF00"/>
                </a:solidFill>
                <a:latin typeface="Georgia" pitchFamily="18" charset="0"/>
              </a:rPr>
              <a:t>А.П.Струйской</a:t>
            </a: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» (1772 г)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 холст, масло, 59,8х47,5cм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endParaRPr lang="ru-RU" altLang="ru-RU" sz="2000" b="1" i="1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30726" name="Picture 6" descr="1struiska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627313" y="1557338"/>
            <a:ext cx="3816350" cy="5040312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Владимир Лукич </a:t>
            </a:r>
            <a:r>
              <a:rPr lang="ru-RU" altLang="ru-RU" sz="2000" b="1" i="1" dirty="0" err="1" smtClean="0">
                <a:solidFill>
                  <a:srgbClr val="FFFF00"/>
                </a:solidFill>
                <a:latin typeface="Georgia" pitchFamily="18" charset="0"/>
              </a:rPr>
              <a:t>Боровиковский</a:t>
            </a: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(1757 – 1825) 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«Портрет </a:t>
            </a:r>
            <a:r>
              <a:rPr lang="ru-RU" altLang="ru-RU" sz="2000" b="1" i="1" dirty="0" err="1" smtClean="0">
                <a:solidFill>
                  <a:srgbClr val="FFFF00"/>
                </a:solidFill>
                <a:latin typeface="Georgia" pitchFamily="18" charset="0"/>
              </a:rPr>
              <a:t>М.И.Лопухиной</a:t>
            </a: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» (1797г) 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холст, масло,72 x 55,5 см</a:t>
            </a:r>
            <a:r>
              <a:rPr lang="ru-RU" altLang="ru-RU" sz="2000" dirty="0" smtClean="0"/>
              <a:t> </a:t>
            </a:r>
          </a:p>
        </p:txBody>
      </p:sp>
      <p:pic>
        <p:nvPicPr>
          <p:cNvPr id="33797" name="Picture 5" descr="1lopuhina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627313" y="1844675"/>
            <a:ext cx="3816350" cy="4824413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950"/>
                            </p:stCondLst>
                            <p:childTnLst>
                              <p:par>
                                <p:cTn id="19" presetID="27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9590"/>
                            </p:stCondLst>
                            <p:childTnLst>
                              <p:par>
                                <p:cTn id="2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590"/>
                            </p:stCondLst>
                            <p:childTnLst>
                              <p:par>
                                <p:cTn id="3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1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4" dur="1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4" grpId="1"/>
      <p:bldP spid="33794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Орест Адамович Кипренский 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(1782-1836) 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«Портрет Александра Сергеевича Пушкина» (1827 г)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холст, масло, 68 x 54 см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endParaRPr lang="ru-RU" altLang="ru-RU" sz="2000" b="1" i="1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36869" name="Picture 5" descr="27Pushkin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916238" y="1844675"/>
            <a:ext cx="3816350" cy="4752975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40"/>
                            </p:stCondLst>
                            <p:childTnLst>
                              <p:par>
                                <p:cTn id="2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40"/>
                            </p:stCondLst>
                            <p:childTnLst>
                              <p:par>
                                <p:cTn id="2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6" grpId="1"/>
      <p:bldP spid="36866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Брюллов Карл Павлович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 (1799-1852) 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«Всадница»  (1832г)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 холст, масло, 291,5х206 см.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endParaRPr lang="ru-RU" altLang="ru-RU" sz="2000" b="1" i="1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38917" name="Picture 5" descr="riderm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916238" y="1844675"/>
            <a:ext cx="3527425" cy="4564063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88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380"/>
                            </p:stCondLst>
                            <p:childTnLst>
                              <p:par>
                                <p:cTn id="24" presetID="24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  <a:hlinkClick r:id="rId3"/>
              </a:rPr>
              <a:t>Иван Николаевич Крамской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  <a:hlinkClick r:id="rId3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  <a:hlinkClick r:id="rId3"/>
              </a:rPr>
              <a:t> (1837 – 1887)</a:t>
            </a: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«Неизвестная» (Дама в коляске) (1883г)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 холст, масло, 75,5x99 см 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endParaRPr lang="ru-RU" altLang="ru-RU" sz="2000" b="1" i="1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1989" name="Picture 5" descr="t83neizv[1]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619250" y="1600200"/>
            <a:ext cx="6192838" cy="4708525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560"/>
                            </p:stCondLst>
                            <p:childTnLst>
                              <p:par>
                                <p:cTn id="14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6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4209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9600" b="1" i="1" smtClean="0"/>
              <a:t>Зал 4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Российские музеи мирового значения</a:t>
            </a:r>
            <a:endParaRPr lang="ru-RU" dirty="0"/>
          </a:p>
        </p:txBody>
      </p:sp>
      <p:pic>
        <p:nvPicPr>
          <p:cNvPr id="1026" name="Picture 2" descr="http://www.belgium.mid.ru/0img/russia/russia_0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352839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russkiymir.ru/upload/medialibrary/534/5343866c0db39bd5254c20cd1acb404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241" y="4437112"/>
            <a:ext cx="3745253" cy="231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cl71589.tmweb.ru/upload/iblock/068/paragraph_right_zoom_484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6016" y="1666800"/>
            <a:ext cx="3570784" cy="267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ppcorn.com/wp-content/uploads/2015/04/museum-ppcor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2447" y="4437112"/>
            <a:ext cx="3676913" cy="231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51271364"/>
      </p:ext>
    </p:extLst>
  </p:cSld>
  <p:clrMapOvr>
    <a:masterClrMapping/>
  </p:clrMapOvr>
  <p:transition spd="slow">
    <p:wheel spokes="8"/>
    <p:sndAc>
      <p:stSnd>
        <p:snd r:embed="rId2" name="chimes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Василий Григорьевич Перов 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 (1834-1882)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  «Тройка». Ученики мастеровые везут воду (1866) 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холст, масло, 51,5x65,8 см</a:t>
            </a:r>
            <a:r>
              <a:rPr lang="ru-RU" altLang="ru-RU" dirty="0" smtClean="0"/>
              <a:t> </a:t>
            </a:r>
          </a:p>
        </p:txBody>
      </p:sp>
      <p:pic>
        <p:nvPicPr>
          <p:cNvPr id="45061" name="Picture 5" descr="p090_400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403350" y="1916113"/>
            <a:ext cx="6477000" cy="4781550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96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96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565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9600" b="1" i="1" smtClean="0"/>
              <a:t>Зал 5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7477125" cy="1143000"/>
          </a:xfrm>
        </p:spPr>
        <p:txBody>
          <a:bodyPr/>
          <a:lstStyle/>
          <a:p>
            <a:pPr algn="ctr" eaLnBrk="1" hangingPunct="1"/>
            <a:r>
              <a:rPr lang="ru-RU" altLang="ru-RU" sz="4400" b="1" i="1" smtClean="0">
                <a:solidFill>
                  <a:srgbClr val="FFFF00"/>
                </a:solidFill>
                <a:latin typeface="Georgia" pitchFamily="18" charset="0"/>
              </a:rPr>
              <a:t>Пейзаж</a:t>
            </a:r>
            <a:br>
              <a:rPr lang="ru-RU" altLang="ru-RU" sz="4400" b="1" i="1" smtClean="0">
                <a:solidFill>
                  <a:srgbClr val="FFFF00"/>
                </a:solidFill>
                <a:latin typeface="Georgia" pitchFamily="18" charset="0"/>
              </a:rPr>
            </a:br>
            <a:endParaRPr lang="ru-RU" altLang="ru-RU" sz="4400" b="1" i="1" smtClean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mtClean="0"/>
              <a:t>	 </a:t>
            </a:r>
            <a:r>
              <a:rPr lang="ru-RU" altLang="ru-RU" sz="2800" b="1" i="1" smtClean="0">
                <a:solidFill>
                  <a:srgbClr val="0000FF"/>
                </a:solidFill>
                <a:latin typeface="Georgia" pitchFamily="18" charset="0"/>
              </a:rPr>
              <a:t>Жанр изобразительного искусства, где главным является изображение природы, окружающей среды, видов сельской местности, городов,  исторических памятников.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2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Иван Иванович Шишкин 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(1832 - 1898)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«Рожь» (1878г)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 холст, масло, 107x187 см 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endParaRPr lang="ru-RU" altLang="ru-RU" sz="2000" b="1" i="1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1205" name="Picture 5" descr="trohg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331913" y="1916113"/>
            <a:ext cx="6696075" cy="4321175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720"/>
                            </p:stCondLst>
                            <p:childTnLst>
                              <p:par>
                                <p:cTn id="17" presetID="52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72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720"/>
                            </p:stCondLst>
                            <p:childTnLst>
                              <p:par>
                                <p:cTn id="2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2" grpId="1"/>
      <p:bldP spid="51202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Иван Иванович Шишкин 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(1832 - 1898)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 «Утро в сосновом лесу» (1889г)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 холст, масло, 139x213 см 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endParaRPr lang="ru-RU" altLang="ru-RU" sz="2000" b="1" i="1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2229" name="Picture 5" descr="tutro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331913" y="1844675"/>
            <a:ext cx="6840537" cy="4321175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240"/>
                            </p:stCondLst>
                            <p:childTnLst>
                              <p:par>
                                <p:cTn id="17" presetID="48" presetClass="entr" presetSubtype="0" accel="5000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24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74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6" grpId="1"/>
      <p:bldP spid="52226" grpId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Исаак Ильич Левитан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(1860—1900)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 «Золотая осень» (1895г)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холст, масло, 82 x 126 см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endParaRPr lang="ru-RU" altLang="ru-RU" sz="2000" b="1" i="1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3253" name="Picture 5" descr="tr95zol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116013" y="1916113"/>
            <a:ext cx="7056437" cy="4321175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960"/>
                            </p:stCondLst>
                            <p:childTnLst>
                              <p:par>
                                <p:cTn id="15" presetID="47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96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960"/>
                            </p:stCondLst>
                            <p:childTnLst>
                              <p:par>
                                <p:cTn id="2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0" grpId="1"/>
      <p:bldP spid="53250" grpId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Исаак Ильич Левитан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(1860—1900)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«Март» (1895г)</a:t>
            </a:r>
            <a:b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 холст, масло, 60 x 75 см</a:t>
            </a:r>
            <a:r>
              <a:rPr lang="ru-RU" altLang="ru-RU" dirty="0" smtClean="0"/>
              <a:t> </a:t>
            </a:r>
          </a:p>
        </p:txBody>
      </p:sp>
      <p:pic>
        <p:nvPicPr>
          <p:cNvPr id="54277" name="Picture 5" descr="100_74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116013" y="2133600"/>
            <a:ext cx="7272337" cy="4248150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4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  <a:t>Алексей Кондратьевич Саврасов (1830-1897)    </a:t>
            </a:r>
            <a:b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  <a:t>«Грачи прилетели» (1871г) </a:t>
            </a:r>
            <a:b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  <a:t>Холст, масло  62 × 48,5 см</a:t>
            </a:r>
            <a:b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  <a:t>Грабарь Игорь Эммануилович (1871-1960) </a:t>
            </a:r>
            <a:b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  <a:t>«Февральская лазурь» (1904г) </a:t>
            </a:r>
            <a:b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1600" b="1" i="1" dirty="0" smtClean="0">
                <a:solidFill>
                  <a:srgbClr val="FFFF00"/>
                </a:solidFill>
                <a:latin typeface="Georgia" pitchFamily="18" charset="0"/>
              </a:rPr>
              <a:t>Холст, масло 141 х 83</a:t>
            </a:r>
          </a:p>
        </p:txBody>
      </p:sp>
      <p:pic>
        <p:nvPicPr>
          <p:cNvPr id="55303" name="Picture 7" descr="100_54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55650" y="2033588"/>
            <a:ext cx="3600450" cy="4824412"/>
          </a:xfrm>
          <a:noFill/>
        </p:spPr>
      </p:pic>
      <p:pic>
        <p:nvPicPr>
          <p:cNvPr id="55304" name="Picture 8" descr="100_83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292725" y="2033588"/>
            <a:ext cx="3311525" cy="4824412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9241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9600" b="1" i="1" smtClean="0"/>
              <a:t>Зал 6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2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altLang="ru-RU" sz="4400" b="1" i="1" smtClean="0">
                <a:solidFill>
                  <a:srgbClr val="FFFF00"/>
                </a:solidFill>
                <a:latin typeface="Georgia" pitchFamily="18" charset="0"/>
              </a:rPr>
              <a:t>Марина, маринисты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b="1" i="1" dirty="0" smtClean="0">
                <a:solidFill>
                  <a:srgbClr val="0000FF"/>
                </a:solidFill>
                <a:latin typeface="Georgia" pitchFamily="18" charset="0"/>
              </a:rPr>
              <a:t>Марина - один из видов пейзажа, объектом изображения которого является море. Самостоятельным жанром марина оформляется в Голландии в начале 17века</a:t>
            </a:r>
            <a:endParaRPr lang="en-US" altLang="ru-RU" sz="2800" b="1" i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marL="0" indent="0" eaLnBrk="1" hangingPunct="1">
              <a:buFontTx/>
              <a:buNone/>
              <a:defRPr/>
            </a:pPr>
            <a:endParaRPr lang="ru-RU" altLang="ru-RU" sz="2800" b="1" i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eaLnBrk="1" hangingPunct="1">
              <a:defRPr/>
            </a:pPr>
            <a:r>
              <a:rPr lang="ru-RU" altLang="ru-RU" sz="2800" b="1" i="1" dirty="0" smtClean="0">
                <a:solidFill>
                  <a:srgbClr val="0000FF"/>
                </a:solidFill>
                <a:latin typeface="Georgia" pitchFamily="18" charset="0"/>
              </a:rPr>
              <a:t>Маринисты-художники, которые изображали море</a:t>
            </a:r>
          </a:p>
          <a:p>
            <a:pPr eaLnBrk="1" hangingPunct="1">
              <a:defRPr/>
            </a:pPr>
            <a:endParaRPr lang="ru-RU" altLang="ru-RU" b="1" i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eaLnBrk="1" hangingPunct="1">
              <a:defRPr/>
            </a:pPr>
            <a:endParaRPr lang="ru-RU" altLang="ru-RU" b="1" i="1" dirty="0" smtClean="0">
              <a:solidFill>
                <a:srgbClr val="0000FF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812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912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33375"/>
            <a:ext cx="8229600" cy="504031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9600" b="1" i="1" smtClean="0">
                <a:latin typeface="Georgia" pitchFamily="18" charset="0"/>
              </a:rPr>
              <a:t>Зал 1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0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1800" b="1" i="1" dirty="0" smtClean="0">
                <a:solidFill>
                  <a:srgbClr val="FFFF00"/>
                </a:solidFill>
                <a:latin typeface="Georgia" pitchFamily="18" charset="0"/>
              </a:rPr>
              <a:t>Иван Константинович Айвазовский</a:t>
            </a:r>
            <a:br>
              <a:rPr lang="ru-RU" altLang="ru-RU" sz="18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1800" b="1" i="1" dirty="0" smtClean="0">
                <a:solidFill>
                  <a:srgbClr val="FFFF00"/>
                </a:solidFill>
                <a:latin typeface="Georgia" pitchFamily="18" charset="0"/>
              </a:rPr>
              <a:t> (1817-1900) </a:t>
            </a:r>
            <a:br>
              <a:rPr lang="ru-RU" altLang="ru-RU" sz="18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1800" b="1" i="1" dirty="0" smtClean="0">
                <a:solidFill>
                  <a:srgbClr val="FFFF00"/>
                </a:solidFill>
                <a:latin typeface="Georgia" pitchFamily="18" charset="0"/>
              </a:rPr>
              <a:t>«Черное море»  (1881г)</a:t>
            </a:r>
            <a:br>
              <a:rPr lang="ru-RU" altLang="ru-RU" sz="18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1800" b="1" i="1" dirty="0" smtClean="0">
                <a:solidFill>
                  <a:srgbClr val="FFFF00"/>
                </a:solidFill>
                <a:latin typeface="Georgia" pitchFamily="18" charset="0"/>
              </a:rPr>
              <a:t> холст, масло, 149 x 208 см)</a:t>
            </a:r>
            <a:br>
              <a:rPr lang="ru-RU" altLang="ru-RU" sz="1800" b="1" i="1" dirty="0" smtClean="0">
                <a:solidFill>
                  <a:srgbClr val="FFFF00"/>
                </a:solidFill>
                <a:latin typeface="Georgia" pitchFamily="18" charset="0"/>
              </a:rPr>
            </a:br>
            <a:endParaRPr lang="ru-RU" altLang="ru-RU" sz="1800" b="1" i="1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67590" name="Picture 6" descr="08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900113" y="1600200"/>
            <a:ext cx="7559675" cy="4852988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280"/>
                            </p:stCondLst>
                            <p:childTnLst>
                              <p:par>
                                <p:cTn id="17" presetID="56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228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3280"/>
                            </p:stCondLst>
                            <p:childTnLst>
                              <p:par>
                                <p:cTn id="3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  <p:bldP spid="67588" grpId="1"/>
      <p:bldP spid="67588" grpId="2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4209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9600" b="1" i="1" smtClean="0"/>
              <a:t>Зал 7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0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Виктор Михайлович Васнецов 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 (1848 - 1926) 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«Алёнушка»  (1881г) 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 холст, масло, 178x121 см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endParaRPr lang="ru-RU" altLang="ru-RU" sz="2000" b="1" i="1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83974" name="Picture 6" descr="talen81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916238" y="1844675"/>
            <a:ext cx="3311525" cy="4824413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12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12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83970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Виктор Михайлович Васнецов 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 (1848 - 1926) 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«Богатыри» (1881-1898)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 холст, масло,295,3x446 см 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endParaRPr lang="ru-RU" altLang="ru-RU" sz="2000" b="1" i="1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87045" name="Picture 5" descr="100_57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900113" y="1773238"/>
            <a:ext cx="7559675" cy="4608512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36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360"/>
                            </p:stCondLst>
                            <p:childTnLst>
                              <p:par>
                                <p:cTn id="2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2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Виктор Михайлович Васнецов 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 (1848 - 1926)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«Иван-Царевич на Сером Волке»  (1889г)</a:t>
            </a:r>
            <a:b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000" b="1" i="1" smtClean="0">
                <a:solidFill>
                  <a:srgbClr val="FFFF00"/>
                </a:solidFill>
                <a:latin typeface="Georgia" pitchFamily="18" charset="0"/>
              </a:rPr>
              <a:t> холст, масло, 249 x 187 см</a:t>
            </a:r>
            <a:r>
              <a:rPr lang="ru-RU" altLang="ru-RU" smtClean="0"/>
              <a:t> </a:t>
            </a:r>
          </a:p>
        </p:txBody>
      </p:sp>
      <p:pic>
        <p:nvPicPr>
          <p:cNvPr id="89093" name="Picture 5" descr="350px-Wiktor_Michajlowitsch_Wassnezow_004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700338" y="1916113"/>
            <a:ext cx="3816350" cy="4681537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720"/>
                            </p:stCondLst>
                            <p:childTnLst>
                              <p:par>
                                <p:cTn id="17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72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  <p:bldP spid="89090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400" b="1" i="1" smtClean="0">
                <a:solidFill>
                  <a:srgbClr val="FFFF00"/>
                </a:solidFill>
                <a:latin typeface="Georgia" pitchFamily="18" charset="0"/>
              </a:rPr>
              <a:t>Михаил Александрович Врубель</a:t>
            </a:r>
            <a:br>
              <a:rPr lang="ru-RU" altLang="ru-RU" sz="24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400" b="1" i="1" smtClean="0">
                <a:solidFill>
                  <a:srgbClr val="FFFF00"/>
                </a:solidFill>
                <a:latin typeface="Georgia" pitchFamily="18" charset="0"/>
              </a:rPr>
              <a:t>(1856-1910) </a:t>
            </a:r>
            <a:br>
              <a:rPr lang="ru-RU" altLang="ru-RU" sz="2400" b="1" i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altLang="ru-RU" sz="2400" b="1" i="1" smtClean="0">
                <a:solidFill>
                  <a:srgbClr val="FFFF00"/>
                </a:solidFill>
                <a:latin typeface="Georgia" pitchFamily="18" charset="0"/>
              </a:rPr>
              <a:t>«Царевна-Лебедь» (1900г) холст, масло</a:t>
            </a:r>
          </a:p>
        </p:txBody>
      </p:sp>
      <p:pic>
        <p:nvPicPr>
          <p:cNvPr id="92165" name="Picture 5" descr="t00tleb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700338" y="1746250"/>
            <a:ext cx="3671887" cy="5111750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96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96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2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206057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altLang="ru-RU" sz="6000" b="1" i="1" smtClean="0">
                <a:solidFill>
                  <a:srgbClr val="FFFF00"/>
                </a:solidFill>
                <a:latin typeface="Georgia" pitchFamily="18" charset="0"/>
              </a:rPr>
              <a:t>Спасибо за внимание</a:t>
            </a:r>
            <a:r>
              <a:rPr lang="en-US" altLang="ru-RU" sz="6000" b="1" i="1" smtClean="0">
                <a:solidFill>
                  <a:srgbClr val="FFFF00"/>
                </a:solidFill>
                <a:latin typeface="Georgia" pitchFamily="18" charset="0"/>
              </a:rPr>
              <a:t> !</a:t>
            </a:r>
            <a:endParaRPr lang="ru-RU" altLang="ru-RU" sz="6000" b="1" i="1" smtClean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История создания Третьяковской галереи</a:t>
            </a:r>
          </a:p>
        </p:txBody>
      </p:sp>
      <p:pic>
        <p:nvPicPr>
          <p:cNvPr id="4118" name="Picture 22" descr="92591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8313" y="1724025"/>
            <a:ext cx="3975100" cy="2090738"/>
          </a:xfrm>
          <a:noFill/>
        </p:spPr>
      </p:pic>
      <p:pic>
        <p:nvPicPr>
          <p:cNvPr id="4113" name="Picture 17" descr="r_p_cf1b0a36bc4fa0e8e9c2cd088e66dbff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39750" y="4292600"/>
            <a:ext cx="3887788" cy="2371725"/>
          </a:xfrm>
          <a:noFill/>
        </p:spPr>
      </p:pic>
      <p:sp>
        <p:nvSpPr>
          <p:cNvPr id="4101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4643438" y="1628775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b="1" i="1" dirty="0" smtClean="0">
                <a:solidFill>
                  <a:srgbClr val="66FFFF"/>
                </a:solidFill>
                <a:latin typeface="Georgia" pitchFamily="18" charset="0"/>
              </a:rPr>
              <a:t>крупнейший музей русского и советского изобразительного искусства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b="1" i="1" dirty="0" smtClean="0">
                <a:solidFill>
                  <a:srgbClr val="66FFFF"/>
                </a:solidFill>
                <a:latin typeface="Georgia" pitchFamily="18" charset="0"/>
              </a:rPr>
              <a:t> имеет  мировую известность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b="1" i="1" dirty="0" smtClean="0">
                <a:solidFill>
                  <a:srgbClr val="66FFFF"/>
                </a:solidFill>
                <a:latin typeface="Georgia" pitchFamily="18" charset="0"/>
              </a:rPr>
              <a:t>расположен в Замоскворечье, в Лаврушинском  переулке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altLang="ru-RU" sz="2800" b="1" i="1" dirty="0" smtClean="0">
              <a:solidFill>
                <a:srgbClr val="66FFFF"/>
              </a:solidFill>
              <a:latin typeface="Georgia" pitchFamily="18" charset="0"/>
            </a:endParaRPr>
          </a:p>
        </p:txBody>
      </p:sp>
      <p:sp>
        <p:nvSpPr>
          <p:cNvPr id="11270" name="Rectangle 10"/>
          <p:cNvSpPr>
            <a:spLocks noChangeArrowheads="1"/>
          </p:cNvSpPr>
          <p:nvPr/>
        </p:nvSpPr>
        <p:spPr bwMode="auto">
          <a:xfrm>
            <a:off x="3132138" y="32131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altLang="ru-RU" sz="1800"/>
          </a:p>
        </p:txBody>
      </p:sp>
      <p:sp>
        <p:nvSpPr>
          <p:cNvPr id="11271" name="Rectangle 11"/>
          <p:cNvSpPr>
            <a:spLocks noChangeArrowheads="1"/>
          </p:cNvSpPr>
          <p:nvPr/>
        </p:nvSpPr>
        <p:spPr bwMode="auto">
          <a:xfrm>
            <a:off x="3348038" y="3429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altLang="ru-RU" sz="1800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4643438" y="1628775"/>
            <a:ext cx="403860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>
              <a:defRPr/>
            </a:pPr>
            <a:endParaRPr lang="ru-RU" altLang="ru-RU" smtClean="0"/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4643438" y="1628775"/>
            <a:ext cx="403860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>
              <a:defRPr/>
            </a:pPr>
            <a:endParaRPr lang="ru-RU" altLang="ru-RU" smtClean="0"/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1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1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18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1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18" grpId="0" build="p"/>
      <p:bldP spid="4113" grpId="0" build="p"/>
      <p:bldP spid="410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88913"/>
            <a:ext cx="4038600" cy="61912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altLang="ru-RU" sz="1400" b="1" i="1" dirty="0" smtClean="0">
                <a:solidFill>
                  <a:srgbClr val="66FFFF"/>
                </a:solidFill>
                <a:latin typeface="Georgia" pitchFamily="18" charset="0"/>
              </a:rPr>
              <a:t>Основателем галереи был  московский купец Павел Михайлович Третьяков /1832-1898/.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400" b="1" i="1" dirty="0" smtClean="0">
              <a:solidFill>
                <a:srgbClr val="66FFFF"/>
              </a:solidFill>
              <a:latin typeface="Georgia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1400" b="1" i="1" dirty="0" smtClean="0">
                <a:solidFill>
                  <a:srgbClr val="66FFFF"/>
                </a:solidFill>
                <a:latin typeface="Georgia" pitchFamily="18" charset="0"/>
              </a:rPr>
              <a:t> На протяжении многих лет он собирал картины русских художников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400" b="1" i="1" dirty="0" smtClean="0">
              <a:solidFill>
                <a:srgbClr val="66FFFF"/>
              </a:solidFill>
              <a:latin typeface="Georgia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1400" b="1" i="1" dirty="0" smtClean="0">
                <a:solidFill>
                  <a:srgbClr val="66FFFF"/>
                </a:solidFill>
                <a:latin typeface="Georgia" pitchFamily="18" charset="0"/>
              </a:rPr>
              <a:t> В 1872 году были  построены первые залы галереи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400" b="1" i="1" dirty="0" smtClean="0">
              <a:solidFill>
                <a:srgbClr val="66FFFF"/>
              </a:solidFill>
              <a:latin typeface="Georgia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1400" b="1" i="1" dirty="0" smtClean="0">
                <a:solidFill>
                  <a:srgbClr val="66FFFF"/>
                </a:solidFill>
                <a:latin typeface="Georgia" pitchFamily="18" charset="0"/>
              </a:rPr>
              <a:t> П. М Третьяков пристраивал их к дому в Лаврушинском переулке, где он жил сам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400" b="1" i="1" dirty="0" smtClean="0">
              <a:solidFill>
                <a:srgbClr val="66FFFF"/>
              </a:solidFill>
              <a:latin typeface="Georgia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1400" b="1" i="1" dirty="0" smtClean="0">
                <a:solidFill>
                  <a:srgbClr val="66FFFF"/>
                </a:solidFill>
                <a:latin typeface="Georgia" pitchFamily="18" charset="0"/>
              </a:rPr>
              <a:t>В 1892 году П. М Третьяков передал собранную коллекцию в дар Москве.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1400" b="1" i="1" dirty="0" smtClean="0">
                <a:solidFill>
                  <a:srgbClr val="66FFFF"/>
                </a:solidFill>
                <a:latin typeface="Georgia" pitchFamily="18" charset="0"/>
              </a:rPr>
              <a:t> Его собрание насчитывало около 2000 картин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400" b="1" i="1" dirty="0" smtClean="0">
              <a:solidFill>
                <a:srgbClr val="66FFFF"/>
              </a:solidFill>
              <a:latin typeface="Georgia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1400" b="1" i="1" dirty="0" smtClean="0">
                <a:solidFill>
                  <a:srgbClr val="66FFFF"/>
                </a:solidFill>
                <a:latin typeface="Georgia" pitchFamily="18" charset="0"/>
              </a:rPr>
              <a:t> Торжественное открытие галереи состоялось 16 мая 1893 года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1400" b="1" i="1" dirty="0" smtClean="0">
              <a:solidFill>
                <a:srgbClr val="66FFFF"/>
              </a:solidFill>
              <a:latin typeface="Georgia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1400" b="1" i="1" dirty="0" smtClean="0">
                <a:solidFill>
                  <a:srgbClr val="66FFFF"/>
                </a:solidFill>
                <a:latin typeface="Georgia" pitchFamily="18" charset="0"/>
              </a:rPr>
              <a:t>Нынешнее собрание Третьяковской галереи насчитывает более 100 тысяч произведений</a:t>
            </a:r>
          </a:p>
        </p:txBody>
      </p:sp>
      <p:pic>
        <p:nvPicPr>
          <p:cNvPr id="8201" name="Picture 9" descr="454px-Ilja_Jefimowitsch_Repin_01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3438" y="1052513"/>
            <a:ext cx="3424237" cy="4525962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1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1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1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7" name="Rectangle 15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3600" b="1" i="1" dirty="0" smtClean="0">
                <a:solidFill>
                  <a:srgbClr val="FFFF00"/>
                </a:solidFill>
                <a:latin typeface="Georgia" pitchFamily="18" charset="0"/>
              </a:rPr>
              <a:t>Залы Третьяковской галереи</a:t>
            </a:r>
          </a:p>
        </p:txBody>
      </p:sp>
      <p:pic>
        <p:nvPicPr>
          <p:cNvPr id="13320" name="Picture 8" descr="54358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84213" y="1773238"/>
            <a:ext cx="3671887" cy="2160587"/>
          </a:xfrm>
          <a:noFill/>
        </p:spPr>
      </p:pic>
      <p:pic>
        <p:nvPicPr>
          <p:cNvPr id="13321" name="Picture 9" descr="21_b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076825" y="1773238"/>
            <a:ext cx="3598863" cy="2160587"/>
          </a:xfrm>
          <a:noFill/>
        </p:spPr>
      </p:pic>
      <p:pic>
        <p:nvPicPr>
          <p:cNvPr id="13322" name="Picture 10" descr="c6b038dfa0d3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684213" y="4114800"/>
            <a:ext cx="3743325" cy="2338388"/>
          </a:xfrm>
          <a:noFill/>
        </p:spPr>
      </p:pic>
      <p:pic>
        <p:nvPicPr>
          <p:cNvPr id="13325" name="Picture 13" descr="m_baa5fca05aa5c88fa6a26ffbca422802[1]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5076825" y="4114800"/>
            <a:ext cx="3598863" cy="2266950"/>
          </a:xfr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7" grpId="0"/>
      <p:bldP spid="1332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50260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9600" b="1" i="1" smtClean="0"/>
              <a:t>Зал 2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b="1" i="1" smtClean="0">
                <a:solidFill>
                  <a:srgbClr val="FFFF66"/>
                </a:solidFill>
                <a:latin typeface="Georgia" pitchFamily="18" charset="0"/>
              </a:rPr>
              <a:t>Иконописцы</a:t>
            </a:r>
            <a:endParaRPr lang="ru-RU" altLang="ru-RU" b="1" i="1" dirty="0" smtClean="0">
              <a:solidFill>
                <a:srgbClr val="FFFF66"/>
              </a:solidFill>
              <a:latin typeface="Georgia" pitchFamily="18" charset="0"/>
            </a:endParaRPr>
          </a:p>
        </p:txBody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altLang="ru-RU" b="1" i="1" dirty="0" smtClean="0">
              <a:solidFill>
                <a:srgbClr val="6699FF"/>
              </a:solidFill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b="1" i="1" dirty="0" smtClean="0">
                <a:solidFill>
                  <a:srgbClr val="6699FF"/>
                </a:solidFill>
                <a:latin typeface="Georgia" pitchFamily="18" charset="0"/>
              </a:rPr>
              <a:t>Иконописцы - люди, которые пишут иконы.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3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3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3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43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43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43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ru-RU" b="1" i="1" dirty="0">
                <a:solidFill>
                  <a:srgbClr val="FFFF66"/>
                </a:solidFill>
                <a:latin typeface="Georgia" pitchFamily="18" charset="0"/>
              </a:rPr>
              <a:t>Икона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rgbClr val="EBF25A"/>
              </a:buClr>
              <a:defRPr/>
            </a:pPr>
            <a:r>
              <a:rPr lang="ru-RU" altLang="ru-RU" b="1" i="1" dirty="0" smtClean="0">
                <a:solidFill>
                  <a:srgbClr val="6699FF"/>
                </a:solidFill>
                <a:latin typeface="Georgia" pitchFamily="18" charset="0"/>
              </a:rPr>
              <a:t>Икона </a:t>
            </a:r>
            <a:r>
              <a:rPr lang="ru-RU" altLang="ru-RU" b="1" i="1" dirty="0">
                <a:solidFill>
                  <a:srgbClr val="6699FF"/>
                </a:solidFill>
                <a:latin typeface="Georgia" pitchFamily="18" charset="0"/>
              </a:rPr>
              <a:t>- (в переводе с греческого «рисунок», «образ», «изображение») — изображение лиц или событий священной или церковной истории, являющееся предметом почитания, у верующих.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"/>
</p:tagLst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кстура">
  <a:themeElements>
    <a:clrScheme name="Текстура 3">
      <a:dk1>
        <a:srgbClr val="4E4E74"/>
      </a:dk1>
      <a:lt1>
        <a:srgbClr val="FFFFFF"/>
      </a:lt1>
      <a:dk2>
        <a:srgbClr val="666699"/>
      </a:dk2>
      <a:lt2>
        <a:srgbClr val="FFFFCC"/>
      </a:lt2>
      <a:accent1>
        <a:srgbClr val="5E5884"/>
      </a:accent1>
      <a:accent2>
        <a:srgbClr val="8AB29D"/>
      </a:accent2>
      <a:accent3>
        <a:srgbClr val="B8B8CA"/>
      </a:accent3>
      <a:accent4>
        <a:srgbClr val="DADADA"/>
      </a:accent4>
      <a:accent5>
        <a:srgbClr val="B6B4C2"/>
      </a:accent5>
      <a:accent6>
        <a:srgbClr val="7DA18E"/>
      </a:accent6>
      <a:hlink>
        <a:srgbClr val="FFFF99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969</TotalTime>
  <Words>373</Words>
  <Application>Microsoft Office PowerPoint</Application>
  <PresentationFormat>Экран (4:3)</PresentationFormat>
  <Paragraphs>74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36</vt:i4>
      </vt:variant>
    </vt:vector>
  </HeadingPairs>
  <TitlesOfParts>
    <vt:vector size="40" baseType="lpstr">
      <vt:lpstr>Кимоно</vt:lpstr>
      <vt:lpstr>Специальное оформление</vt:lpstr>
      <vt:lpstr>Занавес</vt:lpstr>
      <vt:lpstr>Текстура</vt:lpstr>
      <vt:lpstr>Путешествие по Третьяковской галерее</vt:lpstr>
      <vt:lpstr>Российские музеи мирового значения</vt:lpstr>
      <vt:lpstr>Зал 1</vt:lpstr>
      <vt:lpstr>История создания Третьяковской галереи</vt:lpstr>
      <vt:lpstr>Слайд 5</vt:lpstr>
      <vt:lpstr>Залы Третьяковской галереи</vt:lpstr>
      <vt:lpstr>Зал 2</vt:lpstr>
      <vt:lpstr>Иконописцы</vt:lpstr>
      <vt:lpstr>Икона</vt:lpstr>
      <vt:lpstr>Андрей Рублев «Троица» (XIV в )</vt:lpstr>
      <vt:lpstr>Зал 3</vt:lpstr>
      <vt:lpstr>Парсуна ( «Князь Михаил Васильевич Скопин-Шуйский» Начало 17 века)</vt:lpstr>
      <vt:lpstr>Портрет</vt:lpstr>
      <vt:lpstr>Федор Степанович Рокотов  (1735-1808)  «Портрет А.П.Струйской» (1772 г)  холст, масло, 59,8х47,5cм </vt:lpstr>
      <vt:lpstr>Владимир Лукич Боровиковский  (1757 – 1825)  «Портрет М.И.Лопухиной» (1797г)  холст, масло,72 x 55,5 см </vt:lpstr>
      <vt:lpstr>Орест Адамович Кипренский  (1782-1836)  «Портрет Александра Сергеевича Пушкина» (1827 г) холст, масло, 68 x 54 см </vt:lpstr>
      <vt:lpstr>Брюллов Карл Павлович  (1799-1852)  «Всадница»  (1832г)  холст, масло, 291,5х206 см. </vt:lpstr>
      <vt:lpstr>Иван Николаевич Крамской  (1837 – 1887)  «Неизвестная» (Дама в коляске) (1883г)  холст, масло, 75,5x99 см  </vt:lpstr>
      <vt:lpstr>Зал 4</vt:lpstr>
      <vt:lpstr>Василий Григорьевич Перов   (1834-1882)   «Тройка». Ученики мастеровые везут воду (1866)  холст, масло, 51,5x65,8 см </vt:lpstr>
      <vt:lpstr>Зал 5</vt:lpstr>
      <vt:lpstr>Пейзаж </vt:lpstr>
      <vt:lpstr>Иван Иванович Шишкин  (1832 - 1898) «Рожь» (1878г)  холст, масло, 107x187 см  </vt:lpstr>
      <vt:lpstr>Иван Иванович Шишкин  (1832 - 1898)  «Утро в сосновом лесу» (1889г)  холст, масло, 139x213 см  </vt:lpstr>
      <vt:lpstr>Исаак Ильич Левитан (1860—1900)  «Золотая осень» (1895г) холст, масло, 82 x 126 см </vt:lpstr>
      <vt:lpstr>Исаак Ильич Левитан (1860—1900) «Март» (1895г)  холст, масло, 60 x 75 см </vt:lpstr>
      <vt:lpstr>Алексей Кондратьевич Саврасов (1830-1897)     «Грачи прилетели» (1871г)  Холст, масло  62 × 48,5 см  Грабарь Игорь Эммануилович (1871-1960)  «Февральская лазурь» (1904г)  Холст, масло 141 х 83</vt:lpstr>
      <vt:lpstr>Зал 6</vt:lpstr>
      <vt:lpstr>Марина, маринисты</vt:lpstr>
      <vt:lpstr>Иван Константинович Айвазовский  (1817-1900)  «Черное море»  (1881г)  холст, масло, 149 x 208 см) </vt:lpstr>
      <vt:lpstr>Зал 7</vt:lpstr>
      <vt:lpstr>Виктор Михайлович Васнецов   (1848 - 1926)  «Алёнушка»  (1881г)   холст, масло, 178x121 см </vt:lpstr>
      <vt:lpstr>Виктор Михайлович Васнецов   (1848 - 1926)  «Богатыри» (1881-1898)  холст, масло,295,3x446 см  </vt:lpstr>
      <vt:lpstr>Виктор Михайлович Васнецов   (1848 - 1926) «Иван-Царевич на Сером Волке»  (1889г)  холст, масло, 249 x 187 см </vt:lpstr>
      <vt:lpstr>Михаил Александрович Врубель (1856-1910)  «Царевна-Лебедь» (1900г) холст, масло</vt:lpstr>
      <vt:lpstr>Спасибо за внимание !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Третьяковской галерее</dc:title>
  <dc:creator>Admin</dc:creator>
  <cp:lastModifiedBy>Наташа</cp:lastModifiedBy>
  <cp:revision>27</cp:revision>
  <dcterms:created xsi:type="dcterms:W3CDTF">2009-10-31T16:55:37Z</dcterms:created>
  <dcterms:modified xsi:type="dcterms:W3CDTF">2020-04-10T04:40:20Z</dcterms:modified>
</cp:coreProperties>
</file>