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6858000" cx="12192000"/>
  <p:notesSz cx="6858000" cy="9144000"/>
  <p:embeddedFontLst>
    <p:embeddedFont>
      <p:font typeface="Average"/>
      <p:regular r:id="rId15"/>
    </p:embeddedFont>
    <p:embeddedFont>
      <p:font typeface="Lustria"/>
      <p:regular r:id="rId16"/>
    </p:embeddedFont>
    <p:embeddedFont>
      <p:font typeface="Oswald"/>
      <p:regular r:id="rId17"/>
      <p:bold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9" roundtripDataSignature="AMtx7mg6oB3NVVvT/D6fdGj9lEJ+B7YHB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Average-regular.fntdata"/><Relationship Id="rId14" Type="http://schemas.openxmlformats.org/officeDocument/2006/relationships/slide" Target="slides/slide10.xml"/><Relationship Id="rId17" Type="http://schemas.openxmlformats.org/officeDocument/2006/relationships/font" Target="fonts/Oswald-regular.fntdata"/><Relationship Id="rId16" Type="http://schemas.openxmlformats.org/officeDocument/2006/relationships/font" Target="fonts/Lustria-regular.fntdata"/><Relationship Id="rId5" Type="http://schemas.openxmlformats.org/officeDocument/2006/relationships/slide" Target="slides/slide1.xml"/><Relationship Id="rId19" Type="http://customschemas.google.com/relationships/presentationmetadata" Target="metadata"/><Relationship Id="rId6" Type="http://schemas.openxmlformats.org/officeDocument/2006/relationships/slide" Target="slides/slide2.xml"/><Relationship Id="rId18" Type="http://schemas.openxmlformats.org/officeDocument/2006/relationships/font" Target="fonts/Oswald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4cc82a0c5e7562de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4cc82a0c5e7562de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4cc82a0c5e7562de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4cc82a0c5e7562de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9bb71d50c0_0_2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9bb71d50c0_0_2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9bb71d50c0_0_26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9bb71d50c0_0_2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67361183185a1738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67361183185a1738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g39bb71d50c0_0_177"/>
          <p:cNvGrpSpPr/>
          <p:nvPr/>
        </p:nvGrpSpPr>
        <p:grpSpPr>
          <a:xfrm>
            <a:off x="5800234" y="3807170"/>
            <a:ext cx="591423" cy="140843"/>
            <a:chOff x="4137525" y="2915950"/>
            <a:chExt cx="869100" cy="207000"/>
          </a:xfrm>
        </p:grpSpPr>
        <p:sp>
          <p:nvSpPr>
            <p:cNvPr id="11" name="Google Shape;11;g39bb71d50c0_0_177"/>
            <p:cNvSpPr/>
            <p:nvPr/>
          </p:nvSpPr>
          <p:spPr>
            <a:xfrm>
              <a:off x="446857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g39bb71d50c0_0_177"/>
            <p:cNvSpPr/>
            <p:nvPr/>
          </p:nvSpPr>
          <p:spPr>
            <a:xfrm>
              <a:off x="47996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g39bb71d50c0_0_177"/>
            <p:cNvSpPr/>
            <p:nvPr/>
          </p:nvSpPr>
          <p:spPr>
            <a:xfrm>
              <a:off x="41375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g39bb71d50c0_0_177"/>
          <p:cNvSpPr txBox="1"/>
          <p:nvPr>
            <p:ph type="ctrTitle"/>
          </p:nvPr>
        </p:nvSpPr>
        <p:spPr>
          <a:xfrm>
            <a:off x="895010" y="1321067"/>
            <a:ext cx="10401900" cy="2306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15" name="Google Shape;15;g39bb71d50c0_0_177"/>
          <p:cNvSpPr txBox="1"/>
          <p:nvPr>
            <p:ph idx="1" type="subTitle"/>
          </p:nvPr>
        </p:nvSpPr>
        <p:spPr>
          <a:xfrm>
            <a:off x="895000" y="4233168"/>
            <a:ext cx="10401900" cy="105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6" name="Google Shape;16;g39bb71d50c0_0_177"/>
          <p:cNvSpPr txBox="1"/>
          <p:nvPr>
            <p:ph idx="12" type="sldNum"/>
          </p:nvPr>
        </p:nvSpPr>
        <p:spPr>
          <a:xfrm>
            <a:off x="11320333" y="6241346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g39bb71d50c0_0_185"/>
          <p:cNvSpPr txBox="1"/>
          <p:nvPr>
            <p:ph type="title"/>
          </p:nvPr>
        </p:nvSpPr>
        <p:spPr>
          <a:xfrm>
            <a:off x="895000" y="2855000"/>
            <a:ext cx="10469700" cy="11481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9" name="Google Shape;19;g39bb71d50c0_0_185"/>
          <p:cNvSpPr txBox="1"/>
          <p:nvPr>
            <p:ph idx="12" type="sldNum"/>
          </p:nvPr>
        </p:nvSpPr>
        <p:spPr>
          <a:xfrm>
            <a:off x="11320333" y="6241346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g39bb71d50c0_0_188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22" name="Google Shape;22;g39bb71d50c0_0_188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23" name="Google Shape;23;g39bb71d50c0_0_188"/>
          <p:cNvSpPr txBox="1"/>
          <p:nvPr>
            <p:ph idx="12" type="sldNum"/>
          </p:nvPr>
        </p:nvSpPr>
        <p:spPr>
          <a:xfrm>
            <a:off x="11320333" y="6241346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g39bb71d50c0_0_192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26" name="Google Shape;26;g39bb71d50c0_0_192"/>
          <p:cNvSpPr txBox="1"/>
          <p:nvPr>
            <p:ph idx="1" type="body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7" name="Google Shape;27;g39bb71d50c0_0_192"/>
          <p:cNvSpPr txBox="1"/>
          <p:nvPr>
            <p:ph idx="2" type="body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8" name="Google Shape;28;g39bb71d50c0_0_192"/>
          <p:cNvSpPr txBox="1"/>
          <p:nvPr>
            <p:ph idx="12" type="sldNum"/>
          </p:nvPr>
        </p:nvSpPr>
        <p:spPr>
          <a:xfrm>
            <a:off x="11320333" y="6241346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39bb71d50c0_0_197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31" name="Google Shape;31;g39bb71d50c0_0_197"/>
          <p:cNvSpPr txBox="1"/>
          <p:nvPr>
            <p:ph idx="12" type="sldNum"/>
          </p:nvPr>
        </p:nvSpPr>
        <p:spPr>
          <a:xfrm>
            <a:off x="11320333" y="6241346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39bb71d50c0_0_200"/>
          <p:cNvSpPr txBox="1"/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34" name="Google Shape;34;g39bb71d50c0_0_200"/>
          <p:cNvSpPr txBox="1"/>
          <p:nvPr>
            <p:ph idx="1" type="body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5" name="Google Shape;35;g39bb71d50c0_0_200"/>
          <p:cNvSpPr txBox="1"/>
          <p:nvPr>
            <p:ph idx="12" type="sldNum"/>
          </p:nvPr>
        </p:nvSpPr>
        <p:spPr>
          <a:xfrm>
            <a:off x="11320333" y="6241346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g39bb71d50c0_0_204"/>
          <p:cNvSpPr txBox="1"/>
          <p:nvPr>
            <p:ph type="title"/>
          </p:nvPr>
        </p:nvSpPr>
        <p:spPr>
          <a:xfrm>
            <a:off x="653667" y="701800"/>
            <a:ext cx="8302800" cy="5454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8" name="Google Shape;38;g39bb71d50c0_0_204"/>
          <p:cNvSpPr txBox="1"/>
          <p:nvPr>
            <p:ph idx="12" type="sldNum"/>
          </p:nvPr>
        </p:nvSpPr>
        <p:spPr>
          <a:xfrm>
            <a:off x="11320333" y="6241346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g39bb71d50c0_0_207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1" name="Google Shape;41;g39bb71d50c0_0_207"/>
          <p:cNvCxnSpPr/>
          <p:nvPr/>
        </p:nvCxnSpPr>
        <p:spPr>
          <a:xfrm>
            <a:off x="6706233" y="5994000"/>
            <a:ext cx="624300" cy="0"/>
          </a:xfrm>
          <a:prstGeom prst="straightConnector1">
            <a:avLst/>
          </a:prstGeom>
          <a:noFill/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" name="Google Shape;42;g39bb71d50c0_0_207"/>
          <p:cNvSpPr txBox="1"/>
          <p:nvPr>
            <p:ph type="title"/>
          </p:nvPr>
        </p:nvSpPr>
        <p:spPr>
          <a:xfrm>
            <a:off x="354000" y="1441867"/>
            <a:ext cx="5393700" cy="22803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43" name="Google Shape;43;g39bb71d50c0_0_207"/>
          <p:cNvSpPr txBox="1"/>
          <p:nvPr>
            <p:ph idx="1" type="subTitle"/>
          </p:nvPr>
        </p:nvSpPr>
        <p:spPr>
          <a:xfrm>
            <a:off x="354000" y="3793601"/>
            <a:ext cx="5393700" cy="1794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4" name="Google Shape;44;g39bb71d50c0_0_207"/>
          <p:cNvSpPr txBox="1"/>
          <p:nvPr>
            <p:ph idx="2" type="body"/>
          </p:nvPr>
        </p:nvSpPr>
        <p:spPr>
          <a:xfrm>
            <a:off x="6586000" y="965600"/>
            <a:ext cx="5115900" cy="4926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  <a:defRPr>
                <a:solidFill>
                  <a:schemeClr val="lt1"/>
                </a:solidFill>
              </a:defRPr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○"/>
              <a:defRPr>
                <a:solidFill>
                  <a:schemeClr val="lt1"/>
                </a:solidFill>
              </a:defRPr>
            </a:lvl2pPr>
            <a:lvl3pPr indent="-3492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■"/>
              <a:defRPr>
                <a:solidFill>
                  <a:schemeClr val="lt1"/>
                </a:solidFill>
              </a:defRPr>
            </a:lvl3pPr>
            <a:lvl4pPr indent="-3492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●"/>
              <a:defRPr>
                <a:solidFill>
                  <a:schemeClr val="lt1"/>
                </a:solidFill>
              </a:defRPr>
            </a:lvl4pPr>
            <a:lvl5pPr indent="-3492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○"/>
              <a:defRPr>
                <a:solidFill>
                  <a:schemeClr val="lt1"/>
                </a:solidFill>
              </a:defRPr>
            </a:lvl5pPr>
            <a:lvl6pPr indent="-3492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■"/>
              <a:defRPr>
                <a:solidFill>
                  <a:schemeClr val="lt1"/>
                </a:solidFill>
              </a:defRPr>
            </a:lvl6pPr>
            <a:lvl7pPr indent="-3492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●"/>
              <a:defRPr>
                <a:solidFill>
                  <a:schemeClr val="lt1"/>
                </a:solidFill>
              </a:defRPr>
            </a:lvl7pPr>
            <a:lvl8pPr indent="-3492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○"/>
              <a:defRPr>
                <a:solidFill>
                  <a:schemeClr val="lt1"/>
                </a:solidFill>
              </a:defRPr>
            </a:lvl8pPr>
            <a:lvl9pPr indent="-3492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g39bb71d50c0_0_207"/>
          <p:cNvSpPr txBox="1"/>
          <p:nvPr>
            <p:ph idx="12" type="sldNum"/>
          </p:nvPr>
        </p:nvSpPr>
        <p:spPr>
          <a:xfrm>
            <a:off x="11320333" y="6241346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g39bb71d50c0_0_214"/>
          <p:cNvSpPr txBox="1"/>
          <p:nvPr>
            <p:ph idx="1" type="body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swald"/>
              <a:buNone/>
              <a:defRPr sz="28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48" name="Google Shape;48;g39bb71d50c0_0_214"/>
          <p:cNvSpPr txBox="1"/>
          <p:nvPr>
            <p:ph idx="12" type="sldNum"/>
          </p:nvPr>
        </p:nvSpPr>
        <p:spPr>
          <a:xfrm>
            <a:off x="11320333" y="6241346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39bb71d50c0_0_217"/>
          <p:cNvSpPr txBox="1"/>
          <p:nvPr>
            <p:ph hasCustomPrompt="1" type="title"/>
          </p:nvPr>
        </p:nvSpPr>
        <p:spPr>
          <a:xfrm>
            <a:off x="415600" y="1673700"/>
            <a:ext cx="11360700" cy="25209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1" name="Google Shape;51;g39bb71d50c0_0_217"/>
          <p:cNvSpPr txBox="1"/>
          <p:nvPr>
            <p:ph idx="1" type="body"/>
          </p:nvPr>
        </p:nvSpPr>
        <p:spPr>
          <a:xfrm>
            <a:off x="415600" y="4304567"/>
            <a:ext cx="11360700" cy="1734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52" name="Google Shape;52;g39bb71d50c0_0_217"/>
          <p:cNvSpPr txBox="1"/>
          <p:nvPr>
            <p:ph idx="12" type="sldNum"/>
          </p:nvPr>
        </p:nvSpPr>
        <p:spPr>
          <a:xfrm>
            <a:off x="11320333" y="6241346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39bb71d50c0_0_221"/>
          <p:cNvSpPr txBox="1"/>
          <p:nvPr>
            <p:ph idx="12" type="sldNum"/>
          </p:nvPr>
        </p:nvSpPr>
        <p:spPr>
          <a:xfrm>
            <a:off x="11320333" y="6241346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9bb71d50c0_0_223"/>
          <p:cNvSpPr txBox="1"/>
          <p:nvPr>
            <p:ph type="title"/>
          </p:nvPr>
        </p:nvSpPr>
        <p:spPr>
          <a:xfrm>
            <a:off x="700635" y="914400"/>
            <a:ext cx="10691400" cy="13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57" name="Google Shape;57;g39bb71d50c0_0_223"/>
          <p:cNvSpPr txBox="1"/>
          <p:nvPr>
            <p:ph idx="1" type="body"/>
          </p:nvPr>
        </p:nvSpPr>
        <p:spPr>
          <a:xfrm>
            <a:off x="700635" y="2221992"/>
            <a:ext cx="10691400" cy="37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indent="-342900" lvl="1" marL="914400" algn="l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indent="-342900" lvl="2" marL="1371600" algn="l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indent="-342900" lvl="3" marL="1828800" algn="l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algn="l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indent="-342900" lvl="5" marL="27432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58" name="Google Shape;58;g39bb71d50c0_0_223"/>
          <p:cNvSpPr txBox="1"/>
          <p:nvPr>
            <p:ph idx="10" type="dt"/>
          </p:nvPr>
        </p:nvSpPr>
        <p:spPr>
          <a:xfrm>
            <a:off x="8369448" y="6356350"/>
            <a:ext cx="25497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g39bb71d50c0_0_223"/>
          <p:cNvSpPr txBox="1"/>
          <p:nvPr>
            <p:ph idx="11" type="ftr"/>
          </p:nvPr>
        </p:nvSpPr>
        <p:spPr>
          <a:xfrm>
            <a:off x="704088" y="6356350"/>
            <a:ext cx="4539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g39bb71d50c0_0_223"/>
          <p:cNvSpPr txBox="1"/>
          <p:nvPr>
            <p:ph idx="12" type="sldNum"/>
          </p:nvPr>
        </p:nvSpPr>
        <p:spPr>
          <a:xfrm>
            <a:off x="10919012" y="6356350"/>
            <a:ext cx="672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lat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39bb71d50c0_0_173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swald"/>
              <a:buNone/>
              <a:defRPr sz="4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swald"/>
              <a:buNone/>
              <a:defRPr sz="4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swald"/>
              <a:buNone/>
              <a:defRPr sz="4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swald"/>
              <a:buNone/>
              <a:defRPr sz="4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swald"/>
              <a:buNone/>
              <a:defRPr sz="4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swald"/>
              <a:buNone/>
              <a:defRPr sz="4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swald"/>
              <a:buNone/>
              <a:defRPr sz="4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swald"/>
              <a:buNone/>
              <a:defRPr sz="4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swald"/>
              <a:buNone/>
              <a:defRPr sz="4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g39bb71d50c0_0_173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verage"/>
              <a:buChar char="●"/>
              <a:defRPr sz="24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indent="-3492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Average"/>
              <a:buChar char="○"/>
              <a:defRPr sz="19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indent="-3492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Average"/>
              <a:buChar char="■"/>
              <a:defRPr sz="19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indent="-3492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Average"/>
              <a:buChar char="●"/>
              <a:defRPr sz="19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indent="-3492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Average"/>
              <a:buChar char="○"/>
              <a:defRPr sz="19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indent="-3492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Average"/>
              <a:buChar char="■"/>
              <a:defRPr sz="19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indent="-3492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Average"/>
              <a:buChar char="●"/>
              <a:defRPr sz="19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indent="-3492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Average"/>
              <a:buChar char="○"/>
              <a:defRPr sz="19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indent="-3492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Average"/>
              <a:buChar char="■"/>
              <a:defRPr sz="19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/>
        </p:txBody>
      </p:sp>
      <p:sp>
        <p:nvSpPr>
          <p:cNvPr id="8" name="Google Shape;8;g39bb71d50c0_0_173"/>
          <p:cNvSpPr txBox="1"/>
          <p:nvPr>
            <p:ph idx="12" type="sldNum"/>
          </p:nvPr>
        </p:nvSpPr>
        <p:spPr>
          <a:xfrm>
            <a:off x="11320333" y="6241346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r">
              <a:buNone/>
              <a:defRPr sz="13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lvl="1" algn="r">
              <a:buNone/>
              <a:defRPr sz="13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lvl="2" algn="r">
              <a:buNone/>
              <a:defRPr sz="13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lvl="3" algn="r">
              <a:buNone/>
              <a:defRPr sz="13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lvl="4" algn="r">
              <a:buNone/>
              <a:defRPr sz="13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lvl="5" algn="r">
              <a:buNone/>
              <a:defRPr sz="13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lvl="6" algn="r">
              <a:buNone/>
              <a:defRPr sz="13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lvl="7" algn="r">
              <a:buNone/>
              <a:defRPr sz="13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lvl="8" algn="r">
              <a:buNone/>
              <a:defRPr sz="13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wordwall.net/ru/resource/1795061/%D0%BB%D0%B5%D0%B2%D0%B8%D0%BD%D0%B0-%D0%B8%D0%BD-%D0%B3%D0%B4%D0%B5-%D0%B6%D0%B8%D0%B2%D1%91%D1%82-%D0%B2%D0%BE%D0%B4%D0%B0" TargetMode="External"/><Relationship Id="rId4" Type="http://schemas.openxmlformats.org/officeDocument/2006/relationships/image" Target="../media/image3.gif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gif"/><Relationship Id="rId4" Type="http://schemas.openxmlformats.org/officeDocument/2006/relationships/image" Target="../media/image9.gif"/><Relationship Id="rId5" Type="http://schemas.openxmlformats.org/officeDocument/2006/relationships/image" Target="../media/image7.gif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Relationship Id="rId4" Type="http://schemas.openxmlformats.org/officeDocument/2006/relationships/hyperlink" Target="https://wordwall.net/ru/resource/5097795/%D0%BE%D0%BA%D1%80%D1%83%D0%B6%D0%B0%D1%8E%D1%89%D0%B8%D0%B9-%D0%BC%D0%B8%D1%80-3-%D0%BA%D0%BB%D0%B0%D1%81%D1%81-%D0%BA%D1%80%D1%83%D0%B3%D0%BE%D0%B2%D0%BE%D1%80%D0%BE%D1%82-%D0%B2%D0%BE%D0%B4%D1%8B-%D0%B2-%D0%BF%D1%80%D0%B8%D1%80%D0%BE%D0%B4%D0%B5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Изображение выглядит как графическая вставка, текст, зарисовка, рисунок&#10;&#10;Содержимое, созданное искусственным интеллектом, может быть неверным." id="65" name="Google Shape;65;p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11202" l="0" r="204" t="0"/>
          <a:stretch/>
        </p:blipFill>
        <p:spPr>
          <a:xfrm>
            <a:off x="502650" y="823383"/>
            <a:ext cx="10913612" cy="48590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pic>
        <p:nvPicPr>
          <p:cNvPr descr="Picture background" id="71" name="Google Shape;71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" y="10"/>
            <a:ext cx="12191981" cy="6857989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2"/>
          <p:cNvSpPr/>
          <p:nvPr/>
        </p:nvSpPr>
        <p:spPr>
          <a:xfrm rot="5400000">
            <a:off x="-46905" y="46904"/>
            <a:ext cx="6865150" cy="677134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42000">
                <a:srgbClr val="000000">
                  <a:alpha val="17647"/>
                </a:srgbClr>
              </a:gs>
              <a:gs pos="100000">
                <a:srgbClr val="000000">
                  <a:alpha val="38823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sp>
        <p:nvSpPr>
          <p:cNvPr id="73" name="Google Shape;73;p2"/>
          <p:cNvSpPr txBox="1"/>
          <p:nvPr>
            <p:ph type="ctrTitle"/>
          </p:nvPr>
        </p:nvSpPr>
        <p:spPr>
          <a:xfrm>
            <a:off x="3925708" y="977860"/>
            <a:ext cx="5694300" cy="10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84375"/>
              <a:buFont typeface="Times New Roman"/>
              <a:buNone/>
            </a:pPr>
            <a:r>
              <a:rPr b="1" lang="ru-RU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ТЕМА: ВОДА</a:t>
            </a:r>
            <a:endParaRPr>
              <a:solidFill>
                <a:srgbClr val="000000"/>
              </a:solidFill>
            </a:endParaRPr>
          </a:p>
        </p:txBody>
      </p:sp>
      <p:cxnSp>
        <p:nvCxnSpPr>
          <p:cNvPr id="74" name="Google Shape;74;p2"/>
          <p:cNvCxnSpPr/>
          <p:nvPr/>
        </p:nvCxnSpPr>
        <p:spPr>
          <a:xfrm>
            <a:off x="800100" y="723900"/>
            <a:ext cx="1638300" cy="0"/>
          </a:xfrm>
          <a:prstGeom prst="straightConnector1">
            <a:avLst/>
          </a:prstGeom>
          <a:noFill/>
          <a:ln cap="flat" cmpd="sng" w="4445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12941"/>
              </a:srgbClr>
            </a:outerShdw>
          </a:effectLst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4cc82a0c5e7562de_0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g4cc82a0c5e7562de_0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ru-RU" sz="39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Цель: узнать свойства воды в разных состояниях и научиться беречь воду.</a:t>
            </a:r>
            <a:endParaRPr sz="39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4cc82a0c5e7562de_5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100">
                <a:latin typeface="Times New Roman"/>
                <a:ea typeface="Times New Roman"/>
                <a:cs typeface="Times New Roman"/>
                <a:sym typeface="Times New Roman"/>
              </a:rPr>
              <a:t>План</a:t>
            </a:r>
            <a:r>
              <a:rPr lang="ru-RU"/>
              <a:t>:</a:t>
            </a:r>
            <a:endParaRPr/>
          </a:p>
        </p:txBody>
      </p:sp>
      <p:sp>
        <p:nvSpPr>
          <p:cNvPr id="86" name="Google Shape;86;g4cc82a0c5e7562de_5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Вспомнить три состояния воды.</a:t>
            </a:r>
            <a:endParaRPr sz="3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ru-RU" sz="3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Узнать  основные свойства воды в каждом состоянии.</a:t>
            </a:r>
            <a:endParaRPr sz="3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ru-RU" sz="3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Научить беречь воду.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"/>
          <p:cNvSpPr txBox="1"/>
          <p:nvPr>
            <p:ph type="title"/>
          </p:nvPr>
        </p:nvSpPr>
        <p:spPr>
          <a:xfrm>
            <a:off x="612985" y="349600"/>
            <a:ext cx="10691400" cy="13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3184"/>
              <a:buFont typeface="Times New Roman"/>
              <a:buNone/>
            </a:pPr>
            <a:r>
              <a:rPr b="1" lang="ru-RU" sz="3488">
                <a:latin typeface="Times New Roman"/>
                <a:ea typeface="Times New Roman"/>
                <a:cs typeface="Times New Roman"/>
                <a:sym typeface="Times New Roman"/>
              </a:rPr>
              <a:t>В КАКОМ СОСТОЯНИИ ВОДА НЕ ИМЕЕТ СОБСТВЕННОЙ ФОРМЫ?</a:t>
            </a:r>
            <a:endParaRPr b="1" sz="3488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r>
              <a:t/>
            </a:r>
            <a:endParaRPr b="1" sz="3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9090"/>
              <a:buFont typeface="Times New Roman"/>
              <a:buNone/>
            </a:pPr>
            <a:r>
              <a:rPr lang="ru-RU" sz="3666">
                <a:latin typeface="Times New Roman"/>
                <a:ea typeface="Times New Roman"/>
                <a:cs typeface="Times New Roman"/>
                <a:sym typeface="Times New Roman"/>
              </a:rPr>
              <a:t>1. ТВЁРДОМ (ЛЁД)</a:t>
            </a:r>
            <a:endParaRPr sz="3666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9090"/>
              <a:buFont typeface="Times New Roman"/>
              <a:buNone/>
            </a:pPr>
            <a:r>
              <a:rPr lang="ru-RU" sz="3666">
                <a:latin typeface="Times New Roman"/>
                <a:ea typeface="Times New Roman"/>
                <a:cs typeface="Times New Roman"/>
                <a:sym typeface="Times New Roman"/>
              </a:rPr>
              <a:t>2. ЖИДКОМ</a:t>
            </a:r>
            <a:endParaRPr sz="3666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9090"/>
              <a:buFont typeface="Times New Roman"/>
              <a:buNone/>
            </a:pPr>
            <a:r>
              <a:rPr lang="ru-RU" sz="3666">
                <a:latin typeface="Times New Roman"/>
                <a:ea typeface="Times New Roman"/>
                <a:cs typeface="Times New Roman"/>
                <a:sym typeface="Times New Roman"/>
              </a:rPr>
              <a:t>3. ГАЗООБРАЗНОМ (ПАР)</a:t>
            </a:r>
            <a:endParaRPr sz="3666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" name="Google Shape;92;p3"/>
          <p:cNvSpPr txBox="1"/>
          <p:nvPr/>
        </p:nvSpPr>
        <p:spPr>
          <a:xfrm>
            <a:off x="698500" y="4021667"/>
            <a:ext cx="6921499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sng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https://wordwall.net/ru/resource/1795061/%D0%BB%D0%B5%D0%B2%D0%B8%D0%BD%D0%B0-%D0%B8%D0%BD-%D0%B3%D0%B4%D0%B5-%D0%B6%D0%B8%D0%B2%D1%91%D1%82-%D0%B2%D0%BE%D0%B4%D0%B0</a:t>
            </a:r>
            <a:endParaRPr sz="1800">
              <a:solidFill>
                <a:schemeClr val="dk1"/>
              </a:solidFill>
              <a:latin typeface="Lustria"/>
              <a:ea typeface="Lustria"/>
              <a:cs typeface="Lustria"/>
              <a:sym typeface="Lustr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pic>
        <p:nvPicPr>
          <p:cNvPr descr="Picture background" id="93" name="Google Shape;93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45075" y="3596632"/>
            <a:ext cx="4341283" cy="31752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9bb71d50c0_0_238"/>
          <p:cNvSpPr txBox="1"/>
          <p:nvPr>
            <p:ph type="title"/>
          </p:nvPr>
        </p:nvSpPr>
        <p:spPr>
          <a:xfrm>
            <a:off x="45285" y="261950"/>
            <a:ext cx="10691400" cy="1307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ru-RU" sz="3500">
                <a:latin typeface="Times New Roman"/>
                <a:ea typeface="Times New Roman"/>
                <a:cs typeface="Times New Roman"/>
                <a:sym typeface="Times New Roman"/>
              </a:rPr>
              <a:t>Установи соответствие между свойством воды и его значением. Запиши в окошко номер высказывания.</a:t>
            </a:r>
            <a:endParaRPr b="1" sz="35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9" name="Google Shape;99;g39bb71d50c0_0_238"/>
          <p:cNvSpPr txBox="1"/>
          <p:nvPr>
            <p:ph idx="1" type="body"/>
          </p:nvPr>
        </p:nvSpPr>
        <p:spPr>
          <a:xfrm>
            <a:off x="223455" y="2212275"/>
            <a:ext cx="5731200" cy="3739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SzPts val="2400"/>
              <a:buFont typeface="Times New Roman"/>
              <a:buAutoNum type="arabicPeriod"/>
            </a:pPr>
            <a:r>
              <a:rPr lang="ru-RU" sz="3000">
                <a:latin typeface="Times New Roman"/>
                <a:ea typeface="Times New Roman"/>
                <a:cs typeface="Times New Roman"/>
                <a:sym typeface="Times New Roman"/>
              </a:rPr>
              <a:t>Можно приготовить напиток с любым вкусом.</a:t>
            </a:r>
            <a:endParaRPr sz="3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Times New Roman"/>
              <a:buAutoNum type="arabicPeriod"/>
            </a:pPr>
            <a:r>
              <a:rPr lang="ru-RU" sz="3000">
                <a:latin typeface="Times New Roman"/>
                <a:ea typeface="Times New Roman"/>
                <a:cs typeface="Times New Roman"/>
                <a:sym typeface="Times New Roman"/>
              </a:rPr>
              <a:t>Поступает в дом.</a:t>
            </a:r>
            <a:endParaRPr sz="3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Times New Roman"/>
              <a:buAutoNum type="arabicPeriod"/>
            </a:pPr>
            <a:r>
              <a:rPr lang="ru-RU" sz="3000">
                <a:latin typeface="Times New Roman"/>
                <a:ea typeface="Times New Roman"/>
                <a:cs typeface="Times New Roman"/>
                <a:sym typeface="Times New Roman"/>
              </a:rPr>
              <a:t>Можно разделить камушку на дне реки.</a:t>
            </a:r>
            <a:endParaRPr sz="3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Times New Roman"/>
              <a:buAutoNum type="arabicPeriod"/>
            </a:pPr>
            <a:r>
              <a:rPr lang="ru-RU" sz="3000">
                <a:latin typeface="Times New Roman"/>
                <a:ea typeface="Times New Roman"/>
                <a:cs typeface="Times New Roman"/>
                <a:sym typeface="Times New Roman"/>
              </a:rPr>
              <a:t>Можно подсластить напитки сахаром.</a:t>
            </a:r>
            <a:endParaRPr sz="3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0" name="Google Shape;100;g39bb71d50c0_0_238"/>
          <p:cNvSpPr/>
          <p:nvPr/>
        </p:nvSpPr>
        <p:spPr>
          <a:xfrm>
            <a:off x="7094200" y="2329150"/>
            <a:ext cx="574500" cy="6039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01" name="Google Shape;101;g39bb71d50c0_0_238"/>
          <p:cNvSpPr/>
          <p:nvPr/>
        </p:nvSpPr>
        <p:spPr>
          <a:xfrm>
            <a:off x="7094200" y="4048250"/>
            <a:ext cx="574500" cy="6039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02" name="Google Shape;102;g39bb71d50c0_0_238"/>
          <p:cNvSpPr/>
          <p:nvPr/>
        </p:nvSpPr>
        <p:spPr>
          <a:xfrm>
            <a:off x="7094200" y="4883450"/>
            <a:ext cx="574500" cy="6039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03" name="Google Shape;103;g39bb71d50c0_0_238"/>
          <p:cNvSpPr/>
          <p:nvPr/>
        </p:nvSpPr>
        <p:spPr>
          <a:xfrm>
            <a:off x="7094200" y="3213038"/>
            <a:ext cx="574500" cy="6039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04" name="Google Shape;104;g39bb71d50c0_0_238"/>
          <p:cNvSpPr txBox="1"/>
          <p:nvPr/>
        </p:nvSpPr>
        <p:spPr>
          <a:xfrm>
            <a:off x="7980325" y="2358400"/>
            <a:ext cx="2483100" cy="5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rPr>
              <a:t>Прозрачность</a:t>
            </a:r>
            <a:endParaRPr sz="240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05" name="Google Shape;105;g39bb71d50c0_0_238"/>
          <p:cNvSpPr txBox="1"/>
          <p:nvPr/>
        </p:nvSpPr>
        <p:spPr>
          <a:xfrm>
            <a:off x="7980325" y="2358400"/>
            <a:ext cx="2483100" cy="5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rPr>
              <a:t>Прозрачность</a:t>
            </a:r>
            <a:endParaRPr sz="240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06" name="Google Shape;106;g39bb71d50c0_0_238"/>
          <p:cNvSpPr txBox="1"/>
          <p:nvPr/>
        </p:nvSpPr>
        <p:spPr>
          <a:xfrm>
            <a:off x="8035350" y="3156300"/>
            <a:ext cx="2483100" cy="5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rPr>
              <a:t>Текучесть</a:t>
            </a:r>
            <a:endParaRPr sz="240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07" name="Google Shape;107;g39bb71d50c0_0_238"/>
          <p:cNvSpPr txBox="1"/>
          <p:nvPr/>
        </p:nvSpPr>
        <p:spPr>
          <a:xfrm>
            <a:off x="8035350" y="4106750"/>
            <a:ext cx="2483100" cy="5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rPr>
              <a:t>Отсутствие вкуса</a:t>
            </a:r>
            <a:endParaRPr sz="240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08" name="Google Shape;108;g39bb71d50c0_0_238"/>
          <p:cNvSpPr txBox="1"/>
          <p:nvPr/>
        </p:nvSpPr>
        <p:spPr>
          <a:xfrm>
            <a:off x="7980325" y="4912700"/>
            <a:ext cx="2483100" cy="5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rPr>
              <a:t>Растворитель</a:t>
            </a:r>
            <a:endParaRPr sz="240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"/>
          <p:cNvSpPr txBox="1"/>
          <p:nvPr>
            <p:ph type="title"/>
          </p:nvPr>
        </p:nvSpPr>
        <p:spPr>
          <a:xfrm>
            <a:off x="203985" y="320375"/>
            <a:ext cx="10691400" cy="13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r>
              <a:rPr b="1" lang="ru-RU" sz="2600">
                <a:latin typeface="Times New Roman"/>
                <a:ea typeface="Times New Roman"/>
                <a:cs typeface="Times New Roman"/>
                <a:sym typeface="Times New Roman"/>
              </a:rPr>
              <a:t>ПОДПИШИ, В КАКОМ СОСТОЯНИИ НАХОДИТСЯ ВОДА НА КАЖДОЙ КАРТИНКЕ, И УКАЖИ ОДИН ПРИЗНАК ЭТОГО СОСТОЯНИЯ.</a:t>
            </a:r>
            <a:endParaRPr b="1" sz="2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Picture background" id="114" name="Google Shape;11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85050" y="2784550"/>
            <a:ext cx="4339175" cy="3091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icture background" id="115" name="Google Shape;115;p4"/>
          <p:cNvPicPr preferRelativeResize="0"/>
          <p:nvPr>
            <p:ph idx="1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600" y="2784550"/>
            <a:ext cx="4658100" cy="3091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icture background" id="116" name="Google Shape;116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719970" y="2784550"/>
            <a:ext cx="4428854" cy="309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"/>
          <p:cNvSpPr txBox="1"/>
          <p:nvPr>
            <p:ph type="title"/>
          </p:nvPr>
        </p:nvSpPr>
        <p:spPr>
          <a:xfrm>
            <a:off x="252676" y="125625"/>
            <a:ext cx="9122700" cy="23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Times New Roman"/>
              <a:buNone/>
            </a:pPr>
            <a:r>
              <a:rPr b="1" lang="ru-RU" sz="2500">
                <a:latin typeface="Times New Roman"/>
                <a:ea typeface="Times New Roman"/>
                <a:cs typeface="Times New Roman"/>
                <a:sym typeface="Times New Roman"/>
              </a:rPr>
              <a:t>РАССМОТРИ СХЕМУ «КРУГОВОРОТ ВОДЫ В ПРИРОДЕ» (СХЕМА С СОЛНЦЕМ, ОБЛАКОМ, ДОЖДЁМ, РЕКОЙ, ИСПАР</a:t>
            </a:r>
            <a:r>
              <a:rPr b="1" lang="ru-RU" sz="2500">
                <a:latin typeface="Times New Roman"/>
                <a:ea typeface="Times New Roman"/>
                <a:cs typeface="Times New Roman"/>
                <a:sym typeface="Times New Roman"/>
              </a:rPr>
              <a:t>ЕНИЕМ)</a:t>
            </a:r>
            <a:r>
              <a:rPr lang="ru-RU" sz="2500">
                <a:latin typeface="Times New Roman"/>
                <a:ea typeface="Times New Roman"/>
                <a:cs typeface="Times New Roman"/>
                <a:sym typeface="Times New Roman"/>
              </a:rPr>
              <a:t>: «ЕСЛИ БЫ НЕ БЫЛО СОЛНЦА, КРУГОВОРОТ ВОДЫ ВСЁ РАВНО БЫ РАБОТАЛ, ПОТОМУ ЧТО ВОДУ ИСПАРЯЕТ ВЕТЕР». ПОЯСНИ СВОЙ ОТВЕТ.</a:t>
            </a:r>
            <a:endParaRPr sz="25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Picture background" id="122" name="Google Shape;122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050" y="2464425"/>
            <a:ext cx="7809874" cy="435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9bb71d50c0_0_262"/>
          <p:cNvSpPr txBox="1"/>
          <p:nvPr>
            <p:ph type="title"/>
          </p:nvPr>
        </p:nvSpPr>
        <p:spPr>
          <a:xfrm>
            <a:off x="700635" y="914400"/>
            <a:ext cx="10691400" cy="1307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g39bb71d50c0_0_262"/>
          <p:cNvSpPr txBox="1"/>
          <p:nvPr>
            <p:ph idx="1" type="body"/>
          </p:nvPr>
        </p:nvSpPr>
        <p:spPr>
          <a:xfrm>
            <a:off x="700635" y="2221992"/>
            <a:ext cx="10691400" cy="3739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g39bb71d50c0_0_262"/>
          <p:cNvSpPr txBox="1"/>
          <p:nvPr>
            <p:ph idx="1" type="body"/>
          </p:nvPr>
        </p:nvSpPr>
        <p:spPr>
          <a:xfrm>
            <a:off x="700635" y="2221992"/>
            <a:ext cx="10691400" cy="3739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30" name="Google Shape;130;g39bb71d50c0_0_2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8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g39bb71d50c0_0_262"/>
          <p:cNvSpPr txBox="1"/>
          <p:nvPr>
            <p:ph idx="1" type="body"/>
          </p:nvPr>
        </p:nvSpPr>
        <p:spPr>
          <a:xfrm>
            <a:off x="233235" y="5893242"/>
            <a:ext cx="10691400" cy="3739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ru-RU" u="sng">
                <a:solidFill>
                  <a:schemeClr val="dk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https://wordwall.net/ru/resource/5097795/окружающий-мир-3-класс-круговорот-воды-в-природе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67361183185a1738_0"/>
          <p:cNvSpPr txBox="1"/>
          <p:nvPr>
            <p:ph idx="1" type="body"/>
          </p:nvPr>
        </p:nvSpPr>
        <p:spPr>
          <a:xfrm>
            <a:off x="415655" y="236994"/>
            <a:ext cx="113607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ru-RU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вашем дворе из крана постоянно течёт вода. Предложи план действий из 3-х шагов, как можно решить эту проблему и сберечь воду</a:t>
            </a:r>
            <a:endParaRPr sz="3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7" name="Google Shape;137;g67361183185a1738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14218" y="3306410"/>
            <a:ext cx="4333875" cy="3248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late">
  <a:themeElements>
    <a:clrScheme name="Slate">
      <a:dk1>
        <a:srgbClr val="FFFFFF"/>
      </a:dk1>
      <a:lt1>
        <a:srgbClr val="37474F"/>
      </a:lt1>
      <a:dk2>
        <a:srgbClr val="9E9E9E"/>
      </a:dk2>
      <a:lt2>
        <a:srgbClr val="E0E0E0"/>
      </a:lt2>
      <a:accent1>
        <a:srgbClr val="616161"/>
      </a:accent1>
      <a:accent2>
        <a:srgbClr val="78909C"/>
      </a:accent2>
      <a:accent3>
        <a:srgbClr val="CACACA"/>
      </a:accent3>
      <a:accent4>
        <a:srgbClr val="64FFDA"/>
      </a:accent4>
      <a:accent5>
        <a:srgbClr val="FFD966"/>
      </a:accent5>
      <a:accent6>
        <a:srgbClr val="F5F5F5"/>
      </a:accent6>
      <a:hlink>
        <a:srgbClr val="FFD966"/>
      </a:hlink>
      <a:folHlink>
        <a:srgbClr val="FFD9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2025-10-20T06:40:50Z</dcterms:created>
</cp:coreProperties>
</file>