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1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_rels/slide5.xml.rels" ContentType="application/vnd.openxmlformats-package.relationships+xml"/>
  <Override PartName="/ppt/slides/_rels/slide21.xml.rels" ContentType="application/vnd.openxmlformats-package.relationships+xml"/>
  <Override PartName="/ppt/slides/_rels/slide19.xml.rels" ContentType="application/vnd.openxmlformats-package.relationships+xml"/>
  <Override PartName="/ppt/slides/_rels/slide4.xml.rels" ContentType="application/vnd.openxmlformats-package.relationships+xml"/>
  <Override PartName="/ppt/slides/_rels/slide20.xml.rels" ContentType="application/vnd.openxmlformats-package.relationships+xml"/>
  <Override PartName="/ppt/slides/_rels/slide18.xml.rels" ContentType="application/vnd.openxmlformats-package.relationships+xml"/>
  <Override PartName="/ppt/slides/_rels/slide3.xml.rels" ContentType="application/vnd.openxmlformats-package.relationships+xml"/>
  <Override PartName="/ppt/slides/_rels/slide17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.xml.rels" ContentType="application/vnd.openxmlformats-package.relationships+xml"/>
  <Override PartName="/ppt/slides/_rels/slide16.xml.rels" ContentType="application/vnd.openxmlformats-package.relationships+xml"/>
  <Override PartName="/ppt/slides/_rels/slide2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21.xml" ContentType="application/vnd.openxmlformats-officedocument.presentationml.slide+xml"/>
  <Override PartName="/ppt/_rels/presentation.xml.rels" ContentType="application/vnd.openxmlformats-package.relationships+xml"/>
  <Override PartName="/ppt/media/image1.jpeg" ContentType="image/jpeg"/>
  <Override PartName="/ppt/media/image10.png" ContentType="image/pn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emf" ContentType="image/x-emf"/>
  <Override PartName="/ppt/media/image7.emf" ContentType="image/x-emf"/>
  <Override PartName="/ppt/media/image8.jpeg" ContentType="image/jpeg"/>
  <Override PartName="/ppt/media/image9.jpeg" ContentType="image/jpeg"/>
  <Override PartName="/ppt/media/image11.png" ContentType="image/png"/>
  <Override PartName="/ppt/media/image12.png" ContentType="image/png"/>
  <Override PartName="/ppt/embeddings/oleObject1.docx" ContentType="application/vnd.openxmlformats-officedocument.wordprocessingml.document"/>
  <Override PartName="/ppt/embeddings/oleObject2.docx" ContentType="application/vnd.openxmlformats-officedocument.wordprocessingml.document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</p:sldMasterIdLst>
  <p:sldIdLst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68" r:id="rId25"/>
    <p:sldId id="269" r:id="rId26"/>
    <p:sldId id="270" r:id="rId27"/>
    <p:sldId id="271" r:id="rId28"/>
    <p:sldId id="272" r:id="rId29"/>
    <p:sldId id="273" r:id="rId30"/>
    <p:sldId id="274" r:id="rId31"/>
    <p:sldId id="275" r:id="rId32"/>
    <p:sldId id="276" r:id="rId33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" Target="slides/slide1.xml"/><Relationship Id="rId14" Type="http://schemas.openxmlformats.org/officeDocument/2006/relationships/slide" Target="slides/slide2.xml"/><Relationship Id="rId15" Type="http://schemas.openxmlformats.org/officeDocument/2006/relationships/slide" Target="slides/slide3.xml"/><Relationship Id="rId16" Type="http://schemas.openxmlformats.org/officeDocument/2006/relationships/slide" Target="slides/slide4.xml"/><Relationship Id="rId17" Type="http://schemas.openxmlformats.org/officeDocument/2006/relationships/slide" Target="slides/slide5.xml"/><Relationship Id="rId18" Type="http://schemas.openxmlformats.org/officeDocument/2006/relationships/slide" Target="slides/slide6.xml"/><Relationship Id="rId19" Type="http://schemas.openxmlformats.org/officeDocument/2006/relationships/slide" Target="slides/slide7.xml"/><Relationship Id="rId20" Type="http://schemas.openxmlformats.org/officeDocument/2006/relationships/slide" Target="slides/slide8.xml"/><Relationship Id="rId21" Type="http://schemas.openxmlformats.org/officeDocument/2006/relationships/slide" Target="slides/slide9.xml"/><Relationship Id="rId22" Type="http://schemas.openxmlformats.org/officeDocument/2006/relationships/slide" Target="slides/slide10.xml"/><Relationship Id="rId23" Type="http://schemas.openxmlformats.org/officeDocument/2006/relationships/slide" Target="slides/slide11.xml"/><Relationship Id="rId24" Type="http://schemas.openxmlformats.org/officeDocument/2006/relationships/slide" Target="slides/slide12.xml"/><Relationship Id="rId25" Type="http://schemas.openxmlformats.org/officeDocument/2006/relationships/slide" Target="slides/slide13.xml"/><Relationship Id="rId26" Type="http://schemas.openxmlformats.org/officeDocument/2006/relationships/slide" Target="slides/slide14.xml"/><Relationship Id="rId27" Type="http://schemas.openxmlformats.org/officeDocument/2006/relationships/slide" Target="slides/slide15.xml"/><Relationship Id="rId28" Type="http://schemas.openxmlformats.org/officeDocument/2006/relationships/slide" Target="slides/slide16.xml"/><Relationship Id="rId29" Type="http://schemas.openxmlformats.org/officeDocument/2006/relationships/slide" Target="slides/slide17.xml"/><Relationship Id="rId30" Type="http://schemas.openxmlformats.org/officeDocument/2006/relationships/slide" Target="slides/slide18.xml"/><Relationship Id="rId31" Type="http://schemas.openxmlformats.org/officeDocument/2006/relationships/slide" Target="slides/slide19.xml"/><Relationship Id="rId32" Type="http://schemas.openxmlformats.org/officeDocument/2006/relationships/slide" Target="slides/slide20.xml"/><Relationship Id="rId33" Type="http://schemas.openxmlformats.org/officeDocument/2006/relationships/slide" Target="slides/slide21.xml"/><Relationship Id="rId3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2AB3D70-70CF-40B9-993E-898E8F01AAE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1C571B8D-8D5B-412B-9BA2-02D85771CB8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ACB19B84-AE1C-44DF-9BCC-D68BA087559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9227C694-BCC4-41BE-8405-B52CED22B60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D9FF75DB-E0EB-498A-A268-D9F5B0FC87F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474E1462-17B7-48C1-B871-959E0826061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C22147F5-BD6B-4EE2-A507-4D3CC1EA17F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028A1F21-C9A2-486C-BA60-F3F9694FCC8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9370EBC1-2C8D-4378-BD09-9EDD77C4891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B26CEB37-7ECB-463A-8251-90A7F471829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A7565E8A-319E-4F88-867F-97CB974D0DA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ru-RU" sz="6000" spc="-1" strike="noStrike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b="0" lang="ru-RU" sz="6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09F274E-E91C-41B1-B1AE-B3FEC16C4367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Calibri"/>
              </a:rPr>
              <a:t>Для правки структуры щёлкните мышью</a:t>
            </a: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Второй уровень структуры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Третий уровень структуры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Четвёртый уровень структуры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b="0" lang="ru-RU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Третий уровень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Четвертый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Пятый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450F66B-166F-4D26-963A-39893128E43F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720" cy="5811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b="0" lang="ru-RU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3880" cy="5811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Третий уровень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Четвертый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Пятый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" name="PlaceHolder 5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56EC04C-5D4C-44CA-8C96-571708E95EC5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b="0" lang="ru-RU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Третий уровень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Четвертый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Пятый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" name="PlaceHolder 5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E1555F3-C4C5-4A3E-9BB5-419D9A7ABFED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6000" spc="-1" strike="noStrike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b="0" lang="ru-RU" sz="6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Образец текста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dt" idx="13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ftr" idx="14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" name="PlaceHolder 5"/>
          <p:cNvSpPr>
            <a:spLocks noGrp="1"/>
          </p:cNvSpPr>
          <p:nvPr>
            <p:ph type="sldNum" idx="1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2460242-C761-4B61-B45E-BEE71E12971A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b="0" lang="ru-RU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Третий уровень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Четвертый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Пятый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Третий уровень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Четвертый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Пятый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dt" idx="16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ftr" idx="17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" name="PlaceHolder 6"/>
          <p:cNvSpPr>
            <a:spLocks noGrp="1"/>
          </p:cNvSpPr>
          <p:nvPr>
            <p:ph type="sldNum" idx="18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9A48903-4EC0-44C4-BF20-7E02251F18A0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b="0" lang="ru-RU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360" cy="823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7360" cy="3684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Третий уровень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Четвертый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Пятый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920" cy="823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920" cy="3684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Третий уровень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Четвертый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Пятый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dt" idx="19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 type="ftr" idx="20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" name="PlaceHolder 8"/>
          <p:cNvSpPr>
            <a:spLocks noGrp="1"/>
          </p:cNvSpPr>
          <p:nvPr>
            <p:ph type="sldNum" idx="21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A969A7D-4D81-4276-B1D8-3D4B540E9063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b="0" lang="ru-RU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dt" idx="22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ftr" idx="23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sldNum" idx="24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FFA4D9B-EB71-4AC8-A898-D675AD55DCB1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dt" idx="25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ftr" idx="26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sldNum" idx="27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38D7C29-8BAC-4B46-8BEC-4839FD4A965A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3200" spc="-1" strike="noStrike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pc="-1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Calibri"/>
              </a:rPr>
              <a:t>Второй уровень</a:t>
            </a: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Третий уровень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Четвертый уровень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Пятый уровень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 b="0" lang="ru-RU" sz="1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dt" idx="28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8" name="PlaceHolder 5"/>
          <p:cNvSpPr>
            <a:spLocks noGrp="1"/>
          </p:cNvSpPr>
          <p:nvPr>
            <p:ph type="ftr" idx="29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9" name="PlaceHolder 6"/>
          <p:cNvSpPr>
            <a:spLocks noGrp="1"/>
          </p:cNvSpPr>
          <p:nvPr>
            <p:ph type="sldNum" idx="30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455EE57-AF4F-4FD8-B4FC-D0B3D1FAB153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3200" spc="-1" strike="noStrike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chemeClr val="dk1"/>
                </a:solidFill>
                <a:latin typeface="Calibri"/>
              </a:rPr>
              <a:t>Для правки структуры щёлкните мышью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3200" spc="-1" strike="noStrike">
                <a:solidFill>
                  <a:schemeClr val="dk1"/>
                </a:solidFill>
                <a:latin typeface="Calibri"/>
              </a:rPr>
              <a:t>Второй уровень структуры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chemeClr val="dk1"/>
                </a:solidFill>
                <a:latin typeface="Calibri"/>
              </a:rPr>
              <a:t>Третий уровень структуры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3200" spc="-1" strike="noStrike">
                <a:solidFill>
                  <a:schemeClr val="dk1"/>
                </a:solidFill>
                <a:latin typeface="Calibri"/>
              </a:rPr>
              <a:t>Четвёртый уровень структуры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chemeClr val="dk1"/>
                </a:solidFill>
                <a:latin typeface="Calibri"/>
              </a:rPr>
              <a:t>Пятый уровень структуры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chemeClr val="dk1"/>
                </a:solidFill>
                <a:latin typeface="Calibri"/>
              </a:rPr>
              <a:t>Шестой уровень структуры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chemeClr val="dk1"/>
                </a:solidFill>
                <a:latin typeface="Calibri"/>
              </a:rPr>
              <a:t>Седьмой уровень структуры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 b="0" lang="ru-RU" sz="1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dt" idx="3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4" name="PlaceHolder 5"/>
          <p:cNvSpPr>
            <a:spLocks noGrp="1"/>
          </p:cNvSpPr>
          <p:nvPr>
            <p:ph type="ftr" idx="3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5" name="PlaceHolder 6"/>
          <p:cNvSpPr>
            <a:spLocks noGrp="1"/>
          </p:cNvSpPr>
          <p:nvPr>
            <p:ph type="sldNum" idx="3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614A38C-8EBC-43E3-AF37-9B1FC822D341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4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4.jpeg"/><Relationship Id="rId3" Type="http://schemas.openxmlformats.org/officeDocument/2006/relationships/image" Target="../media/image5.jpeg"/><Relationship Id="rId4" Type="http://schemas.openxmlformats.org/officeDocument/2006/relationships/package" Target="../embeddings/oleObject1.docx"/><Relationship Id="rId5" Type="http://schemas.openxmlformats.org/officeDocument/2006/relationships/image" Target="../media/image6.emf"/><Relationship Id="rId6" Type="http://schemas.openxmlformats.org/officeDocument/2006/relationships/package" Target="../embeddings/oleObject2.docx"/><Relationship Id="rId7" Type="http://schemas.openxmlformats.org/officeDocument/2006/relationships/image" Target="../media/image7.emf"/><Relationship Id="rId8" Type="http://schemas.openxmlformats.org/officeDocument/2006/relationships/image" Target="../media/image8.jpeg"/><Relationship Id="rId9" Type="http://schemas.openxmlformats.org/officeDocument/2006/relationships/slideLayout" Target="../slideLayouts/slideLayout4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4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4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4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4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2.png"/><Relationship Id="rId3" Type="http://schemas.openxmlformats.org/officeDocument/2006/relationships/image" Target="../media/image12.png"/><Relationship Id="rId4" Type="http://schemas.openxmlformats.org/officeDocument/2006/relationships/image" Target="../media/image11.png"/><Relationship Id="rId5" Type="http://schemas.openxmlformats.org/officeDocument/2006/relationships/slideLayout" Target="../slideLayouts/slideLayout4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2.png"/><Relationship Id="rId3" Type="http://schemas.openxmlformats.org/officeDocument/2006/relationships/image" Target="../media/image12.png"/><Relationship Id="rId4" Type="http://schemas.openxmlformats.org/officeDocument/2006/relationships/image" Target="../media/image11.png"/><Relationship Id="rId5" Type="http://schemas.openxmlformats.org/officeDocument/2006/relationships/slideLayout" Target="../slideLayouts/slideLayout4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2.png"/><Relationship Id="rId3" Type="http://schemas.openxmlformats.org/officeDocument/2006/relationships/image" Target="../media/image12.png"/><Relationship Id="rId4" Type="http://schemas.openxmlformats.org/officeDocument/2006/relationships/image" Target="../media/image11.png"/><Relationship Id="rId5" Type="http://schemas.openxmlformats.org/officeDocument/2006/relationships/slideLayout" Target="../slideLayouts/slideLayout4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2.png"/><Relationship Id="rId3" Type="http://schemas.openxmlformats.org/officeDocument/2006/relationships/image" Target="../media/image12.png"/><Relationship Id="rId4" Type="http://schemas.openxmlformats.org/officeDocument/2006/relationships/image" Target="../media/image11.png"/><Relationship Id="rId5" Type="http://schemas.openxmlformats.org/officeDocument/2006/relationships/slideLayout" Target="../slideLayouts/slideLayout4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hyperlink" Target="https://learningapps.org/watch?v=pey9bc9j526" TargetMode="External"/><Relationship Id="rId3" Type="http://schemas.openxmlformats.org/officeDocument/2006/relationships/image" Target="../media/image12.png"/><Relationship Id="rId4" Type="http://schemas.openxmlformats.org/officeDocument/2006/relationships/hyperlink" Target="https://learningapps.org/view774709" TargetMode="External"/><Relationship Id="rId5" Type="http://schemas.openxmlformats.org/officeDocument/2006/relationships/slideLayout" Target="../slideLayouts/slideLayout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2.png"/><Relationship Id="rId3" Type="http://schemas.openxmlformats.org/officeDocument/2006/relationships/image" Target="../media/image12.png"/><Relationship Id="rId4" Type="http://schemas.openxmlformats.org/officeDocument/2006/relationships/image" Target="../media/image11.png"/><Relationship Id="rId5" Type="http://schemas.openxmlformats.org/officeDocument/2006/relationships/slideLayout" Target="../slideLayouts/slideLayout4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2.png"/><Relationship Id="rId3" Type="http://schemas.openxmlformats.org/officeDocument/2006/relationships/image" Target="../media/image12.png"/><Relationship Id="rId4" Type="http://schemas.openxmlformats.org/officeDocument/2006/relationships/image" Target="../media/image11.png"/><Relationship Id="rId5" Type="http://schemas.openxmlformats.org/officeDocument/2006/relationships/slideLayout" Target="../slideLayouts/slideLayout4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4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4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4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4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Picture background"/>
          <p:cNvPicPr/>
          <p:nvPr/>
        </p:nvPicPr>
        <p:blipFill>
          <a:blip r:embed="rId1"/>
          <a:stretch/>
        </p:blipFill>
        <p:spPr>
          <a:xfrm>
            <a:off x="809640" y="0"/>
            <a:ext cx="10286640" cy="685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2" descr="Picture background"/>
          <p:cNvPicPr/>
          <p:nvPr/>
        </p:nvPicPr>
        <p:blipFill>
          <a:blip r:embed="rId1"/>
          <a:stretch/>
        </p:blipFill>
        <p:spPr>
          <a:xfrm>
            <a:off x="2666880" y="0"/>
            <a:ext cx="6857640" cy="685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2" descr="Picture background"/>
          <p:cNvPicPr/>
          <p:nvPr/>
        </p:nvPicPr>
        <p:blipFill>
          <a:blip r:embed="rId1"/>
          <a:stretch/>
        </p:blipFill>
        <p:spPr>
          <a:xfrm>
            <a:off x="397080" y="209160"/>
            <a:ext cx="2668320" cy="3429720"/>
          </a:xfrm>
          <a:prstGeom prst="rect">
            <a:avLst/>
          </a:prstGeom>
          <a:ln w="0">
            <a:noFill/>
          </a:ln>
        </p:spPr>
      </p:pic>
      <p:pic>
        <p:nvPicPr>
          <p:cNvPr id="69" name="Picture 6" descr="Picture background"/>
          <p:cNvPicPr/>
          <p:nvPr/>
        </p:nvPicPr>
        <p:blipFill>
          <a:blip r:embed="rId2"/>
          <a:stretch/>
        </p:blipFill>
        <p:spPr>
          <a:xfrm>
            <a:off x="4402440" y="146880"/>
            <a:ext cx="2926080" cy="3839040"/>
          </a:xfrm>
          <a:prstGeom prst="rect">
            <a:avLst/>
          </a:prstGeom>
          <a:ln w="0">
            <a:noFill/>
          </a:ln>
        </p:spPr>
      </p:pic>
      <p:pic>
        <p:nvPicPr>
          <p:cNvPr id="70" name="Picture 8" descr="Picture background"/>
          <p:cNvPicPr/>
          <p:nvPr/>
        </p:nvPicPr>
        <p:blipFill>
          <a:blip r:embed="rId3"/>
          <a:stretch/>
        </p:blipFill>
        <p:spPr>
          <a:xfrm>
            <a:off x="2490840" y="2971440"/>
            <a:ext cx="2595240" cy="367704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71" name=""/>
          <p:cNvGraphicFramePr/>
          <p:nvPr/>
        </p:nvGraphicFramePr>
        <p:xfrm>
          <a:off x="1719000" y="2401200"/>
          <a:ext cx="6113880" cy="1080720"/>
        </p:xfrm>
        <a:graphic>
          <a:graphicData uri="http://schemas.openxmlformats.org/presentationml/2006/ole">
            <p:oleObj progId="Word.Document.12" r:id="rId4" spid="">
              <p:embed/>
              <p:pic>
                <p:nvPicPr>
                  <p:cNvPr id="72" name="" descr=""/>
                  <p:cNvPicPr/>
                  <p:nvPr/>
                </p:nvPicPr>
                <p:blipFill>
                  <a:blip r:embed="rId5"/>
                  <a:stretch/>
                </p:blipFill>
                <p:spPr>
                  <a:xfrm>
                    <a:off x="1719000" y="2401200"/>
                    <a:ext cx="6113880" cy="108072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73" name=""/>
          <p:cNvGraphicFramePr/>
          <p:nvPr/>
        </p:nvGraphicFramePr>
        <p:xfrm>
          <a:off x="8780760" y="-664560"/>
          <a:ext cx="5023800" cy="4119840"/>
        </p:xfrm>
        <a:graphic>
          <a:graphicData uri="http://schemas.openxmlformats.org/presentationml/2006/ole">
            <p:oleObj progId="Word.Document.12" r:id="rId6" spid="">
              <p:embed/>
              <p:pic>
                <p:nvPicPr>
                  <p:cNvPr id="74" name="" descr=""/>
                  <p:cNvPicPr/>
                  <p:nvPr/>
                </p:nvPicPr>
                <p:blipFill>
                  <a:blip r:embed="rId7"/>
                  <a:stretch/>
                </p:blipFill>
                <p:spPr>
                  <a:xfrm>
                    <a:off x="8780760" y="-664560"/>
                    <a:ext cx="5023800" cy="411984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sp>
        <p:nvSpPr>
          <p:cNvPr id="75" name=""/>
          <p:cNvSpPr txBox="1"/>
          <p:nvPr/>
        </p:nvSpPr>
        <p:spPr>
          <a:xfrm>
            <a:off x="7522560" y="146880"/>
            <a:ext cx="4492440" cy="1215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ru-RU" sz="4000" spc="-1" strike="noStrike">
                <a:solidFill>
                  <a:schemeClr val="dk1"/>
                </a:solidFill>
                <a:latin typeface="Times New Roman"/>
              </a:rPr>
              <a:t>Эдуард Николаевич </a:t>
            </a:r>
            <a:endParaRPr b="0" lang="ru-RU" sz="40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0" lang="ru-RU" sz="4000" spc="-1" strike="noStrike">
                <a:solidFill>
                  <a:schemeClr val="dk1"/>
                </a:solidFill>
                <a:latin typeface="Times New Roman"/>
              </a:rPr>
              <a:t>Успенский</a:t>
            </a:r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6" name="Picture 1" descr="Picture background"/>
          <p:cNvPicPr/>
          <p:nvPr/>
        </p:nvPicPr>
        <p:blipFill>
          <a:blip r:embed="rId8"/>
          <a:stretch/>
        </p:blipFill>
        <p:spPr>
          <a:xfrm>
            <a:off x="7997040" y="1490760"/>
            <a:ext cx="3465000" cy="4950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2" descr="Picture background"/>
          <p:cNvPicPr/>
          <p:nvPr/>
        </p:nvPicPr>
        <p:blipFill>
          <a:blip r:embed="rId1"/>
          <a:stretch/>
        </p:blipFill>
        <p:spPr>
          <a:xfrm>
            <a:off x="382680" y="419040"/>
            <a:ext cx="3443040" cy="6019560"/>
          </a:xfrm>
          <a:prstGeom prst="rect">
            <a:avLst/>
          </a:prstGeom>
          <a:ln w="0">
            <a:noFill/>
          </a:ln>
        </p:spPr>
      </p:pic>
      <p:pic>
        <p:nvPicPr>
          <p:cNvPr id="78" name="Picture 4" descr="Picture background"/>
          <p:cNvPicPr/>
          <p:nvPr/>
        </p:nvPicPr>
        <p:blipFill>
          <a:blip r:embed="rId2"/>
          <a:stretch/>
        </p:blipFill>
        <p:spPr>
          <a:xfrm>
            <a:off x="8566200" y="2638440"/>
            <a:ext cx="3443040" cy="4589280"/>
          </a:xfrm>
          <a:prstGeom prst="rect">
            <a:avLst/>
          </a:prstGeom>
          <a:ln w="0">
            <a:noFill/>
          </a:ln>
        </p:spPr>
      </p:pic>
      <p:sp>
        <p:nvSpPr>
          <p:cNvPr id="79" name="Облачко с текстом: прямоугольное 4"/>
          <p:cNvSpPr/>
          <p:nvPr/>
        </p:nvSpPr>
        <p:spPr>
          <a:xfrm>
            <a:off x="4035960" y="122760"/>
            <a:ext cx="3664440" cy="2094480"/>
          </a:xfrm>
          <a:prstGeom prst="wedgeRectCallout">
            <a:avLst>
              <a:gd name="adj1" fmla="val -83163"/>
              <a:gd name="adj2" fmla="val 75519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80" name="Прямоугольник 6"/>
          <p:cNvSpPr/>
          <p:nvPr/>
        </p:nvSpPr>
        <p:spPr>
          <a:xfrm>
            <a:off x="4035240" y="356760"/>
            <a:ext cx="4247280" cy="191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r>
              <a:rPr b="0" lang="ru-RU" sz="24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Чебурашка, это же слова, 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ru-RU" sz="24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которые обозначают действия! 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ru-RU" sz="24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Они отвечают на вопрос 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ru-RU" sz="24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"что делает?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Облачко с текстом: прямоугольное 9"/>
          <p:cNvSpPr/>
          <p:nvPr/>
        </p:nvSpPr>
        <p:spPr>
          <a:xfrm>
            <a:off x="8143920" y="591480"/>
            <a:ext cx="3740760" cy="1889640"/>
          </a:xfrm>
          <a:prstGeom prst="wedgeRectCallout">
            <a:avLst>
              <a:gd name="adj1" fmla="val -9882"/>
              <a:gd name="adj2" fmla="val 10165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82" name="Прямоугольник 7"/>
          <p:cNvSpPr/>
          <p:nvPr/>
        </p:nvSpPr>
        <p:spPr>
          <a:xfrm>
            <a:off x="8143920" y="562680"/>
            <a:ext cx="5844960" cy="191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r>
              <a:rPr b="0" lang="ru-RU" sz="24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А разве есть такие слова? 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ru-RU" sz="24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Я знаю только слова-предметы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ru-RU" sz="24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 </a:t>
            </a:r>
            <a:r>
              <a:rPr b="0" lang="ru-RU" sz="24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и слова-признаки. 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ru-RU" sz="24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А это что за слова? 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ru-RU" sz="24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Как называется эта часть речи?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"/>
          <p:cNvSpPr txBox="1"/>
          <p:nvPr/>
        </p:nvSpPr>
        <p:spPr>
          <a:xfrm>
            <a:off x="3573720" y="3721320"/>
            <a:ext cx="5022360" cy="427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24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БЕГАЕТ, ПРЫГАЕТ, РИСУЕТ, ПОЁТ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802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4000" spc="-1" strike="noStrike">
                <a:solidFill>
                  <a:schemeClr val="dk1"/>
                </a:solidFill>
                <a:latin typeface="Times New Roman"/>
              </a:rPr>
              <a:t>Тема урока : Что такое глагол</a:t>
            </a:r>
            <a:endParaRPr b="0" lang="ru-RU" sz="4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5" name="Прямоугольник 3"/>
          <p:cNvSpPr/>
          <p:nvPr/>
        </p:nvSpPr>
        <p:spPr>
          <a:xfrm>
            <a:off x="944280" y="3339720"/>
            <a:ext cx="7827120" cy="699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4000" spc="-1" strike="noStrike">
                <a:solidFill>
                  <a:schemeClr val="dk1"/>
                </a:solidFill>
                <a:latin typeface="Times New Roman"/>
              </a:rPr>
              <a:t>Цель урока: узнать……., научиться</a:t>
            </a:r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6" name="Picture 2" descr="Picture background"/>
          <p:cNvPicPr/>
          <p:nvPr/>
        </p:nvPicPr>
        <p:blipFill>
          <a:blip r:embed="rId1"/>
          <a:stretch/>
        </p:blipFill>
        <p:spPr>
          <a:xfrm>
            <a:off x="8620200" y="3339720"/>
            <a:ext cx="3276360" cy="3276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/>
          </p:nvPr>
        </p:nvSpPr>
        <p:spPr>
          <a:xfrm>
            <a:off x="714240" y="1101600"/>
            <a:ext cx="10515240" cy="802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4000" spc="-1" strike="noStrike">
                <a:solidFill>
                  <a:schemeClr val="dk1"/>
                </a:solidFill>
                <a:latin typeface="Times New Roman"/>
              </a:rPr>
              <a:t>Тема урока : Что такое глагол</a:t>
            </a:r>
            <a:endParaRPr b="0" lang="ru-RU" sz="4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8" name="Прямоугольник 3"/>
          <p:cNvSpPr/>
          <p:nvPr/>
        </p:nvSpPr>
        <p:spPr>
          <a:xfrm>
            <a:off x="714240" y="2564280"/>
            <a:ext cx="11353320" cy="130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4000" spc="-1" strike="noStrike">
                <a:solidFill>
                  <a:schemeClr val="dk1"/>
                </a:solidFill>
                <a:latin typeface="Times New Roman"/>
              </a:rPr>
              <a:t>Цель урока: у</a:t>
            </a:r>
            <a:r>
              <a:rPr b="0" lang="ru-RU" sz="4000" spc="-1" strike="noStrike">
                <a:solidFill>
                  <a:schemeClr val="dk1"/>
                </a:solidFill>
                <a:latin typeface="Times New Roman"/>
                <a:ea typeface="Noto Sans CJK SC"/>
              </a:rPr>
              <a:t>знать, что такое глагол, и научиться находить его в речи</a:t>
            </a:r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9" name="Picture 2" descr="Picture background"/>
          <p:cNvPicPr/>
          <p:nvPr/>
        </p:nvPicPr>
        <p:blipFill>
          <a:blip r:embed="rId1"/>
          <a:stretch/>
        </p:blipFill>
        <p:spPr>
          <a:xfrm>
            <a:off x="8915400" y="3701520"/>
            <a:ext cx="3276360" cy="3276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Прямоугольник 3"/>
          <p:cNvSpPr/>
          <p:nvPr/>
        </p:nvSpPr>
        <p:spPr>
          <a:xfrm>
            <a:off x="5472720" y="291600"/>
            <a:ext cx="1566360" cy="75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44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План: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Прямоугольник 5"/>
          <p:cNvSpPr/>
          <p:nvPr/>
        </p:nvSpPr>
        <p:spPr>
          <a:xfrm>
            <a:off x="658440" y="4833000"/>
            <a:ext cx="8242920" cy="57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r>
              <a:rPr b="0" lang="ru-RU" sz="3200" spc="-1" strike="noStrike">
                <a:solidFill>
                  <a:schemeClr val="dk1"/>
                </a:solidFill>
                <a:latin typeface="Times New Roman"/>
                <a:ea typeface="Noto Sans CJK SC"/>
              </a:rPr>
              <a:t>ВСПОМНИМ, какие части речи мы уже знаем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Прямоугольник 7"/>
          <p:cNvSpPr/>
          <p:nvPr/>
        </p:nvSpPr>
        <p:spPr>
          <a:xfrm>
            <a:off x="537120" y="3182760"/>
            <a:ext cx="11111760" cy="57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r>
              <a:rPr b="0" lang="ru-RU" sz="3200" spc="-1" strike="noStrike">
                <a:solidFill>
                  <a:schemeClr val="dk1"/>
                </a:solidFill>
                <a:latin typeface="Times New Roman"/>
                <a:ea typeface="Noto Sans CJK SC"/>
              </a:rPr>
              <a:t>УЗНАЕМ, что такое глагол, и на какие вопросы он отвечает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93" name="Таблица 8"/>
          <p:cNvGraphicFramePr/>
          <p:nvPr/>
        </p:nvGraphicFramePr>
        <p:xfrm>
          <a:off x="537120" y="1290960"/>
          <a:ext cx="10851480" cy="1127880"/>
        </p:xfrm>
        <a:graphic>
          <a:graphicData uri="http://schemas.openxmlformats.org/drawingml/2006/table">
            <a:tbl>
              <a:tblPr/>
              <a:tblGrid>
                <a:gridCol w="10851840"/>
              </a:tblGrid>
              <a:tr h="0">
                <a:tc>
                  <a:txBody>
                    <a:bodyPr lIns="121680" tIns="75960" bIns="75960" anchor="ctr">
                      <a:noAutofit/>
                    </a:bodyPr>
                    <a:p>
                      <a:r>
                        <a:rPr b="0" lang="ru-RU" sz="3200" spc="-1" strike="noStrike">
                          <a:solidFill>
                            <a:schemeClr val="dk1"/>
                          </a:solidFill>
                          <a:latin typeface="Times New Roman"/>
                          <a:ea typeface="Noto Sans CJK SC"/>
                        </a:rPr>
                        <a:t>НАУЧИМСЯ находить глаголы в тексте и употреблять их в речи</a:t>
                      </a:r>
                      <a:endParaRPr b="0" lang="ru-RU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121680" marR="9144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94" name="Picture 5" descr="Picture background"/>
          <p:cNvPicPr/>
          <p:nvPr/>
        </p:nvPicPr>
        <p:blipFill>
          <a:blip r:embed="rId1"/>
          <a:stretch/>
        </p:blipFill>
        <p:spPr>
          <a:xfrm>
            <a:off x="9554040" y="4177440"/>
            <a:ext cx="2742840" cy="2742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Прямоугольник 3"/>
          <p:cNvSpPr/>
          <p:nvPr/>
        </p:nvSpPr>
        <p:spPr>
          <a:xfrm>
            <a:off x="5472720" y="291600"/>
            <a:ext cx="1566360" cy="75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44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План: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Прямоугольник 5"/>
          <p:cNvSpPr/>
          <p:nvPr/>
        </p:nvSpPr>
        <p:spPr>
          <a:xfrm>
            <a:off x="563040" y="1761120"/>
            <a:ext cx="8547840" cy="57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3200" spc="-1" strike="noStrike">
                <a:solidFill>
                  <a:schemeClr val="dk1"/>
                </a:solidFill>
                <a:latin typeface="Times New Roman"/>
                <a:ea typeface="Noto Sans CJK SC"/>
              </a:rPr>
              <a:t>1.ВСПОМНИМ, какие части речи мы уже знаем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Прямоугольник 7"/>
          <p:cNvSpPr/>
          <p:nvPr/>
        </p:nvSpPr>
        <p:spPr>
          <a:xfrm>
            <a:off x="537120" y="2890440"/>
            <a:ext cx="11111760" cy="578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3200" spc="-1" strike="noStrike">
                <a:solidFill>
                  <a:schemeClr val="dk1"/>
                </a:solidFill>
                <a:latin typeface="Times New Roman"/>
                <a:ea typeface="Noto Sans CJK SC"/>
              </a:rPr>
              <a:t>2.УЗНАЕМ, что такое глагол, и на какие вопросы он отвечает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98" name="Таблица 8"/>
          <p:cNvGraphicFramePr/>
          <p:nvPr/>
        </p:nvGraphicFramePr>
        <p:xfrm>
          <a:off x="537120" y="4177080"/>
          <a:ext cx="10851480" cy="1127880"/>
        </p:xfrm>
        <a:graphic>
          <a:graphicData uri="http://schemas.openxmlformats.org/drawingml/2006/table">
            <a:tbl>
              <a:tblPr/>
              <a:tblGrid>
                <a:gridCol w="10851840"/>
              </a:tblGrid>
              <a:tr h="0">
                <a:tc>
                  <a:txBody>
                    <a:bodyPr lIns="121680" tIns="75960" bIns="759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3200" spc="-1" strike="noStrike">
                          <a:solidFill>
                            <a:schemeClr val="dk1"/>
                          </a:solidFill>
                          <a:latin typeface="Times New Roman"/>
                          <a:ea typeface="Noto Sans CJK SC"/>
                        </a:rPr>
                        <a:t>3.НАУЧИМСЯ находить глаголы в тексте и употреблять их в речи</a:t>
                      </a:r>
                      <a:endParaRPr b="0" lang="ru-RU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121680" marR="9144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99" name="Picture 2" descr="Picture background"/>
          <p:cNvPicPr/>
          <p:nvPr/>
        </p:nvPicPr>
        <p:blipFill>
          <a:blip r:embed="rId1"/>
          <a:stretch/>
        </p:blipFill>
        <p:spPr>
          <a:xfrm>
            <a:off x="8196120" y="5888880"/>
            <a:ext cx="704520" cy="665280"/>
          </a:xfrm>
          <a:prstGeom prst="rect">
            <a:avLst/>
          </a:prstGeom>
          <a:ln w="0">
            <a:noFill/>
          </a:ln>
        </p:spPr>
      </p:pic>
      <p:pic>
        <p:nvPicPr>
          <p:cNvPr id="100" name="Picture 2" descr="Picture background"/>
          <p:cNvPicPr/>
          <p:nvPr/>
        </p:nvPicPr>
        <p:blipFill>
          <a:blip r:embed="rId2"/>
          <a:stretch/>
        </p:blipFill>
        <p:spPr>
          <a:xfrm>
            <a:off x="8548560" y="5304960"/>
            <a:ext cx="704520" cy="665280"/>
          </a:xfrm>
          <a:prstGeom prst="rect">
            <a:avLst/>
          </a:prstGeom>
          <a:ln w="0">
            <a:noFill/>
          </a:ln>
        </p:spPr>
      </p:pic>
      <p:pic>
        <p:nvPicPr>
          <p:cNvPr id="101" name="Picture 2" descr="Picture background"/>
          <p:cNvPicPr/>
          <p:nvPr/>
        </p:nvPicPr>
        <p:blipFill>
          <a:blip r:embed="rId3"/>
          <a:stretch/>
        </p:blipFill>
        <p:spPr>
          <a:xfrm>
            <a:off x="8848800" y="5929920"/>
            <a:ext cx="704520" cy="665280"/>
          </a:xfrm>
          <a:prstGeom prst="rect">
            <a:avLst/>
          </a:prstGeom>
          <a:ln w="0">
            <a:noFill/>
          </a:ln>
        </p:spPr>
      </p:pic>
      <p:pic>
        <p:nvPicPr>
          <p:cNvPr id="102" name="Picture 2" descr="Picture background"/>
          <p:cNvPicPr/>
          <p:nvPr/>
        </p:nvPicPr>
        <p:blipFill>
          <a:blip r:embed="rId4"/>
          <a:stretch/>
        </p:blipFill>
        <p:spPr>
          <a:xfrm>
            <a:off x="9553680" y="4177080"/>
            <a:ext cx="2742840" cy="2742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Прямоугольник 1"/>
          <p:cNvSpPr/>
          <p:nvPr/>
        </p:nvSpPr>
        <p:spPr>
          <a:xfrm>
            <a:off x="5472720" y="291600"/>
            <a:ext cx="1566360" cy="75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44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План: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Прямоугольник 2"/>
          <p:cNvSpPr/>
          <p:nvPr/>
        </p:nvSpPr>
        <p:spPr>
          <a:xfrm>
            <a:off x="563040" y="1761120"/>
            <a:ext cx="8547840" cy="57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3200" spc="-1" strike="noStrike">
                <a:solidFill>
                  <a:schemeClr val="dk1"/>
                </a:solidFill>
                <a:latin typeface="Times New Roman"/>
                <a:ea typeface="Noto Sans CJK SC"/>
              </a:rPr>
              <a:t>1.ВСПОМНИМ, какие части речи мы уже знаем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Прямоугольник 8"/>
          <p:cNvSpPr/>
          <p:nvPr/>
        </p:nvSpPr>
        <p:spPr>
          <a:xfrm>
            <a:off x="537120" y="2890440"/>
            <a:ext cx="11111760" cy="578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3200" spc="-1" strike="noStrike">
                <a:solidFill>
                  <a:schemeClr val="dk1"/>
                </a:solidFill>
                <a:latin typeface="Times New Roman"/>
                <a:ea typeface="Noto Sans CJK SC"/>
              </a:rPr>
              <a:t>2.УЗНАЕМ, что такое глагол, и на какие вопросы он отвечает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06" name="Таблица 1"/>
          <p:cNvGraphicFramePr/>
          <p:nvPr/>
        </p:nvGraphicFramePr>
        <p:xfrm>
          <a:off x="537120" y="4177080"/>
          <a:ext cx="10851480" cy="1127880"/>
        </p:xfrm>
        <a:graphic>
          <a:graphicData uri="http://schemas.openxmlformats.org/drawingml/2006/table">
            <a:tbl>
              <a:tblPr/>
              <a:tblGrid>
                <a:gridCol w="10851840"/>
              </a:tblGrid>
              <a:tr h="0">
                <a:tc>
                  <a:txBody>
                    <a:bodyPr lIns="121680" tIns="75960" bIns="759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3200" spc="-1" strike="noStrike">
                          <a:solidFill>
                            <a:schemeClr val="dk1"/>
                          </a:solidFill>
                          <a:latin typeface="Times New Roman"/>
                          <a:ea typeface="Noto Sans CJK SC"/>
                        </a:rPr>
                        <a:t>3.НАУЧИМСЯ находить глаголы в тексте и употреблять их в речи</a:t>
                      </a:r>
                      <a:endParaRPr b="0" lang="ru-RU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121680" marR="9144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107" name="Picture 7" descr="Picture background"/>
          <p:cNvPicPr/>
          <p:nvPr/>
        </p:nvPicPr>
        <p:blipFill>
          <a:blip r:embed="rId1"/>
          <a:stretch/>
        </p:blipFill>
        <p:spPr>
          <a:xfrm>
            <a:off x="8196120" y="5888880"/>
            <a:ext cx="704520" cy="665280"/>
          </a:xfrm>
          <a:prstGeom prst="rect">
            <a:avLst/>
          </a:prstGeom>
          <a:ln w="0">
            <a:noFill/>
          </a:ln>
        </p:spPr>
      </p:pic>
      <p:pic>
        <p:nvPicPr>
          <p:cNvPr id="108" name="Picture 9" descr="Picture background"/>
          <p:cNvPicPr/>
          <p:nvPr/>
        </p:nvPicPr>
        <p:blipFill>
          <a:blip r:embed="rId2"/>
          <a:stretch/>
        </p:blipFill>
        <p:spPr>
          <a:xfrm>
            <a:off x="9110880" y="1761120"/>
            <a:ext cx="704520" cy="665280"/>
          </a:xfrm>
          <a:prstGeom prst="rect">
            <a:avLst/>
          </a:prstGeom>
          <a:ln w="0">
            <a:noFill/>
          </a:ln>
        </p:spPr>
      </p:pic>
      <p:pic>
        <p:nvPicPr>
          <p:cNvPr id="109" name="Picture 10" descr="Picture background"/>
          <p:cNvPicPr/>
          <p:nvPr/>
        </p:nvPicPr>
        <p:blipFill>
          <a:blip r:embed="rId3"/>
          <a:stretch/>
        </p:blipFill>
        <p:spPr>
          <a:xfrm>
            <a:off x="8848800" y="5929920"/>
            <a:ext cx="704520" cy="665280"/>
          </a:xfrm>
          <a:prstGeom prst="rect">
            <a:avLst/>
          </a:prstGeom>
          <a:ln w="0">
            <a:noFill/>
          </a:ln>
        </p:spPr>
      </p:pic>
      <p:pic>
        <p:nvPicPr>
          <p:cNvPr id="110" name="Picture 11" descr="Picture background"/>
          <p:cNvPicPr/>
          <p:nvPr/>
        </p:nvPicPr>
        <p:blipFill>
          <a:blip r:embed="rId4"/>
          <a:stretch/>
        </p:blipFill>
        <p:spPr>
          <a:xfrm>
            <a:off x="9553680" y="4177080"/>
            <a:ext cx="2742840" cy="2742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Прямоугольник 9"/>
          <p:cNvSpPr/>
          <p:nvPr/>
        </p:nvSpPr>
        <p:spPr>
          <a:xfrm>
            <a:off x="5472720" y="291600"/>
            <a:ext cx="1566360" cy="75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44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План: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Прямоугольник 10"/>
          <p:cNvSpPr/>
          <p:nvPr/>
        </p:nvSpPr>
        <p:spPr>
          <a:xfrm>
            <a:off x="563040" y="1761120"/>
            <a:ext cx="8547840" cy="57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3200" spc="-1" strike="noStrike">
                <a:solidFill>
                  <a:schemeClr val="dk1"/>
                </a:solidFill>
                <a:latin typeface="Times New Roman"/>
                <a:ea typeface="Noto Sans CJK SC"/>
              </a:rPr>
              <a:t>1.ВСПОМНИМ, какие части речи мы уже знаем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Прямоугольник 11"/>
          <p:cNvSpPr/>
          <p:nvPr/>
        </p:nvSpPr>
        <p:spPr>
          <a:xfrm>
            <a:off x="537120" y="2890440"/>
            <a:ext cx="11111760" cy="578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3200" spc="-1" strike="noStrike">
                <a:solidFill>
                  <a:schemeClr val="dk1"/>
                </a:solidFill>
                <a:latin typeface="Times New Roman"/>
                <a:ea typeface="Noto Sans CJK SC"/>
              </a:rPr>
              <a:t>2.УЗНАЕМ, что такое глагол, и на какие вопросы он отвечает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14" name="Таблица 2"/>
          <p:cNvGraphicFramePr/>
          <p:nvPr/>
        </p:nvGraphicFramePr>
        <p:xfrm>
          <a:off x="537120" y="4177080"/>
          <a:ext cx="10851480" cy="1127880"/>
        </p:xfrm>
        <a:graphic>
          <a:graphicData uri="http://schemas.openxmlformats.org/drawingml/2006/table">
            <a:tbl>
              <a:tblPr/>
              <a:tblGrid>
                <a:gridCol w="10851840"/>
              </a:tblGrid>
              <a:tr h="0">
                <a:tc>
                  <a:txBody>
                    <a:bodyPr lIns="121680" tIns="75960" bIns="759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3200" spc="-1" strike="noStrike">
                          <a:solidFill>
                            <a:schemeClr val="dk1"/>
                          </a:solidFill>
                          <a:latin typeface="Times New Roman"/>
                          <a:ea typeface="Noto Sans CJK SC"/>
                        </a:rPr>
                        <a:t>3.НАУЧИМСЯ находить глаголы в тексте и употреблять их в речи</a:t>
                      </a:r>
                      <a:endParaRPr b="0" lang="ru-RU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121680" marR="9144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115" name="Picture 12" descr="Picture background"/>
          <p:cNvPicPr/>
          <p:nvPr/>
        </p:nvPicPr>
        <p:blipFill>
          <a:blip r:embed="rId1"/>
          <a:stretch/>
        </p:blipFill>
        <p:spPr>
          <a:xfrm>
            <a:off x="8196120" y="5888880"/>
            <a:ext cx="704520" cy="665280"/>
          </a:xfrm>
          <a:prstGeom prst="rect">
            <a:avLst/>
          </a:prstGeom>
          <a:ln w="0">
            <a:noFill/>
          </a:ln>
        </p:spPr>
      </p:pic>
      <p:pic>
        <p:nvPicPr>
          <p:cNvPr id="116" name="Picture 13" descr="Picture background"/>
          <p:cNvPicPr/>
          <p:nvPr/>
        </p:nvPicPr>
        <p:blipFill>
          <a:blip r:embed="rId2"/>
          <a:stretch/>
        </p:blipFill>
        <p:spPr>
          <a:xfrm>
            <a:off x="9110880" y="1761120"/>
            <a:ext cx="704520" cy="665280"/>
          </a:xfrm>
          <a:prstGeom prst="rect">
            <a:avLst/>
          </a:prstGeom>
          <a:ln w="0">
            <a:noFill/>
          </a:ln>
        </p:spPr>
      </p:pic>
      <p:pic>
        <p:nvPicPr>
          <p:cNvPr id="117" name="Picture 14" descr="Picture background"/>
          <p:cNvPicPr/>
          <p:nvPr/>
        </p:nvPicPr>
        <p:blipFill>
          <a:blip r:embed="rId3"/>
          <a:stretch/>
        </p:blipFill>
        <p:spPr>
          <a:xfrm>
            <a:off x="8848800" y="5929920"/>
            <a:ext cx="704520" cy="665280"/>
          </a:xfrm>
          <a:prstGeom prst="rect">
            <a:avLst/>
          </a:prstGeom>
          <a:ln w="0">
            <a:noFill/>
          </a:ln>
        </p:spPr>
      </p:pic>
      <p:pic>
        <p:nvPicPr>
          <p:cNvPr id="118" name="Picture 15" descr="Picture background"/>
          <p:cNvPicPr/>
          <p:nvPr/>
        </p:nvPicPr>
        <p:blipFill>
          <a:blip r:embed="rId4"/>
          <a:stretch/>
        </p:blipFill>
        <p:spPr>
          <a:xfrm>
            <a:off x="9553680" y="4177080"/>
            <a:ext cx="2742840" cy="2742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Прямоугольник 12"/>
          <p:cNvSpPr/>
          <p:nvPr/>
        </p:nvSpPr>
        <p:spPr>
          <a:xfrm>
            <a:off x="5472720" y="291600"/>
            <a:ext cx="1566360" cy="75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44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План: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Прямоугольник 13"/>
          <p:cNvSpPr/>
          <p:nvPr/>
        </p:nvSpPr>
        <p:spPr>
          <a:xfrm>
            <a:off x="563040" y="1761120"/>
            <a:ext cx="8547840" cy="57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3200" spc="-1" strike="noStrike">
                <a:solidFill>
                  <a:schemeClr val="dk1"/>
                </a:solidFill>
                <a:latin typeface="Times New Roman"/>
                <a:ea typeface="Noto Sans CJK SC"/>
              </a:rPr>
              <a:t>1.ВСПОМНИМ, какие части речи мы уже знаем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Прямоугольник 14"/>
          <p:cNvSpPr/>
          <p:nvPr/>
        </p:nvSpPr>
        <p:spPr>
          <a:xfrm>
            <a:off x="537120" y="2890440"/>
            <a:ext cx="11111760" cy="578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3200" spc="-1" strike="noStrike">
                <a:solidFill>
                  <a:schemeClr val="dk1"/>
                </a:solidFill>
                <a:latin typeface="Times New Roman"/>
                <a:ea typeface="Noto Sans CJK SC"/>
              </a:rPr>
              <a:t>2.УЗНАЕМ, что такое глагол, и на какие вопросы он отвечает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22" name="Таблица 3"/>
          <p:cNvGraphicFramePr/>
          <p:nvPr/>
        </p:nvGraphicFramePr>
        <p:xfrm>
          <a:off x="537120" y="4177080"/>
          <a:ext cx="10851480" cy="1127880"/>
        </p:xfrm>
        <a:graphic>
          <a:graphicData uri="http://schemas.openxmlformats.org/drawingml/2006/table">
            <a:tbl>
              <a:tblPr/>
              <a:tblGrid>
                <a:gridCol w="10851840"/>
              </a:tblGrid>
              <a:tr h="0">
                <a:tc>
                  <a:txBody>
                    <a:bodyPr lIns="121680" tIns="75960" bIns="759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3200" spc="-1" strike="noStrike">
                          <a:solidFill>
                            <a:schemeClr val="dk1"/>
                          </a:solidFill>
                          <a:latin typeface="Times New Roman"/>
                          <a:ea typeface="Noto Sans CJK SC"/>
                        </a:rPr>
                        <a:t>3.НАУЧИМСЯ находить глаголы в тексте и употреблять их в речи</a:t>
                      </a:r>
                      <a:endParaRPr b="0" lang="ru-RU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121680" marR="9144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123" name="Picture 16" descr="Picture background"/>
          <p:cNvPicPr/>
          <p:nvPr/>
        </p:nvPicPr>
        <p:blipFill>
          <a:blip r:embed="rId1"/>
          <a:stretch/>
        </p:blipFill>
        <p:spPr>
          <a:xfrm>
            <a:off x="11323800" y="2954520"/>
            <a:ext cx="704520" cy="665280"/>
          </a:xfrm>
          <a:prstGeom prst="rect">
            <a:avLst/>
          </a:prstGeom>
          <a:ln w="0">
            <a:noFill/>
          </a:ln>
        </p:spPr>
      </p:pic>
      <p:pic>
        <p:nvPicPr>
          <p:cNvPr id="124" name="Picture 17" descr="Picture background"/>
          <p:cNvPicPr/>
          <p:nvPr/>
        </p:nvPicPr>
        <p:blipFill>
          <a:blip r:embed="rId2"/>
          <a:stretch/>
        </p:blipFill>
        <p:spPr>
          <a:xfrm>
            <a:off x="9110880" y="1761120"/>
            <a:ext cx="704520" cy="665280"/>
          </a:xfrm>
          <a:prstGeom prst="rect">
            <a:avLst/>
          </a:prstGeom>
          <a:ln w="0">
            <a:noFill/>
          </a:ln>
        </p:spPr>
      </p:pic>
      <p:pic>
        <p:nvPicPr>
          <p:cNvPr id="125" name="Picture 18" descr="Picture background"/>
          <p:cNvPicPr/>
          <p:nvPr/>
        </p:nvPicPr>
        <p:blipFill>
          <a:blip r:embed="rId3"/>
          <a:stretch/>
        </p:blipFill>
        <p:spPr>
          <a:xfrm>
            <a:off x="8848800" y="5929920"/>
            <a:ext cx="704520" cy="665280"/>
          </a:xfrm>
          <a:prstGeom prst="rect">
            <a:avLst/>
          </a:prstGeom>
          <a:ln w="0">
            <a:noFill/>
          </a:ln>
        </p:spPr>
      </p:pic>
      <p:pic>
        <p:nvPicPr>
          <p:cNvPr id="126" name="Picture 19" descr="Picture background"/>
          <p:cNvPicPr/>
          <p:nvPr/>
        </p:nvPicPr>
        <p:blipFill>
          <a:blip r:embed="rId4"/>
          <a:stretch/>
        </p:blipFill>
        <p:spPr>
          <a:xfrm>
            <a:off x="9553680" y="4177080"/>
            <a:ext cx="2742840" cy="2742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Picture 4" descr="Picture background"/>
          <p:cNvPicPr/>
          <p:nvPr/>
        </p:nvPicPr>
        <p:blipFill>
          <a:blip r:embed="rId1"/>
          <a:stretch/>
        </p:blipFill>
        <p:spPr>
          <a:xfrm>
            <a:off x="3154320" y="-1013400"/>
            <a:ext cx="6665400" cy="8884800"/>
          </a:xfrm>
          <a:prstGeom prst="rect">
            <a:avLst/>
          </a:prstGeom>
          <a:ln w="0">
            <a:noFill/>
          </a:ln>
        </p:spPr>
      </p:pic>
      <p:pic>
        <p:nvPicPr>
          <p:cNvPr id="128" name="Picture 3" descr="Picture background">
            <a:hlinkClick r:id="rId2"/>
          </p:cNvPr>
          <p:cNvPicPr/>
          <p:nvPr/>
        </p:nvPicPr>
        <p:blipFill>
          <a:blip r:embed="rId3"/>
          <a:stretch/>
        </p:blipFill>
        <p:spPr>
          <a:xfrm>
            <a:off x="133920" y="4470840"/>
            <a:ext cx="1605600" cy="1516320"/>
          </a:xfrm>
          <a:prstGeom prst="rect">
            <a:avLst/>
          </a:prstGeom>
          <a:ln w="0">
            <a:noFill/>
          </a:ln>
        </p:spPr>
      </p:pic>
      <p:sp>
        <p:nvSpPr>
          <p:cNvPr id="129" name=""/>
          <p:cNvSpPr txBox="1"/>
          <p:nvPr/>
        </p:nvSpPr>
        <p:spPr>
          <a:xfrm>
            <a:off x="1565640" y="5206320"/>
            <a:ext cx="356364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solidFill>
                  <a:srgbClr val="000000"/>
                </a:solidFill>
                <a:latin typeface="Arial"/>
                <a:hlinkClick r:id="rId4"/>
              </a:rPr>
              <a:t>https://learningapps.org/view774709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Прямоугольник 15"/>
          <p:cNvSpPr/>
          <p:nvPr/>
        </p:nvSpPr>
        <p:spPr>
          <a:xfrm>
            <a:off x="5472720" y="291600"/>
            <a:ext cx="1566360" cy="75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44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План: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Прямоугольник 16"/>
          <p:cNvSpPr/>
          <p:nvPr/>
        </p:nvSpPr>
        <p:spPr>
          <a:xfrm>
            <a:off x="563040" y="1761120"/>
            <a:ext cx="8547840" cy="57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3200" spc="-1" strike="noStrike">
                <a:solidFill>
                  <a:schemeClr val="dk1"/>
                </a:solidFill>
                <a:latin typeface="Times New Roman"/>
                <a:ea typeface="Noto Sans CJK SC"/>
              </a:rPr>
              <a:t>1.ВСПОМНИМ, какие части речи мы уже знаем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Прямоугольник 17"/>
          <p:cNvSpPr/>
          <p:nvPr/>
        </p:nvSpPr>
        <p:spPr>
          <a:xfrm>
            <a:off x="537120" y="2890440"/>
            <a:ext cx="11111760" cy="578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3200" spc="-1" strike="noStrike">
                <a:solidFill>
                  <a:schemeClr val="dk1"/>
                </a:solidFill>
                <a:latin typeface="Times New Roman"/>
                <a:ea typeface="Noto Sans CJK SC"/>
              </a:rPr>
              <a:t>2.УЗНАЕМ, что такое глагол, и на какие вопросы он отвечает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33" name="Таблица 4"/>
          <p:cNvGraphicFramePr/>
          <p:nvPr/>
        </p:nvGraphicFramePr>
        <p:xfrm>
          <a:off x="537120" y="4177080"/>
          <a:ext cx="10851480" cy="1127880"/>
        </p:xfrm>
        <a:graphic>
          <a:graphicData uri="http://schemas.openxmlformats.org/drawingml/2006/table">
            <a:tbl>
              <a:tblPr/>
              <a:tblGrid>
                <a:gridCol w="10851840"/>
              </a:tblGrid>
              <a:tr h="0">
                <a:tc>
                  <a:txBody>
                    <a:bodyPr lIns="121680" tIns="75960" bIns="759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3200" spc="-1" strike="noStrike">
                          <a:solidFill>
                            <a:schemeClr val="dk1"/>
                          </a:solidFill>
                          <a:latin typeface="Times New Roman"/>
                          <a:ea typeface="Noto Sans CJK SC"/>
                        </a:rPr>
                        <a:t>3.НАУЧИМСЯ находить глаголы в тексте и употреблять их в речи</a:t>
                      </a:r>
                      <a:endParaRPr b="0" lang="ru-RU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121680" marR="9144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134" name="Picture 20" descr="Picture background"/>
          <p:cNvPicPr/>
          <p:nvPr/>
        </p:nvPicPr>
        <p:blipFill>
          <a:blip r:embed="rId1"/>
          <a:stretch/>
        </p:blipFill>
        <p:spPr>
          <a:xfrm>
            <a:off x="11323800" y="2954520"/>
            <a:ext cx="704520" cy="665280"/>
          </a:xfrm>
          <a:prstGeom prst="rect">
            <a:avLst/>
          </a:prstGeom>
          <a:ln w="0">
            <a:noFill/>
          </a:ln>
        </p:spPr>
      </p:pic>
      <p:pic>
        <p:nvPicPr>
          <p:cNvPr id="135" name="Picture 21" descr="Picture background"/>
          <p:cNvPicPr/>
          <p:nvPr/>
        </p:nvPicPr>
        <p:blipFill>
          <a:blip r:embed="rId2"/>
          <a:stretch/>
        </p:blipFill>
        <p:spPr>
          <a:xfrm>
            <a:off x="9110880" y="1761120"/>
            <a:ext cx="704520" cy="665280"/>
          </a:xfrm>
          <a:prstGeom prst="rect">
            <a:avLst/>
          </a:prstGeom>
          <a:ln w="0">
            <a:noFill/>
          </a:ln>
        </p:spPr>
      </p:pic>
      <p:pic>
        <p:nvPicPr>
          <p:cNvPr id="136" name="Picture 22" descr="Picture background"/>
          <p:cNvPicPr/>
          <p:nvPr/>
        </p:nvPicPr>
        <p:blipFill>
          <a:blip r:embed="rId3"/>
          <a:stretch/>
        </p:blipFill>
        <p:spPr>
          <a:xfrm>
            <a:off x="8848800" y="5929920"/>
            <a:ext cx="704520" cy="665280"/>
          </a:xfrm>
          <a:prstGeom prst="rect">
            <a:avLst/>
          </a:prstGeom>
          <a:ln w="0">
            <a:noFill/>
          </a:ln>
        </p:spPr>
      </p:pic>
      <p:pic>
        <p:nvPicPr>
          <p:cNvPr id="137" name="Picture 23" descr="Picture background"/>
          <p:cNvPicPr/>
          <p:nvPr/>
        </p:nvPicPr>
        <p:blipFill>
          <a:blip r:embed="rId4"/>
          <a:stretch/>
        </p:blipFill>
        <p:spPr>
          <a:xfrm>
            <a:off x="9553680" y="4177080"/>
            <a:ext cx="2742840" cy="2742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Прямоугольник 18"/>
          <p:cNvSpPr/>
          <p:nvPr/>
        </p:nvSpPr>
        <p:spPr>
          <a:xfrm>
            <a:off x="5472720" y="291600"/>
            <a:ext cx="1566360" cy="75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44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План: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Прямоугольник 19"/>
          <p:cNvSpPr/>
          <p:nvPr/>
        </p:nvSpPr>
        <p:spPr>
          <a:xfrm>
            <a:off x="563040" y="1761120"/>
            <a:ext cx="8547840" cy="57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3200" spc="-1" strike="noStrike">
                <a:solidFill>
                  <a:schemeClr val="dk1"/>
                </a:solidFill>
                <a:latin typeface="Times New Roman"/>
                <a:ea typeface="Noto Sans CJK SC"/>
              </a:rPr>
              <a:t>1.ВСПОМНИМ, какие части речи мы уже знаем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Прямоугольник 20"/>
          <p:cNvSpPr/>
          <p:nvPr/>
        </p:nvSpPr>
        <p:spPr>
          <a:xfrm>
            <a:off x="537120" y="2890440"/>
            <a:ext cx="11111760" cy="578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3200" spc="-1" strike="noStrike">
                <a:solidFill>
                  <a:schemeClr val="dk1"/>
                </a:solidFill>
                <a:latin typeface="Times New Roman"/>
                <a:ea typeface="Noto Sans CJK SC"/>
              </a:rPr>
              <a:t>2.УЗНАЕМ, что такое глагол, и на какие вопросы он отвечает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41" name="Таблица 6"/>
          <p:cNvGraphicFramePr/>
          <p:nvPr/>
        </p:nvGraphicFramePr>
        <p:xfrm>
          <a:off x="537120" y="4177080"/>
          <a:ext cx="10851480" cy="1127880"/>
        </p:xfrm>
        <a:graphic>
          <a:graphicData uri="http://schemas.openxmlformats.org/drawingml/2006/table">
            <a:tbl>
              <a:tblPr/>
              <a:tblGrid>
                <a:gridCol w="10851840"/>
              </a:tblGrid>
              <a:tr h="0">
                <a:tc>
                  <a:txBody>
                    <a:bodyPr lIns="121680" tIns="75960" bIns="759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3200" spc="-1" strike="noStrike">
                          <a:solidFill>
                            <a:schemeClr val="dk1"/>
                          </a:solidFill>
                          <a:latin typeface="Times New Roman"/>
                          <a:ea typeface="Noto Sans CJK SC"/>
                        </a:rPr>
                        <a:t>3.НАУЧИМСЯ находить глаголы в тексте и употреблять их в речи</a:t>
                      </a:r>
                      <a:endParaRPr b="0" lang="ru-RU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121680" marR="9144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142" name="Picture 24" descr="Picture background"/>
          <p:cNvPicPr/>
          <p:nvPr/>
        </p:nvPicPr>
        <p:blipFill>
          <a:blip r:embed="rId1"/>
          <a:stretch/>
        </p:blipFill>
        <p:spPr>
          <a:xfrm>
            <a:off x="11323800" y="2954520"/>
            <a:ext cx="704520" cy="665280"/>
          </a:xfrm>
          <a:prstGeom prst="rect">
            <a:avLst/>
          </a:prstGeom>
          <a:ln w="0">
            <a:noFill/>
          </a:ln>
        </p:spPr>
      </p:pic>
      <p:pic>
        <p:nvPicPr>
          <p:cNvPr id="143" name="Picture 25" descr="Picture background"/>
          <p:cNvPicPr/>
          <p:nvPr/>
        </p:nvPicPr>
        <p:blipFill>
          <a:blip r:embed="rId2"/>
          <a:stretch/>
        </p:blipFill>
        <p:spPr>
          <a:xfrm>
            <a:off x="9110880" y="1761120"/>
            <a:ext cx="704520" cy="665280"/>
          </a:xfrm>
          <a:prstGeom prst="rect">
            <a:avLst/>
          </a:prstGeom>
          <a:ln w="0">
            <a:noFill/>
          </a:ln>
        </p:spPr>
      </p:pic>
      <p:pic>
        <p:nvPicPr>
          <p:cNvPr id="144" name="Picture 26" descr="Picture background"/>
          <p:cNvPicPr/>
          <p:nvPr/>
        </p:nvPicPr>
        <p:blipFill>
          <a:blip r:embed="rId3"/>
          <a:stretch/>
        </p:blipFill>
        <p:spPr>
          <a:xfrm>
            <a:off x="1661040" y="4724280"/>
            <a:ext cx="704520" cy="665280"/>
          </a:xfrm>
          <a:prstGeom prst="rect">
            <a:avLst/>
          </a:prstGeom>
          <a:ln w="0">
            <a:noFill/>
          </a:ln>
        </p:spPr>
      </p:pic>
      <p:pic>
        <p:nvPicPr>
          <p:cNvPr id="145" name="Picture 27" descr="Picture background"/>
          <p:cNvPicPr/>
          <p:nvPr/>
        </p:nvPicPr>
        <p:blipFill>
          <a:blip r:embed="rId4"/>
          <a:stretch/>
        </p:blipFill>
        <p:spPr>
          <a:xfrm>
            <a:off x="9553680" y="4177080"/>
            <a:ext cx="2742840" cy="2742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/>
          </p:nvPr>
        </p:nvSpPr>
        <p:spPr>
          <a:xfrm>
            <a:off x="714240" y="1101600"/>
            <a:ext cx="10515240" cy="802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4000" spc="-1" strike="noStrike">
                <a:solidFill>
                  <a:schemeClr val="dk1"/>
                </a:solidFill>
                <a:latin typeface="Times New Roman"/>
              </a:rPr>
              <a:t>Тема урока : Что такое глагол</a:t>
            </a:r>
            <a:endParaRPr b="0" lang="ru-RU" sz="4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47" name="Прямоугольник 21"/>
          <p:cNvSpPr/>
          <p:nvPr/>
        </p:nvSpPr>
        <p:spPr>
          <a:xfrm>
            <a:off x="714240" y="2564280"/>
            <a:ext cx="11353320" cy="130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4000" spc="-1" strike="noStrike">
                <a:solidFill>
                  <a:schemeClr val="dk1"/>
                </a:solidFill>
                <a:latin typeface="Times New Roman"/>
              </a:rPr>
              <a:t>Цель урока: у</a:t>
            </a:r>
            <a:r>
              <a:rPr b="0" lang="ru-RU" sz="4000" spc="-1" strike="noStrike">
                <a:solidFill>
                  <a:schemeClr val="dk1"/>
                </a:solidFill>
                <a:latin typeface="Times New Roman"/>
                <a:ea typeface="Noto Sans CJK SC"/>
              </a:rPr>
              <a:t>знать, что такое глагол, и научиться находить его в речи</a:t>
            </a:r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8" name="Picture 28" descr="Picture background"/>
          <p:cNvPicPr/>
          <p:nvPr/>
        </p:nvPicPr>
        <p:blipFill>
          <a:blip r:embed="rId1"/>
          <a:stretch/>
        </p:blipFill>
        <p:spPr>
          <a:xfrm>
            <a:off x="8915400" y="3701520"/>
            <a:ext cx="3276360" cy="3276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Picture 29" descr="Picture background"/>
          <p:cNvPicPr/>
          <p:nvPr/>
        </p:nvPicPr>
        <p:blipFill>
          <a:blip r:embed="rId1"/>
          <a:stretch/>
        </p:blipFill>
        <p:spPr>
          <a:xfrm>
            <a:off x="382680" y="419040"/>
            <a:ext cx="3443040" cy="6019560"/>
          </a:xfrm>
          <a:prstGeom prst="rect">
            <a:avLst/>
          </a:prstGeom>
          <a:ln w="0">
            <a:noFill/>
          </a:ln>
        </p:spPr>
      </p:pic>
      <p:pic>
        <p:nvPicPr>
          <p:cNvPr id="150" name="Picture 30" descr="Picture background"/>
          <p:cNvPicPr/>
          <p:nvPr/>
        </p:nvPicPr>
        <p:blipFill>
          <a:blip r:embed="rId2"/>
          <a:stretch/>
        </p:blipFill>
        <p:spPr>
          <a:xfrm>
            <a:off x="8566200" y="2638440"/>
            <a:ext cx="3443040" cy="4589280"/>
          </a:xfrm>
          <a:prstGeom prst="rect">
            <a:avLst/>
          </a:prstGeom>
          <a:ln w="0">
            <a:noFill/>
          </a:ln>
        </p:spPr>
      </p:pic>
      <p:sp>
        <p:nvSpPr>
          <p:cNvPr id="151" name="Облачко с текстом: прямоугольное 1"/>
          <p:cNvSpPr/>
          <p:nvPr/>
        </p:nvSpPr>
        <p:spPr>
          <a:xfrm>
            <a:off x="4035960" y="122760"/>
            <a:ext cx="3664440" cy="2094480"/>
          </a:xfrm>
          <a:prstGeom prst="wedgeRectCallout">
            <a:avLst>
              <a:gd name="adj1" fmla="val -83163"/>
              <a:gd name="adj2" fmla="val 75519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ru-RU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52" name="Прямоугольник 22"/>
          <p:cNvSpPr/>
          <p:nvPr/>
        </p:nvSpPr>
        <p:spPr>
          <a:xfrm>
            <a:off x="4035240" y="356760"/>
            <a:ext cx="4247280" cy="191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r>
              <a:rPr b="0" lang="ru-RU" sz="24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Чебурашка, это же слова, 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ru-RU" sz="24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которые обозначают действия! 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ru-RU" sz="24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Они отвечают на вопрос 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ru-RU" sz="24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"что делает?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Облачко с текстом: прямоугольное 2"/>
          <p:cNvSpPr/>
          <p:nvPr/>
        </p:nvSpPr>
        <p:spPr>
          <a:xfrm>
            <a:off x="8143920" y="591480"/>
            <a:ext cx="3740760" cy="1889640"/>
          </a:xfrm>
          <a:prstGeom prst="wedgeRectCallout">
            <a:avLst>
              <a:gd name="adj1" fmla="val -9882"/>
              <a:gd name="adj2" fmla="val 10165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ru-RU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54" name="Прямоугольник 23"/>
          <p:cNvSpPr/>
          <p:nvPr/>
        </p:nvSpPr>
        <p:spPr>
          <a:xfrm>
            <a:off x="8143920" y="562680"/>
            <a:ext cx="5844960" cy="191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r>
              <a:rPr b="0" lang="ru-RU" sz="24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А разве есть такие слова? 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ru-RU" sz="24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Я знаю только слова-предметы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ru-RU" sz="24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 </a:t>
            </a:r>
            <a:r>
              <a:rPr b="0" lang="ru-RU" sz="24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и слова-признаки. 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ru-RU" sz="24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А это что за слова? 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ru-RU" sz="24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Как называется эта часть речи?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"/>
          <p:cNvSpPr txBox="1"/>
          <p:nvPr/>
        </p:nvSpPr>
        <p:spPr>
          <a:xfrm>
            <a:off x="3573720" y="3721320"/>
            <a:ext cx="5022360" cy="427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24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БЕГАЕТ, ПРЫГАЕТ, РИСУЕТ, ПОЁТ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Picture 2" descr="Picture background"/>
          <p:cNvPicPr/>
          <p:nvPr/>
        </p:nvPicPr>
        <p:blipFill>
          <a:blip r:embed="rId1"/>
          <a:stretch/>
        </p:blipFill>
        <p:spPr>
          <a:xfrm>
            <a:off x="9163080" y="3862800"/>
            <a:ext cx="2742840" cy="2742840"/>
          </a:xfrm>
          <a:prstGeom prst="rect">
            <a:avLst/>
          </a:prstGeom>
          <a:ln w="0">
            <a:noFill/>
          </a:ln>
        </p:spPr>
      </p:pic>
      <p:sp>
        <p:nvSpPr>
          <p:cNvPr id="157" name="Прямоугольник 4"/>
          <p:cNvSpPr/>
          <p:nvPr/>
        </p:nvSpPr>
        <p:spPr>
          <a:xfrm>
            <a:off x="752400" y="1443960"/>
            <a:ext cx="7362360" cy="393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3600" spc="-1" strike="noStrike">
                <a:solidFill>
                  <a:schemeClr val="dk1"/>
                </a:solidFill>
                <a:latin typeface="Times New Roman"/>
              </a:rPr>
              <a:t>• </a:t>
            </a:r>
            <a:r>
              <a:rPr b="0" lang="ru-RU" sz="3600" spc="-1" strike="noStrike">
                <a:solidFill>
                  <a:schemeClr val="dk1"/>
                </a:solidFill>
                <a:latin typeface="Times New Roman"/>
              </a:rPr>
              <a:t>«Сегодня на уроке я узнал...» </a:t>
            </a:r>
            <a:endParaRPr b="0" lang="ru-RU" sz="36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ru-RU" sz="36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3600" spc="-1" strike="noStrike">
                <a:solidFill>
                  <a:schemeClr val="dk1"/>
                </a:solidFill>
                <a:latin typeface="Times New Roman"/>
              </a:rPr>
              <a:t>• </a:t>
            </a:r>
            <a:r>
              <a:rPr b="0" lang="ru-RU" sz="3600" spc="-1" strike="noStrike">
                <a:solidFill>
                  <a:schemeClr val="dk1"/>
                </a:solidFill>
                <a:latin typeface="Times New Roman"/>
              </a:rPr>
              <a:t>«Теперь я умею...»</a:t>
            </a:r>
            <a:endParaRPr b="0" lang="ru-RU" sz="36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3600" spc="-1" strike="noStrike">
                <a:solidFill>
                  <a:schemeClr val="dk1"/>
                </a:solidFill>
                <a:latin typeface="Times New Roman"/>
              </a:rPr>
              <a:t> </a:t>
            </a:r>
            <a:endParaRPr b="0" lang="ru-RU" sz="36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3600" spc="-1" strike="noStrike">
                <a:solidFill>
                  <a:schemeClr val="dk1"/>
                </a:solidFill>
                <a:latin typeface="Times New Roman"/>
              </a:rPr>
              <a:t>• </a:t>
            </a:r>
            <a:r>
              <a:rPr b="0" lang="ru-RU" sz="3600" spc="-1" strike="noStrike">
                <a:solidFill>
                  <a:schemeClr val="dk1"/>
                </a:solidFill>
                <a:latin typeface="Times New Roman"/>
              </a:rPr>
              <a:t>«Больше всего мне понравилось...»</a:t>
            </a:r>
            <a:endParaRPr b="0" lang="ru-RU" sz="36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ru-RU" sz="36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3600" spc="-1" strike="noStrike">
                <a:solidFill>
                  <a:schemeClr val="dk1"/>
                </a:solidFill>
                <a:latin typeface="Times New Roman"/>
              </a:rPr>
              <a:t>• </a:t>
            </a:r>
            <a:r>
              <a:rPr b="0" lang="ru-RU" sz="3600" spc="-1" strike="noStrike">
                <a:solidFill>
                  <a:schemeClr val="dk1"/>
                </a:solidFill>
                <a:latin typeface="Times New Roman"/>
              </a:rPr>
              <a:t>«Я похвалил бы себя за…»</a:t>
            </a:r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Picture 4" descr="Picture background"/>
          <p:cNvPicPr/>
          <p:nvPr/>
        </p:nvPicPr>
        <p:blipFill>
          <a:blip r:embed="rId1"/>
          <a:stretch/>
        </p:blipFill>
        <p:spPr>
          <a:xfrm>
            <a:off x="3154320" y="-1013400"/>
            <a:ext cx="6665400" cy="8884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</TotalTime>
  <Application>LibreOffice/24.2.3.2$Linux_X86_64 LibreOffice_project/420$Build-2</Application>
  <AppVersion>15.0000</AppVersion>
  <Words>443</Words>
  <Paragraphs>55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2026-03-13T16:06:06Z</dcterms:created>
  <dc:creator>Полина Пинчук</dc:creator>
  <dc:description/>
  <dc:language>ru-RU</dc:language>
  <cp:lastModifiedBy/>
  <dcterms:modified xsi:type="dcterms:W3CDTF">2026-03-16T14:10:55Z</dcterms:modified>
  <cp:revision>2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Широкоэкранный</vt:lpwstr>
  </property>
  <property fmtid="{D5CDD505-2E9C-101B-9397-08002B2CF9AE}" pid="3" name="Slides">
    <vt:i4>31</vt:i4>
  </property>
</Properties>
</file>