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7ED8"/>
    <a:srgbClr val="FF7171"/>
    <a:srgbClr val="FFFF4B"/>
    <a:srgbClr val="B8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32" autoAdjust="0"/>
  </p:normalViewPr>
  <p:slideViewPr>
    <p:cSldViewPr snapToGrid="0">
      <p:cViewPr varScale="1">
        <p:scale>
          <a:sx n="80" d="100"/>
          <a:sy n="80" d="100"/>
        </p:scale>
        <p:origin x="1286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EF7999-F1A0-4E21-92B9-AE0265661AB1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A5252D-526B-4A0D-AC69-59052A81DB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793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раз слайда 7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9" name="Заметки 8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134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F7F0-746B-4116-AFA5-A4969C67CA4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CC57-0BF9-4B8F-B0EC-A97E69818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59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F7F0-746B-4116-AFA5-A4969C67CA4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CC57-0BF9-4B8F-B0EC-A97E69818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23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F7F0-746B-4116-AFA5-A4969C67CA4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CC57-0BF9-4B8F-B0EC-A97E69818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449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F7F0-746B-4116-AFA5-A4969C67CA4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CC57-0BF9-4B8F-B0EC-A97E69818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670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F7F0-746B-4116-AFA5-A4969C67CA4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CC57-0BF9-4B8F-B0EC-A97E69818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552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F7F0-746B-4116-AFA5-A4969C67CA4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CC57-0BF9-4B8F-B0EC-A97E69818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433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F7F0-746B-4116-AFA5-A4969C67CA4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CC57-0BF9-4B8F-B0EC-A97E69818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9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F7F0-746B-4116-AFA5-A4969C67CA4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CC57-0BF9-4B8F-B0EC-A97E69818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393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F7F0-746B-4116-AFA5-A4969C67CA4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CC57-0BF9-4B8F-B0EC-A97E69818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799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F7F0-746B-4116-AFA5-A4969C67CA4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CC57-0BF9-4B8F-B0EC-A97E69818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663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7F7F0-746B-4116-AFA5-A4969C67CA4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CC57-0BF9-4B8F-B0EC-A97E69818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014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7F7F0-746B-4116-AFA5-A4969C67CA46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9CC57-0BF9-4B8F-B0EC-A97E69818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046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32667" l="9375" r="36125"/>
                    </a14:imgEffect>
                  </a14:imgLayer>
                </a14:imgProps>
              </a:ext>
            </a:extLst>
          </a:blip>
          <a:srcRect l="16843" r="77007" b="89534"/>
          <a:stretch/>
        </p:blipFill>
        <p:spPr>
          <a:xfrm>
            <a:off x="8318520" y="4212225"/>
            <a:ext cx="1425226" cy="1819237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833" b="90500" l="0" r="21750">
                        <a14:foregroundMark x1="6000" y1="58500" x2="6000" y2="58500"/>
                      </a14:backgroundRemoval>
                    </a14:imgEffect>
                  </a14:imgLayer>
                </a14:imgProps>
              </a:ext>
            </a:extLst>
          </a:blip>
          <a:srcRect l="1549" t="49872" r="90023" b="38685"/>
          <a:stretch/>
        </p:blipFill>
        <p:spPr>
          <a:xfrm>
            <a:off x="180168" y="4373542"/>
            <a:ext cx="1635251" cy="1665163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667" b="37500" l="12500" r="26125"/>
                    </a14:imgEffect>
                  </a14:imgLayer>
                </a14:imgProps>
              </a:ext>
            </a:extLst>
          </a:blip>
          <a:srcRect l="13494" t="23874" r="78869" b="65859"/>
          <a:stretch/>
        </p:blipFill>
        <p:spPr>
          <a:xfrm>
            <a:off x="7972111" y="803183"/>
            <a:ext cx="1791246" cy="1806014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00" b="49167" l="44625" r="73500"/>
                    </a14:imgEffect>
                  </a14:imgLayer>
                </a14:imgProps>
              </a:ext>
            </a:extLst>
          </a:blip>
          <a:srcRect l="49213" t="13030" r="38424" b="71293"/>
          <a:stretch/>
        </p:blipFill>
        <p:spPr>
          <a:xfrm>
            <a:off x="2214787" y="2107327"/>
            <a:ext cx="2249470" cy="2139201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667" b="47500" l="0" r="15750"/>
                    </a14:imgEffect>
                  </a14:imgLayer>
                </a14:imgProps>
              </a:ext>
            </a:extLst>
          </a:blip>
          <a:srcRect l="1381" t="26347" r="88236" b="59919"/>
          <a:stretch/>
        </p:blipFill>
        <p:spPr>
          <a:xfrm>
            <a:off x="189379" y="803182"/>
            <a:ext cx="1593426" cy="158081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667" b="90167" l="25500" r="54000"/>
                    </a14:imgEffect>
                  </a14:imgLayer>
                </a14:imgProps>
              </a:ext>
            </a:extLst>
          </a:blip>
          <a:srcRect l="31758" t="68142" r="56363" b="16667"/>
          <a:stretch/>
        </p:blipFill>
        <p:spPr>
          <a:xfrm>
            <a:off x="5627108" y="3116723"/>
            <a:ext cx="2189269" cy="209991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591076" y="1709655"/>
            <a:ext cx="3188526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75" b="1" dirty="0" smtClean="0">
                <a:solidFill>
                  <a:srgbClr val="17171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ВНИМАНИЕ И ВНИМАТЕЛЬНОСТЬ</a:t>
            </a:r>
          </a:p>
          <a:p>
            <a:pPr algn="ctr"/>
            <a:r>
              <a:rPr lang="ru-RU" sz="2275" u="sng" dirty="0" smtClean="0">
                <a:solidFill>
                  <a:srgbClr val="17171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</a:t>
            </a:r>
            <a:r>
              <a:rPr lang="ru-RU" sz="2275" u="sng" dirty="0">
                <a:solidFill>
                  <a:srgbClr val="17171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помочь ребёнку </a:t>
            </a:r>
          </a:p>
          <a:p>
            <a:pPr algn="ctr"/>
            <a:r>
              <a:rPr lang="ru-RU" sz="2275" u="sng" dirty="0">
                <a:solidFill>
                  <a:srgbClr val="17171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стать внимательным?</a:t>
            </a:r>
            <a:endParaRPr lang="ru-RU" sz="2275" u="sng" dirty="0">
              <a:latin typeface="Arial Narrow" panose="020B060602020203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1212" y="3340671"/>
            <a:ext cx="1964315" cy="1964315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187613" y="808037"/>
            <a:ext cx="9568296" cy="5230669"/>
            <a:chOff x="230909" y="203198"/>
            <a:chExt cx="11776364" cy="643774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30909" y="203200"/>
              <a:ext cx="11776364" cy="643774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1463"/>
            </a:p>
          </p:txBody>
        </p:sp>
        <p:cxnSp>
          <p:nvCxnSpPr>
            <p:cNvPr id="6" name="Прямая соединительная линия 5"/>
            <p:cNvCxnSpPr/>
            <p:nvPr/>
          </p:nvCxnSpPr>
          <p:spPr>
            <a:xfrm flipH="1">
              <a:off x="3971636" y="203198"/>
              <a:ext cx="18472" cy="64377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flipH="1">
              <a:off x="8049491" y="203199"/>
              <a:ext cx="18472" cy="64377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>
              <a:endCxn id="4" idx="1"/>
            </p:cNvCxnSpPr>
            <p:nvPr/>
          </p:nvCxnSpPr>
          <p:spPr>
            <a:xfrm flipH="1">
              <a:off x="230909" y="3422070"/>
              <a:ext cx="3749963" cy="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46916" y="1246686"/>
            <a:ext cx="1731737" cy="173173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860913" y="959223"/>
            <a:ext cx="2050561" cy="3924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950" b="1" u="sng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Полезные ссылки</a:t>
            </a:r>
            <a:endParaRPr lang="ru-RU" sz="1950" b="1" u="sng" dirty="0">
              <a:latin typeface="Arial Narrow" panose="020B0606020202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58615" y="2883155"/>
            <a:ext cx="2411238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950" i="1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Техники для развития </a:t>
            </a:r>
          </a:p>
          <a:p>
            <a:pPr algn="ctr"/>
            <a:r>
              <a:rPr lang="ru-RU" sz="1950" i="1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внимания</a:t>
            </a:r>
            <a:endParaRPr lang="ru-RU" sz="1950" i="1" dirty="0">
              <a:latin typeface="Arial Narrow" panose="020B060602020203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05936" y="3502662"/>
            <a:ext cx="1731600" cy="173160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765506" y="5107169"/>
            <a:ext cx="2212465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950" i="1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Развиваем внимание</a:t>
            </a:r>
          </a:p>
          <a:p>
            <a:pPr algn="ctr"/>
            <a:r>
              <a:rPr lang="ru-RU" sz="1950" i="1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ребенка на улице!</a:t>
            </a:r>
            <a:endParaRPr lang="ru-RU" sz="1950" i="1" dirty="0">
              <a:latin typeface="Arial Narrow" panose="020B060602020203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14746" y="1400850"/>
            <a:ext cx="302721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50" b="1" i="1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Внимание</a:t>
            </a:r>
            <a:r>
              <a:rPr lang="ru-RU" sz="1950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– это способность человека сосредоточиться на определенных объектах и явлениях. </a:t>
            </a:r>
            <a:endParaRPr lang="ru-RU" sz="1950" dirty="0">
              <a:latin typeface="Arial Narrow" panose="020B060602020203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9207368" y="5594802"/>
            <a:ext cx="298480" cy="3924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950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  <a:endParaRPr lang="ru-RU" sz="1950" dirty="0">
              <a:latin typeface="Arial Narrow" panose="020B060602020203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738014" y="5594802"/>
            <a:ext cx="298480" cy="3924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950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  <a:endParaRPr lang="ru-RU" sz="1950" dirty="0">
              <a:latin typeface="Arial Narrow" panose="020B060602020203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104475" y="5646953"/>
            <a:ext cx="298480" cy="3924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950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6</a:t>
            </a:r>
            <a:endParaRPr lang="ru-RU" sz="1950" dirty="0">
              <a:latin typeface="Arial Narrow" panose="020B060602020203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74811" y="3669146"/>
            <a:ext cx="3028450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50" b="1" u="sng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Внимание</a:t>
            </a:r>
          </a:p>
          <a:p>
            <a:pPr marL="278613" indent="-278613" algn="just">
              <a:buFont typeface="Arial" panose="020B0604020202020204" pitchFamily="34" charset="0"/>
              <a:buChar char="•"/>
            </a:pPr>
            <a:r>
              <a:rPr lang="ru-RU" sz="1950" b="1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Непроизвольное </a:t>
            </a:r>
            <a:r>
              <a:rPr lang="ru-RU" sz="1950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(нестойкое, </a:t>
            </a:r>
            <a:r>
              <a:rPr lang="ru-RU" sz="1950" b="1" i="1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не</a:t>
            </a:r>
            <a:r>
              <a:rPr lang="ru-RU" sz="1950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требует усилий)</a:t>
            </a:r>
            <a:endParaRPr lang="ru-RU" sz="1950" b="1" dirty="0">
              <a:solidFill>
                <a:srgbClr val="171717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278613" indent="-278613" algn="just">
              <a:buFont typeface="Arial" panose="020B0604020202020204" pitchFamily="34" charset="0"/>
              <a:buChar char="•"/>
            </a:pPr>
            <a:r>
              <a:rPr lang="ru-RU" sz="1950" b="1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Произвольное </a:t>
            </a:r>
          </a:p>
          <a:p>
            <a:pPr algn="just"/>
            <a:r>
              <a:rPr lang="ru-RU" sz="1950" b="1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   </a:t>
            </a:r>
            <a:r>
              <a:rPr lang="ru-RU" sz="1950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(требует усилий)</a:t>
            </a:r>
            <a:r>
              <a:rPr lang="ru-RU" sz="1950" b="1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endParaRPr lang="ru-RU" sz="195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65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32667" l="9375" r="36125"/>
                    </a14:imgEffect>
                  </a14:imgLayer>
                </a14:imgProps>
              </a:ext>
            </a:extLst>
          </a:blip>
          <a:srcRect l="16843" r="77007" b="89534"/>
          <a:stretch/>
        </p:blipFill>
        <p:spPr>
          <a:xfrm>
            <a:off x="8318520" y="4212225"/>
            <a:ext cx="1425226" cy="181923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667" b="90167" l="25500" r="54000"/>
                    </a14:imgEffect>
                  </a14:imgLayer>
                </a14:imgProps>
              </a:ext>
            </a:extLst>
          </a:blip>
          <a:srcRect l="31758" t="68142" r="56363" b="16667"/>
          <a:stretch/>
        </p:blipFill>
        <p:spPr>
          <a:xfrm>
            <a:off x="5627108" y="3116723"/>
            <a:ext cx="2189269" cy="209991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833" b="90500" l="0" r="21750">
                        <a14:foregroundMark x1="6000" y1="58500" x2="6000" y2="58500"/>
                      </a14:backgroundRemoval>
                    </a14:imgEffect>
                  </a14:imgLayer>
                </a14:imgProps>
              </a:ext>
            </a:extLst>
          </a:blip>
          <a:srcRect l="1549" t="49872" r="90023" b="38685"/>
          <a:stretch/>
        </p:blipFill>
        <p:spPr>
          <a:xfrm>
            <a:off x="192654" y="4384051"/>
            <a:ext cx="1635251" cy="166516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667" b="37500" l="12500" r="26125"/>
                    </a14:imgEffect>
                  </a14:imgLayer>
                </a14:imgProps>
              </a:ext>
            </a:extLst>
          </a:blip>
          <a:srcRect l="13494" t="23874" r="78869" b="65859"/>
          <a:stretch/>
        </p:blipFill>
        <p:spPr>
          <a:xfrm>
            <a:off x="7972111" y="803183"/>
            <a:ext cx="1791246" cy="180601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00" b="49167" l="44625" r="73500"/>
                    </a14:imgEffect>
                  </a14:imgLayer>
                </a14:imgProps>
              </a:ext>
            </a:extLst>
          </a:blip>
          <a:srcRect l="49213" t="13030" r="38424" b="71293"/>
          <a:stretch/>
        </p:blipFill>
        <p:spPr>
          <a:xfrm>
            <a:off x="2099510" y="2131787"/>
            <a:ext cx="2249470" cy="213920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667" b="47500" l="0" r="15750"/>
                    </a14:imgEffect>
                  </a14:imgLayer>
                </a14:imgProps>
              </a:ext>
            </a:extLst>
          </a:blip>
          <a:srcRect l="1381" t="26347" r="88236" b="59919"/>
          <a:stretch/>
        </p:blipFill>
        <p:spPr>
          <a:xfrm>
            <a:off x="189379" y="803182"/>
            <a:ext cx="1593426" cy="1580810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187613" y="808037"/>
            <a:ext cx="9568296" cy="5230669"/>
            <a:chOff x="230909" y="203198"/>
            <a:chExt cx="11776364" cy="643774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30909" y="203200"/>
              <a:ext cx="11776364" cy="643774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1463"/>
            </a:p>
          </p:txBody>
        </p:sp>
        <p:cxnSp>
          <p:nvCxnSpPr>
            <p:cNvPr id="6" name="Прямая соединительная линия 5"/>
            <p:cNvCxnSpPr/>
            <p:nvPr/>
          </p:nvCxnSpPr>
          <p:spPr>
            <a:xfrm flipH="1">
              <a:off x="3971636" y="203198"/>
              <a:ext cx="18472" cy="64377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flipH="1">
              <a:off x="8049491" y="203199"/>
              <a:ext cx="18472" cy="64377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Прямоугольник 18"/>
          <p:cNvSpPr/>
          <p:nvPr/>
        </p:nvSpPr>
        <p:spPr>
          <a:xfrm>
            <a:off x="9207368" y="5594802"/>
            <a:ext cx="298480" cy="3924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950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4</a:t>
            </a:r>
            <a:endParaRPr lang="ru-RU" sz="1950" dirty="0">
              <a:latin typeface="Arial Narrow" panose="020B0606020202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738014" y="5594802"/>
            <a:ext cx="298480" cy="3924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950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  <a:endParaRPr lang="ru-RU" sz="1950" dirty="0">
              <a:latin typeface="Arial Narrow" panose="020B060602020203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104475" y="5646953"/>
            <a:ext cx="298480" cy="3924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950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5</a:t>
            </a:r>
            <a:endParaRPr lang="ru-RU" sz="1950" dirty="0"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39522" y="3462389"/>
            <a:ext cx="3085412" cy="21652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63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333333333333333333333333333333333333333333333333333333333333333333333333333333333333333333333333333333333333333333333333333333333333333333333333383333333333333333333333333333333333333333333333333333333333333333333333333333333333333333333333333333333333333333333333333333333333333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268288" y="972394"/>
            <a:ext cx="3264476" cy="2342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25" dirty="0">
                <a:solidFill>
                  <a:srgbClr val="222222"/>
                </a:solidFill>
                <a:latin typeface="Arial Narrow" panose="020B0606020202030204" pitchFamily="34" charset="0"/>
              </a:rPr>
              <a:t>Перед вами ряды троек. Предложите ребенку найти спрятанную цифру, он ее сам увидит, но пусть постарается уложиться в пять секунд. Если он сможет быстрее, то очень хорошо.</a:t>
            </a:r>
            <a:endParaRPr lang="ru-RU" sz="1625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625" dirty="0">
                <a:solidFill>
                  <a:srgbClr val="222222"/>
                </a:solidFill>
                <a:latin typeface="Arial Narrow" panose="020B0606020202030204" pitchFamily="34" charset="0"/>
              </a:rPr>
              <a:t>Для этого он может просматривать строчку за строчкой, а может охватить целым взглядом всю картинку и выхватить новое изображение.</a:t>
            </a:r>
            <a:endParaRPr lang="ru-RU" sz="1625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9455" y="2584356"/>
            <a:ext cx="3031287" cy="2927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Свойства внимания</a:t>
            </a:r>
          </a:p>
          <a:p>
            <a:pPr algn="ctr"/>
            <a:endParaRPr lang="ru-RU" sz="2400" u="sng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Концентрация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Объём </a:t>
            </a:r>
            <a:endParaRPr lang="ru-RU" sz="240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Устойчивость </a:t>
            </a:r>
            <a:endParaRPr lang="ru-RU" sz="240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Распределение </a:t>
            </a:r>
            <a:endParaRPr lang="ru-RU" sz="240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Переключение </a:t>
            </a:r>
            <a:endParaRPr lang="ru-RU" sz="240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25" u="sng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02216" y="812637"/>
            <a:ext cx="3188526" cy="792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75" b="1" u="sng" dirty="0">
                <a:solidFill>
                  <a:srgbClr val="17171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помочь ребёнку </a:t>
            </a:r>
          </a:p>
          <a:p>
            <a:pPr algn="ctr"/>
            <a:r>
              <a:rPr lang="ru-RU" sz="2275" b="1" u="sng" dirty="0">
                <a:solidFill>
                  <a:srgbClr val="17171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стать внимательным?</a:t>
            </a:r>
            <a:endParaRPr lang="ru-RU" sz="2275" u="sng" dirty="0">
              <a:latin typeface="Arial Narrow" panose="020B060602020203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67383" y="869377"/>
            <a:ext cx="31885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 smtClean="0">
                <a:latin typeface="Arial Narrow" panose="020B0606020202030204" pitchFamily="34" charset="0"/>
              </a:rPr>
              <a:t>Особенности внимания младших школьников</a:t>
            </a:r>
            <a:endParaRPr lang="ru-RU" sz="2400" u="sng" dirty="0">
              <a:latin typeface="Arial Narrow" panose="020B060602020203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540195" y="1872842"/>
            <a:ext cx="318852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Arial Narrow" panose="020B0606020202030204" pitchFamily="34" charset="0"/>
              </a:rPr>
              <a:t>Н</a:t>
            </a:r>
            <a:r>
              <a:rPr lang="ru-RU" dirty="0" smtClean="0">
                <a:latin typeface="Arial Narrow" panose="020B0606020202030204" pitchFamily="34" charset="0"/>
              </a:rPr>
              <a:t>ебольшой объём </a:t>
            </a:r>
            <a:r>
              <a:rPr lang="ru-RU" dirty="0">
                <a:latin typeface="Arial Narrow" panose="020B0606020202030204" pitchFamily="34" charset="0"/>
              </a:rPr>
              <a:t>(</a:t>
            </a:r>
            <a:r>
              <a:rPr lang="ru-RU" dirty="0" smtClean="0">
                <a:latin typeface="Arial Narrow" panose="020B0606020202030204" pitchFamily="34" charset="0"/>
              </a:rPr>
              <a:t>2-3 единицы)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Arial Narrow" panose="020B0606020202030204" pitchFamily="34" charset="0"/>
              </a:rPr>
              <a:t>М</a:t>
            </a:r>
            <a:r>
              <a:rPr lang="ru-RU" dirty="0" smtClean="0">
                <a:latin typeface="Arial Narrow" panose="020B0606020202030204" pitchFamily="34" charset="0"/>
              </a:rPr>
              <a:t>алая устойчивость (10-20 минут)</a:t>
            </a:r>
            <a:endParaRPr lang="ru-RU" dirty="0">
              <a:latin typeface="Arial Narrow" panose="020B0606020202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Arial Narrow" panose="020B0606020202030204" pitchFamily="34" charset="0"/>
              </a:rPr>
              <a:t>Произвольное внимание возникает </a:t>
            </a:r>
            <a:r>
              <a:rPr lang="ru-RU" dirty="0">
                <a:latin typeface="Arial Narrow" panose="020B0606020202030204" pitchFamily="34" charset="0"/>
              </a:rPr>
              <a:t>лишь на пике волевого </a:t>
            </a:r>
            <a:r>
              <a:rPr lang="ru-RU" dirty="0" smtClean="0">
                <a:latin typeface="Arial Narrow" panose="020B0606020202030204" pitchFamily="34" charset="0"/>
              </a:rPr>
              <a:t>усилия</a:t>
            </a:r>
            <a:endParaRPr lang="ru-RU" dirty="0">
              <a:latin typeface="Arial Narrow" panose="020B0606020202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Arial Narrow" panose="020B0606020202030204" pitchFamily="34" charset="0"/>
              </a:rPr>
              <a:t>Быстрый рост непроизвольного </a:t>
            </a:r>
            <a:r>
              <a:rPr lang="ru-RU" dirty="0" smtClean="0">
                <a:latin typeface="Arial Narrow" panose="020B0606020202030204" pitchFamily="34" charset="0"/>
              </a:rPr>
              <a:t>внимания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Arial Narrow" panose="020B0606020202030204" pitchFamily="34" charset="0"/>
              </a:rPr>
              <a:t>Затруднено </a:t>
            </a:r>
            <a:r>
              <a:rPr lang="ru-RU" dirty="0">
                <a:latin typeface="Arial Narrow" panose="020B0606020202030204" pitchFamily="34" charset="0"/>
              </a:rPr>
              <a:t>распределение внимания </a:t>
            </a:r>
            <a:endParaRPr lang="ru-RU" dirty="0" smtClean="0">
              <a:latin typeface="Arial Narrow" panose="020B0606020202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Arial Narrow" panose="020B0606020202030204" pitchFamily="34" charset="0"/>
              </a:rPr>
              <a:t>Затруднено его переключение </a:t>
            </a:r>
            <a:r>
              <a:rPr lang="ru-RU" dirty="0">
                <a:latin typeface="Arial Narrow" panose="020B0606020202030204" pitchFamily="34" charset="0"/>
              </a:rPr>
              <a:t>с одного учебного задания на другое.</a:t>
            </a:r>
          </a:p>
        </p:txBody>
      </p:sp>
    </p:spTree>
    <p:extLst>
      <p:ext uri="{BB962C8B-B14F-4D97-AF65-F5344CB8AC3E}">
        <p14:creationId xmlns:p14="http://schemas.microsoft.com/office/powerpoint/2010/main" val="165560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7613" y="808039"/>
            <a:ext cx="9568296" cy="523066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63"/>
          </a:p>
        </p:txBody>
      </p:sp>
      <p:sp>
        <p:nvSpPr>
          <p:cNvPr id="37" name="Прямоугольник 36"/>
          <p:cNvSpPr/>
          <p:nvPr/>
        </p:nvSpPr>
        <p:spPr>
          <a:xfrm>
            <a:off x="214746" y="1400850"/>
            <a:ext cx="3027217" cy="392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50" b="1" i="1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Внимание</a:t>
            </a:r>
            <a:r>
              <a:rPr lang="ru-RU" sz="1950" dirty="0">
                <a:solidFill>
                  <a:srgbClr val="17171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– </a:t>
            </a:r>
            <a:endParaRPr lang="ru-RU" sz="1950" dirty="0">
              <a:latin typeface="Arial Narrow" panose="020B060602020203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87613" y="1709655"/>
            <a:ext cx="30543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180108" y="2035807"/>
            <a:ext cx="30543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87613" y="2307792"/>
            <a:ext cx="30543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Группа 20"/>
          <p:cNvGrpSpPr/>
          <p:nvPr/>
        </p:nvGrpSpPr>
        <p:grpSpPr>
          <a:xfrm>
            <a:off x="131442" y="802520"/>
            <a:ext cx="9624467" cy="5236186"/>
            <a:chOff x="155135" y="803182"/>
            <a:chExt cx="9624467" cy="5236186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172604" y="803182"/>
              <a:ext cx="9606998" cy="5236186"/>
              <a:chOff x="172604" y="803182"/>
              <a:chExt cx="9606998" cy="5236186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172604" y="803182"/>
                <a:ext cx="9606998" cy="5236186"/>
                <a:chOff x="172604" y="803182"/>
                <a:chExt cx="9606998" cy="5236186"/>
              </a:xfrm>
            </p:grpSpPr>
            <p:pic>
              <p:nvPicPr>
                <p:cNvPr id="46" name="Рисунок 45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0" b="32667" l="9375" r="36125"/>
                          </a14:imgEffect>
                        </a14:imgLayer>
                      </a14:imgProps>
                    </a:ext>
                  </a:extLst>
                </a:blip>
                <a:srcRect l="16843" r="77007" b="89534"/>
                <a:stretch/>
              </p:blipFill>
              <p:spPr>
                <a:xfrm>
                  <a:off x="8318520" y="4212225"/>
                  <a:ext cx="1425226" cy="1819237"/>
                </a:xfrm>
                <a:prstGeom prst="rect">
                  <a:avLst/>
                </a:prstGeom>
              </p:spPr>
            </p:pic>
            <p:pic>
              <p:nvPicPr>
                <p:cNvPr id="32" name="Рисунок 31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43833" b="90500" l="0" r="21750">
                              <a14:foregroundMark x1="6000" y1="58500" x2="6000" y2="58500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1549" t="49872" r="90023" b="38685"/>
                <a:stretch/>
              </p:blipFill>
              <p:spPr>
                <a:xfrm>
                  <a:off x="180168" y="4373542"/>
                  <a:ext cx="1635251" cy="1665163"/>
                </a:xfrm>
                <a:prstGeom prst="rect">
                  <a:avLst/>
                </a:prstGeom>
              </p:spPr>
            </p:pic>
            <p:pic>
              <p:nvPicPr>
                <p:cNvPr id="36" name="Рисунок 35"/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16667" b="37500" l="12500" r="26125"/>
                          </a14:imgEffect>
                        </a14:imgLayer>
                      </a14:imgProps>
                    </a:ext>
                  </a:extLst>
                </a:blip>
                <a:srcRect l="13494" t="23874" r="78869" b="65859"/>
                <a:stretch/>
              </p:blipFill>
              <p:spPr>
                <a:xfrm>
                  <a:off x="7972111" y="803183"/>
                  <a:ext cx="1791246" cy="1806014"/>
                </a:xfrm>
                <a:prstGeom prst="rect">
                  <a:avLst/>
                </a:prstGeom>
              </p:spPr>
            </p:pic>
            <p:pic>
              <p:nvPicPr>
                <p:cNvPr id="35" name="Рисунок 34"/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8500" b="49167" l="44625" r="73500"/>
                          </a14:imgEffect>
                        </a14:imgLayer>
                      </a14:imgProps>
                    </a:ext>
                  </a:extLst>
                </a:blip>
                <a:srcRect l="49213" t="13030" r="38424" b="71293"/>
                <a:stretch/>
              </p:blipFill>
              <p:spPr>
                <a:xfrm>
                  <a:off x="2214787" y="2107327"/>
                  <a:ext cx="2249470" cy="2139201"/>
                </a:xfrm>
                <a:prstGeom prst="rect">
                  <a:avLst/>
                </a:prstGeom>
              </p:spPr>
            </p:pic>
            <p:pic>
              <p:nvPicPr>
                <p:cNvPr id="33" name="Рисунок 32"/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18667" b="47500" l="0" r="15750"/>
                          </a14:imgEffect>
                        </a14:imgLayer>
                      </a14:imgProps>
                    </a:ext>
                  </a:extLst>
                </a:blip>
                <a:srcRect l="1381" t="26347" r="88236" b="59919"/>
                <a:stretch/>
              </p:blipFill>
              <p:spPr>
                <a:xfrm>
                  <a:off x="189379" y="803182"/>
                  <a:ext cx="1593426" cy="1580810"/>
                </a:xfrm>
                <a:prstGeom prst="rect">
                  <a:avLst/>
                </a:prstGeom>
              </p:spPr>
            </p:pic>
            <p:pic>
              <p:nvPicPr>
                <p:cNvPr id="34" name="Рисунок 33"/>
                <p:cNvPicPr>
                  <a:picLocks noChangeAspect="1"/>
                </p:cNvPicPr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49667" b="90167" l="25500" r="54000"/>
                          </a14:imgEffect>
                        </a14:imgLayer>
                      </a14:imgProps>
                    </a:ext>
                  </a:extLst>
                </a:blip>
                <a:srcRect l="31758" t="68142" r="56363" b="16667"/>
                <a:stretch/>
              </p:blipFill>
              <p:spPr>
                <a:xfrm>
                  <a:off x="5627108" y="3116723"/>
                  <a:ext cx="2189269" cy="2099910"/>
                </a:xfrm>
                <a:prstGeom prst="rect">
                  <a:avLst/>
                </a:prstGeom>
              </p:spPr>
            </p:pic>
            <p:sp>
              <p:nvSpPr>
                <p:cNvPr id="10" name="Прямоугольник 9"/>
                <p:cNvSpPr/>
                <p:nvPr/>
              </p:nvSpPr>
              <p:spPr>
                <a:xfrm>
                  <a:off x="6591076" y="1709655"/>
                  <a:ext cx="3188526" cy="149271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ru-RU" sz="2275" b="1" dirty="0" smtClean="0">
                      <a:solidFill>
                        <a:srgbClr val="171717"/>
                      </a:solidFill>
                      <a:latin typeface="Arial Narrow" panose="020B0606020202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ВНИМАНИЕ И ВНИМАТЕЛЬНОСТЬ</a:t>
                  </a:r>
                </a:p>
                <a:p>
                  <a:pPr algn="ctr"/>
                  <a:r>
                    <a:rPr lang="ru-RU" sz="2275" u="sng" dirty="0" smtClean="0">
                      <a:solidFill>
                        <a:srgbClr val="171717"/>
                      </a:solidFill>
                      <a:latin typeface="Arial Narrow" panose="020B0606020202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Как </a:t>
                  </a:r>
                  <a:r>
                    <a:rPr lang="ru-RU" sz="2275" u="sng" dirty="0">
                      <a:solidFill>
                        <a:srgbClr val="171717"/>
                      </a:solidFill>
                      <a:latin typeface="Arial Narrow" panose="020B0606020202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помочь ребёнку </a:t>
                  </a:r>
                </a:p>
                <a:p>
                  <a:pPr algn="ctr"/>
                  <a:r>
                    <a:rPr lang="ru-RU" sz="2275" u="sng" dirty="0">
                      <a:solidFill>
                        <a:srgbClr val="171717"/>
                      </a:solidFill>
                      <a:latin typeface="Arial Narrow" panose="020B0606020202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стать внимательным?</a:t>
                  </a:r>
                  <a:endParaRPr lang="ru-RU" sz="2275" u="sng" dirty="0">
                    <a:latin typeface="Arial Narrow" panose="020B0606020202030204" pitchFamily="34" charset="0"/>
                  </a:endParaRPr>
                </a:p>
              </p:txBody>
            </p:sp>
            <p:pic>
              <p:nvPicPr>
                <p:cNvPr id="14" name="Рисунок 13"/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321212" y="3340671"/>
                  <a:ext cx="1964315" cy="1964315"/>
                </a:xfrm>
                <a:prstGeom prst="rect">
                  <a:avLst/>
                </a:prstGeom>
              </p:spPr>
            </p:pic>
            <p:pic>
              <p:nvPicPr>
                <p:cNvPr id="11" name="Рисунок 10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046916" y="1246686"/>
                  <a:ext cx="1731737" cy="1731737"/>
                </a:xfrm>
                <a:prstGeom prst="rect">
                  <a:avLst/>
                </a:prstGeom>
              </p:spPr>
            </p:pic>
            <p:sp>
              <p:nvSpPr>
                <p:cNvPr id="12" name="Прямоугольник 11"/>
                <p:cNvSpPr/>
                <p:nvPr/>
              </p:nvSpPr>
              <p:spPr>
                <a:xfrm>
                  <a:off x="3860913" y="959223"/>
                  <a:ext cx="2050561" cy="3924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1950" b="1" u="sng" dirty="0">
                      <a:solidFill>
                        <a:srgbClr val="171717"/>
                      </a:solidFill>
                      <a:latin typeface="Arial Narrow" panose="020B0606020202030204" pitchFamily="34" charset="0"/>
                      <a:cs typeface="Times New Roman" panose="02020603050405020304" pitchFamily="18" charset="0"/>
                    </a:rPr>
                    <a:t>Полезные ссылки</a:t>
                  </a:r>
                  <a:endParaRPr lang="ru-RU" sz="1950" b="1" u="sng" dirty="0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13" name="Прямоугольник 12"/>
                <p:cNvSpPr/>
                <p:nvPr/>
              </p:nvSpPr>
              <p:spPr>
                <a:xfrm>
                  <a:off x="3658615" y="2883155"/>
                  <a:ext cx="2411238" cy="69249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ru-RU" sz="1950" i="1" dirty="0">
                      <a:solidFill>
                        <a:srgbClr val="171717"/>
                      </a:solidFill>
                      <a:latin typeface="Arial Narrow" panose="020B0606020202030204" pitchFamily="34" charset="0"/>
                      <a:cs typeface="Times New Roman" panose="02020603050405020304" pitchFamily="18" charset="0"/>
                    </a:rPr>
                    <a:t>Техники для развития </a:t>
                  </a:r>
                </a:p>
                <a:p>
                  <a:pPr algn="ctr"/>
                  <a:r>
                    <a:rPr lang="ru-RU" sz="1950" i="1" dirty="0">
                      <a:solidFill>
                        <a:srgbClr val="171717"/>
                      </a:solidFill>
                      <a:latin typeface="Arial Narrow" panose="020B0606020202030204" pitchFamily="34" charset="0"/>
                      <a:cs typeface="Times New Roman" panose="02020603050405020304" pitchFamily="18" charset="0"/>
                    </a:rPr>
                    <a:t>внимания</a:t>
                  </a:r>
                  <a:endParaRPr lang="ru-RU" sz="1950" i="1" dirty="0">
                    <a:latin typeface="Arial Narrow" panose="020B0606020202030204" pitchFamily="34" charset="0"/>
                  </a:endParaRPr>
                </a:p>
              </p:txBody>
            </p:sp>
            <p:pic>
              <p:nvPicPr>
                <p:cNvPr id="15" name="Рисунок 14"/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005936" y="3502662"/>
                  <a:ext cx="1731600" cy="1731600"/>
                </a:xfrm>
                <a:prstGeom prst="rect">
                  <a:avLst/>
                </a:prstGeom>
              </p:spPr>
            </p:pic>
            <p:sp>
              <p:nvSpPr>
                <p:cNvPr id="16" name="Прямоугольник 15"/>
                <p:cNvSpPr/>
                <p:nvPr/>
              </p:nvSpPr>
              <p:spPr>
                <a:xfrm>
                  <a:off x="3765506" y="5107169"/>
                  <a:ext cx="2212465" cy="69249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ru-RU" sz="1950" i="1" dirty="0">
                      <a:solidFill>
                        <a:srgbClr val="171717"/>
                      </a:solidFill>
                      <a:latin typeface="Arial Narrow" panose="020B0606020202030204" pitchFamily="34" charset="0"/>
                      <a:cs typeface="Times New Roman" panose="02020603050405020304" pitchFamily="18" charset="0"/>
                    </a:rPr>
                    <a:t>Развиваем внимание</a:t>
                  </a:r>
                </a:p>
                <a:p>
                  <a:pPr algn="ctr"/>
                  <a:r>
                    <a:rPr lang="ru-RU" sz="1950" i="1" dirty="0">
                      <a:solidFill>
                        <a:srgbClr val="171717"/>
                      </a:solidFill>
                      <a:latin typeface="Arial Narrow" panose="020B0606020202030204" pitchFamily="34" charset="0"/>
                      <a:cs typeface="Times New Roman" panose="02020603050405020304" pitchFamily="18" charset="0"/>
                    </a:rPr>
                    <a:t> ребенка на улице!</a:t>
                  </a:r>
                  <a:endParaRPr lang="ru-RU" sz="1950" i="1" dirty="0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38" name="Прямоугольник 37"/>
                <p:cNvSpPr/>
                <p:nvPr/>
              </p:nvSpPr>
              <p:spPr>
                <a:xfrm>
                  <a:off x="9207368" y="5594802"/>
                  <a:ext cx="298480" cy="3924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ru-RU" sz="1950" dirty="0">
                      <a:solidFill>
                        <a:srgbClr val="171717"/>
                      </a:solidFill>
                      <a:latin typeface="Arial Narrow" panose="020B0606020202030204" pitchFamily="34" charset="0"/>
                      <a:cs typeface="Times New Roman" panose="02020603050405020304" pitchFamily="18" charset="0"/>
                    </a:rPr>
                    <a:t>1</a:t>
                  </a:r>
                  <a:endParaRPr lang="ru-RU" sz="1950" dirty="0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39" name="Прямоугольник 38"/>
                <p:cNvSpPr/>
                <p:nvPr/>
              </p:nvSpPr>
              <p:spPr>
                <a:xfrm>
                  <a:off x="2738014" y="5594802"/>
                  <a:ext cx="298480" cy="3924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ru-RU" sz="1950" dirty="0">
                      <a:solidFill>
                        <a:srgbClr val="171717"/>
                      </a:solidFill>
                      <a:latin typeface="Arial Narrow" panose="020B0606020202030204" pitchFamily="34" charset="0"/>
                      <a:cs typeface="Times New Roman" panose="02020603050405020304" pitchFamily="18" charset="0"/>
                    </a:rPr>
                    <a:t>2</a:t>
                  </a:r>
                  <a:endParaRPr lang="ru-RU" sz="1950" dirty="0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40" name="Прямоугольник 39"/>
                <p:cNvSpPr/>
                <p:nvPr/>
              </p:nvSpPr>
              <p:spPr>
                <a:xfrm>
                  <a:off x="6104475" y="5646953"/>
                  <a:ext cx="298480" cy="3924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ru-RU" sz="1950" dirty="0">
                      <a:solidFill>
                        <a:srgbClr val="171717"/>
                      </a:solidFill>
                      <a:latin typeface="Arial Narrow" panose="020B0606020202030204" pitchFamily="34" charset="0"/>
                      <a:cs typeface="Times New Roman" panose="02020603050405020304" pitchFamily="18" charset="0"/>
                    </a:rPr>
                    <a:t>6</a:t>
                  </a:r>
                  <a:endParaRPr lang="ru-RU" sz="1950" dirty="0">
                    <a:latin typeface="Arial Narrow" panose="020B0606020202030204" pitchFamily="34" charset="0"/>
                  </a:endParaRPr>
                </a:p>
              </p:txBody>
            </p:sp>
            <p:grpSp>
              <p:nvGrpSpPr>
                <p:cNvPr id="5" name="Группа 4"/>
                <p:cNvGrpSpPr/>
                <p:nvPr/>
              </p:nvGrpSpPr>
              <p:grpSpPr>
                <a:xfrm>
                  <a:off x="172604" y="808038"/>
                  <a:ext cx="9583305" cy="5230667"/>
                  <a:chOff x="172604" y="808038"/>
                  <a:chExt cx="9583305" cy="5230667"/>
                </a:xfrm>
              </p:grpSpPr>
              <p:cxnSp>
                <p:nvCxnSpPr>
                  <p:cNvPr id="29" name="Прямая соединительная линия 28"/>
                  <p:cNvCxnSpPr/>
                  <p:nvPr/>
                </p:nvCxnSpPr>
                <p:spPr>
                  <a:xfrm>
                    <a:off x="187613" y="2609197"/>
                    <a:ext cx="305435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Прямая соединительная линия 29"/>
                  <p:cNvCxnSpPr/>
                  <p:nvPr/>
                </p:nvCxnSpPr>
                <p:spPr>
                  <a:xfrm>
                    <a:off x="187613" y="2910602"/>
                    <a:ext cx="305435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Прямая соединительная линия 30"/>
                  <p:cNvCxnSpPr/>
                  <p:nvPr/>
                </p:nvCxnSpPr>
                <p:spPr>
                  <a:xfrm>
                    <a:off x="172604" y="4263035"/>
                    <a:ext cx="305435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Прямая соединительная линия 41"/>
                  <p:cNvCxnSpPr/>
                  <p:nvPr/>
                </p:nvCxnSpPr>
                <p:spPr>
                  <a:xfrm>
                    <a:off x="187613" y="5149007"/>
                    <a:ext cx="305435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4" name="Прямоугольник 43"/>
                  <p:cNvSpPr/>
                  <p:nvPr/>
                </p:nvSpPr>
                <p:spPr>
                  <a:xfrm>
                    <a:off x="187613" y="808038"/>
                    <a:ext cx="9568296" cy="5230667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ru-RU" sz="1463"/>
                  </a:p>
                </p:txBody>
              </p:sp>
              <p:cxnSp>
                <p:nvCxnSpPr>
                  <p:cNvPr id="48" name="Прямая соединительная линия 47"/>
                  <p:cNvCxnSpPr/>
                  <p:nvPr/>
                </p:nvCxnSpPr>
                <p:spPr>
                  <a:xfrm>
                    <a:off x="187613" y="1709654"/>
                    <a:ext cx="305435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Прямая соединительная линия 48"/>
                  <p:cNvCxnSpPr/>
                  <p:nvPr/>
                </p:nvCxnSpPr>
                <p:spPr>
                  <a:xfrm>
                    <a:off x="180108" y="2035806"/>
                    <a:ext cx="305435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Прямая соединительная линия 49"/>
                  <p:cNvCxnSpPr/>
                  <p:nvPr/>
                </p:nvCxnSpPr>
                <p:spPr>
                  <a:xfrm>
                    <a:off x="187613" y="2307791"/>
                    <a:ext cx="305435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45" name="Прямоугольник 44"/>
              <p:cNvSpPr/>
              <p:nvPr/>
            </p:nvSpPr>
            <p:spPr>
              <a:xfrm>
                <a:off x="174811" y="3669146"/>
                <a:ext cx="3028450" cy="18928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950" b="1" u="sng" dirty="0">
                    <a:solidFill>
                      <a:srgbClr val="171717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Внимание</a:t>
                </a:r>
              </a:p>
              <a:p>
                <a:pPr marL="278613" indent="-278613" algn="just">
                  <a:buFont typeface="Arial" panose="020B0604020202020204" pitchFamily="34" charset="0"/>
                  <a:buChar char="•"/>
                </a:pPr>
                <a:r>
                  <a:rPr lang="ru-RU" sz="1950" b="1" dirty="0">
                    <a:solidFill>
                      <a:srgbClr val="171717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.</a:t>
                </a:r>
                <a:endParaRPr lang="ru-RU" sz="1950" b="1" dirty="0" smtClean="0">
                  <a:solidFill>
                    <a:srgbClr val="171717"/>
                  </a:solidFill>
                  <a:latin typeface="Arial Narrow" panose="020B0606020202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ru-RU" sz="1950" b="1" dirty="0">
                    <a:solidFill>
                      <a:srgbClr val="171717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sz="1950" b="1" dirty="0" smtClean="0">
                    <a:solidFill>
                      <a:srgbClr val="171717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sz="1950" b="1" dirty="0" smtClean="0">
                    <a:solidFill>
                      <a:srgbClr val="171717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sz="1950" dirty="0" smtClean="0">
                    <a:solidFill>
                      <a:srgbClr val="171717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(</a:t>
                </a:r>
                <a:r>
                  <a:rPr lang="ru-RU" sz="1950" dirty="0">
                    <a:solidFill>
                      <a:srgbClr val="171717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нестойкое, </a:t>
                </a:r>
                <a:r>
                  <a:rPr lang="ru-RU" sz="1950" b="1" i="1" dirty="0">
                    <a:solidFill>
                      <a:srgbClr val="171717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не</a:t>
                </a:r>
                <a:r>
                  <a:rPr lang="ru-RU" sz="1950" dirty="0">
                    <a:solidFill>
                      <a:srgbClr val="171717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 требует усилий)</a:t>
                </a:r>
                <a:endParaRPr lang="ru-RU" sz="1950" b="1" dirty="0">
                  <a:solidFill>
                    <a:srgbClr val="171717"/>
                  </a:solidFill>
                  <a:latin typeface="Arial Narrow" panose="020B0606020202030204" pitchFamily="34" charset="0"/>
                  <a:cs typeface="Times New Roman" panose="02020603050405020304" pitchFamily="18" charset="0"/>
                </a:endParaRPr>
              </a:p>
              <a:p>
                <a:pPr marL="278613" indent="-278613" algn="just">
                  <a:buFont typeface="Arial" panose="020B0604020202020204" pitchFamily="34" charset="0"/>
                  <a:buChar char="•"/>
                </a:pPr>
                <a:r>
                  <a:rPr lang="ru-RU" sz="1950" b="1" dirty="0" smtClean="0">
                    <a:solidFill>
                      <a:srgbClr val="171717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.</a:t>
                </a:r>
                <a:endParaRPr lang="ru-RU" sz="1950" b="1" dirty="0">
                  <a:solidFill>
                    <a:srgbClr val="171717"/>
                  </a:solidFill>
                  <a:latin typeface="Arial Narrow" panose="020B0606020202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ru-RU" sz="1950" b="1" dirty="0">
                    <a:solidFill>
                      <a:srgbClr val="171717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     </a:t>
                </a:r>
                <a:r>
                  <a:rPr lang="ru-RU" sz="1950" dirty="0">
                    <a:solidFill>
                      <a:srgbClr val="171717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(требует усилий)</a:t>
                </a:r>
                <a:r>
                  <a:rPr lang="ru-RU" sz="1950" b="1" dirty="0">
                    <a:solidFill>
                      <a:srgbClr val="171717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 </a:t>
                </a:r>
                <a:endParaRPr lang="ru-RU" sz="1950" b="1" dirty="0"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19" name="Прямоугольник 18"/>
            <p:cNvSpPr/>
            <p:nvPr/>
          </p:nvSpPr>
          <p:spPr>
            <a:xfrm>
              <a:off x="155135" y="1393155"/>
              <a:ext cx="307804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i="1" dirty="0">
                  <a:solidFill>
                    <a:srgbClr val="171717"/>
                  </a:solidFill>
                  <a:latin typeface="Arial Narrow" panose="020B0606020202030204" pitchFamily="34" charset="0"/>
                  <a:cs typeface="Times New Roman" panose="02020603050405020304" pitchFamily="18" charset="0"/>
                </a:rPr>
                <a:t>Внимание</a:t>
              </a:r>
              <a:r>
                <a:rPr lang="ru-RU" sz="2000" dirty="0">
                  <a:solidFill>
                    <a:srgbClr val="171717"/>
                  </a:solidFill>
                  <a:latin typeface="Arial Narrow" panose="020B0606020202030204" pitchFamily="34" charset="0"/>
                  <a:cs typeface="Times New Roman" panose="02020603050405020304" pitchFamily="18" charset="0"/>
                </a:rPr>
                <a:t> – </a:t>
              </a:r>
              <a:endParaRPr lang="ru-RU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2177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Группа 63"/>
          <p:cNvGrpSpPr/>
          <p:nvPr/>
        </p:nvGrpSpPr>
        <p:grpSpPr>
          <a:xfrm>
            <a:off x="102216" y="803182"/>
            <a:ext cx="9661141" cy="5246032"/>
            <a:chOff x="102216" y="803182"/>
            <a:chExt cx="9661141" cy="5246032"/>
          </a:xfrm>
        </p:grpSpPr>
        <p:pic>
          <p:nvPicPr>
            <p:cNvPr id="23" name="Рисунок 22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32667" l="9375" r="36125"/>
                      </a14:imgEffect>
                    </a14:imgLayer>
                  </a14:imgProps>
                </a:ext>
              </a:extLst>
            </a:blip>
            <a:srcRect l="16843" r="77007" b="89534"/>
            <a:stretch/>
          </p:blipFill>
          <p:spPr>
            <a:xfrm>
              <a:off x="8318520" y="4212225"/>
              <a:ext cx="1425226" cy="1819237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9667" b="90167" l="25500" r="54000"/>
                      </a14:imgEffect>
                    </a14:imgLayer>
                  </a14:imgProps>
                </a:ext>
              </a:extLst>
            </a:blip>
            <a:srcRect l="31758" t="68142" r="56363" b="16667"/>
            <a:stretch/>
          </p:blipFill>
          <p:spPr>
            <a:xfrm>
              <a:off x="5627108" y="3116723"/>
              <a:ext cx="2189269" cy="2099910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3833" b="90500" l="0" r="21750">
                          <a14:foregroundMark x1="6000" y1="58500" x2="6000" y2="58500"/>
                        </a14:backgroundRemoval>
                      </a14:imgEffect>
                    </a14:imgLayer>
                  </a14:imgProps>
                </a:ext>
              </a:extLst>
            </a:blip>
            <a:srcRect l="1549" t="49872" r="90023" b="38685"/>
            <a:stretch/>
          </p:blipFill>
          <p:spPr>
            <a:xfrm>
              <a:off x="192654" y="4384051"/>
              <a:ext cx="1635251" cy="1665163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6667" b="37500" l="12500" r="26125"/>
                      </a14:imgEffect>
                    </a14:imgLayer>
                  </a14:imgProps>
                </a:ext>
              </a:extLst>
            </a:blip>
            <a:srcRect l="13494" t="23874" r="78869" b="65859"/>
            <a:stretch/>
          </p:blipFill>
          <p:spPr>
            <a:xfrm>
              <a:off x="7972111" y="803183"/>
              <a:ext cx="1791246" cy="1806014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500" b="49167" l="44625" r="73500"/>
                      </a14:imgEffect>
                    </a14:imgLayer>
                  </a14:imgProps>
                </a:ext>
              </a:extLst>
            </a:blip>
            <a:srcRect l="49213" t="13030" r="38424" b="71293"/>
            <a:stretch/>
          </p:blipFill>
          <p:spPr>
            <a:xfrm>
              <a:off x="2099510" y="2131787"/>
              <a:ext cx="2249470" cy="2139201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8667" b="47500" l="0" r="15750"/>
                      </a14:imgEffect>
                    </a14:imgLayer>
                  </a14:imgProps>
                </a:ext>
              </a:extLst>
            </a:blip>
            <a:srcRect l="1381" t="26347" r="88236" b="59919"/>
            <a:stretch/>
          </p:blipFill>
          <p:spPr>
            <a:xfrm>
              <a:off x="189379" y="803182"/>
              <a:ext cx="1593426" cy="1580810"/>
            </a:xfrm>
            <a:prstGeom prst="rect">
              <a:avLst/>
            </a:prstGeom>
          </p:spPr>
        </p:pic>
        <p:sp>
          <p:nvSpPr>
            <p:cNvPr id="4" name="Прямоугольник 3"/>
            <p:cNvSpPr/>
            <p:nvPr/>
          </p:nvSpPr>
          <p:spPr>
            <a:xfrm>
              <a:off x="187613" y="808039"/>
              <a:ext cx="9568296" cy="523066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1463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9207368" y="5594802"/>
              <a:ext cx="298480" cy="3924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950" dirty="0">
                  <a:solidFill>
                    <a:srgbClr val="171717"/>
                  </a:solidFill>
                  <a:latin typeface="Arial Narrow" panose="020B0606020202030204" pitchFamily="34" charset="0"/>
                  <a:cs typeface="Times New Roman" panose="02020603050405020304" pitchFamily="18" charset="0"/>
                </a:rPr>
                <a:t>4</a:t>
              </a:r>
              <a:endParaRPr lang="ru-RU" sz="1950" dirty="0">
                <a:latin typeface="Arial Narrow" panose="020B0606020202030204" pitchFamily="34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738014" y="5594802"/>
              <a:ext cx="298480" cy="3924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950" dirty="0">
                  <a:solidFill>
                    <a:srgbClr val="171717"/>
                  </a:solidFill>
                  <a:latin typeface="Arial Narrow" panose="020B0606020202030204" pitchFamily="34" charset="0"/>
                  <a:cs typeface="Times New Roman" panose="02020603050405020304" pitchFamily="18" charset="0"/>
                </a:rPr>
                <a:t>3</a:t>
              </a:r>
              <a:endParaRPr lang="ru-RU" sz="1950" dirty="0">
                <a:latin typeface="Arial Narrow" panose="020B0606020202030204" pitchFamily="34" charset="0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6104475" y="5646953"/>
              <a:ext cx="298480" cy="3924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950" dirty="0">
                  <a:solidFill>
                    <a:srgbClr val="171717"/>
                  </a:solidFill>
                  <a:latin typeface="Arial Narrow" panose="020B0606020202030204" pitchFamily="34" charset="0"/>
                  <a:cs typeface="Times New Roman" panose="02020603050405020304" pitchFamily="18" charset="0"/>
                </a:rPr>
                <a:t>5</a:t>
              </a:r>
              <a:endParaRPr lang="ru-RU" sz="1950" dirty="0">
                <a:latin typeface="Arial Narrow" panose="020B0606020202030204" pitchFamily="34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3339522" y="3462389"/>
              <a:ext cx="3085412" cy="21652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63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333333333333333333333333333333333333333333333333333333333333333333333333333333333333333333333333333333333333333333333333333333333333333333333333383333333333333333333333333333333333333333333333333333333333333333333333333333333333333333333333333333333333333333333333333333333333333</a:t>
              </a: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268288" y="972394"/>
              <a:ext cx="3264476" cy="2342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1625" dirty="0">
                  <a:solidFill>
                    <a:srgbClr val="222222"/>
                  </a:solidFill>
                  <a:latin typeface="Arial Narrow" panose="020B0606020202030204" pitchFamily="34" charset="0"/>
                </a:rPr>
                <a:t>Перед вами ряды троек. Предложите ребенку найти спрятанную цифру, он ее сам увидит, но пусть постарается уложиться в пять секунд. Если он сможет быстрее, то очень хорошо.</a:t>
              </a:r>
              <a:endParaRPr lang="ru-RU" sz="1625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  <a:p>
              <a:pPr algn="just"/>
              <a:r>
                <a:rPr lang="ru-RU" sz="1625" dirty="0">
                  <a:solidFill>
                    <a:srgbClr val="222222"/>
                  </a:solidFill>
                  <a:latin typeface="Arial Narrow" panose="020B0606020202030204" pitchFamily="34" charset="0"/>
                </a:rPr>
                <a:t>Для этого он может просматривать строчку за строчкой, а может охватить целым взглядом всю картинку и выхватить новое изображение.</a:t>
              </a:r>
              <a:endParaRPr lang="ru-RU" sz="1625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259455" y="2584356"/>
              <a:ext cx="3031287" cy="29277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u="sng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Свойства внимания</a:t>
              </a:r>
            </a:p>
            <a:p>
              <a:pPr algn="ctr"/>
              <a:endParaRPr lang="ru-RU" sz="2400" u="sng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. </a:t>
              </a:r>
              <a:endParaRPr lang="ru-RU" sz="2400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.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. </a:t>
              </a:r>
              <a:endParaRPr lang="ru-RU" sz="2400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. </a:t>
              </a:r>
              <a:endParaRPr lang="ru-RU" sz="2400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. </a:t>
              </a:r>
              <a:endParaRPr lang="ru-RU" sz="2400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endParaRPr lang="ru-RU" sz="1625" u="sng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02216" y="812637"/>
              <a:ext cx="3188526" cy="7925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275" b="1" u="sng" dirty="0">
                  <a:solidFill>
                    <a:srgbClr val="171717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Как помочь ребёнку </a:t>
              </a:r>
            </a:p>
            <a:p>
              <a:pPr algn="ctr"/>
              <a:r>
                <a:rPr lang="ru-RU" sz="2275" b="1" u="sng" dirty="0">
                  <a:solidFill>
                    <a:srgbClr val="171717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стать внимательным?</a:t>
              </a:r>
              <a:endParaRPr lang="ru-RU" sz="2275" u="sng" dirty="0">
                <a:latin typeface="Arial Narrow" panose="020B0606020202030204" pitchFamily="34" charset="0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6567383" y="869377"/>
              <a:ext cx="318852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u="sng" dirty="0" smtClean="0">
                  <a:latin typeface="Arial Narrow" panose="020B0606020202030204" pitchFamily="34" charset="0"/>
                </a:rPr>
                <a:t>Особенности внимания младших школьников</a:t>
              </a:r>
              <a:endParaRPr lang="ru-RU" sz="2400" u="sng" dirty="0">
                <a:latin typeface="Arial Narrow" panose="020B0606020202030204" pitchFamily="34" charset="0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6540195" y="1872842"/>
              <a:ext cx="3188526" cy="39703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dirty="0" smtClean="0">
                  <a:noFill/>
                  <a:latin typeface="Arial Narrow" panose="020B0606020202030204" pitchFamily="34" charset="0"/>
                </a:rPr>
                <a:t>Небольшой объём (2-3 единицы)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dirty="0" smtClean="0">
                  <a:noFill/>
                  <a:latin typeface="Arial Narrow" panose="020B0606020202030204" pitchFamily="34" charset="0"/>
                </a:rPr>
                <a:t>Малая </a:t>
              </a:r>
              <a:r>
                <a:rPr lang="ru-RU" dirty="0" smtClean="0">
                  <a:noFill/>
                  <a:latin typeface="Arial Narrow" panose="020B0606020202030204" pitchFamily="34" charset="0"/>
                </a:rPr>
                <a:t>устойчивость (10-20 минут)</a:t>
              </a:r>
              <a:endParaRPr lang="ru-RU" dirty="0">
                <a:noFill/>
                <a:latin typeface="Arial Narrow" panose="020B0606020202030204" pitchFamily="34" charset="0"/>
              </a:endParaRP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dirty="0" smtClean="0">
                  <a:noFill/>
                  <a:latin typeface="Arial Narrow" panose="020B0606020202030204" pitchFamily="34" charset="0"/>
                </a:rPr>
                <a:t>Произвольное внимание возникает </a:t>
              </a:r>
              <a:r>
                <a:rPr lang="ru-RU" dirty="0">
                  <a:noFill/>
                  <a:latin typeface="Arial Narrow" panose="020B0606020202030204" pitchFamily="34" charset="0"/>
                </a:rPr>
                <a:t>лишь на пике волевого </a:t>
              </a:r>
              <a:r>
                <a:rPr lang="ru-RU" dirty="0" smtClean="0">
                  <a:noFill/>
                  <a:latin typeface="Arial Narrow" panose="020B0606020202030204" pitchFamily="34" charset="0"/>
                </a:rPr>
                <a:t>усилия</a:t>
              </a:r>
              <a:endParaRPr lang="ru-RU" dirty="0">
                <a:noFill/>
                <a:latin typeface="Arial Narrow" panose="020B0606020202030204" pitchFamily="34" charset="0"/>
              </a:endParaRP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dirty="0">
                  <a:noFill/>
                  <a:latin typeface="Arial Narrow" panose="020B0606020202030204" pitchFamily="34" charset="0"/>
                </a:rPr>
                <a:t>Быстрый рост непроизвольного </a:t>
              </a:r>
              <a:r>
                <a:rPr lang="ru-RU" dirty="0" smtClean="0">
                  <a:noFill/>
                  <a:latin typeface="Arial Narrow" panose="020B0606020202030204" pitchFamily="34" charset="0"/>
                </a:rPr>
                <a:t>внимания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dirty="0" smtClean="0">
                  <a:noFill/>
                  <a:latin typeface="Arial Narrow" panose="020B0606020202030204" pitchFamily="34" charset="0"/>
                </a:rPr>
                <a:t>Затруднено </a:t>
              </a:r>
              <a:r>
                <a:rPr lang="ru-RU" dirty="0">
                  <a:noFill/>
                  <a:latin typeface="Arial Narrow" panose="020B0606020202030204" pitchFamily="34" charset="0"/>
                </a:rPr>
                <a:t>распределение внимания </a:t>
              </a:r>
              <a:endParaRPr lang="ru-RU" dirty="0" smtClean="0">
                <a:noFill/>
                <a:latin typeface="Arial Narrow" panose="020B0606020202030204" pitchFamily="34" charset="0"/>
              </a:endParaRP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dirty="0" smtClean="0">
                  <a:noFill/>
                  <a:latin typeface="Arial Narrow" panose="020B0606020202030204" pitchFamily="34" charset="0"/>
                </a:rPr>
                <a:t>Затруднено его переключение </a:t>
              </a:r>
              <a:r>
                <a:rPr lang="ru-RU" dirty="0">
                  <a:noFill/>
                  <a:latin typeface="Arial Narrow" panose="020B0606020202030204" pitchFamily="34" charset="0"/>
                </a:rPr>
                <a:t>с одного учебного задания на другое.</a:t>
              </a:r>
            </a:p>
          </p:txBody>
        </p:sp>
        <p:cxnSp>
          <p:nvCxnSpPr>
            <p:cNvPr id="35" name="Прямая соединительная линия 34"/>
            <p:cNvCxnSpPr/>
            <p:nvPr/>
          </p:nvCxnSpPr>
          <p:spPr>
            <a:xfrm>
              <a:off x="172604" y="3682127"/>
              <a:ext cx="305435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>
              <a:off x="187613" y="4053602"/>
              <a:ext cx="305435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>
              <a:off x="202622" y="4425077"/>
              <a:ext cx="3024332" cy="4214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flipV="1">
              <a:off x="217631" y="4781550"/>
              <a:ext cx="3009323" cy="1500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 flipV="1">
              <a:off x="196719" y="5142053"/>
              <a:ext cx="3009323" cy="2452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 flipV="1">
              <a:off x="6553834" y="2150704"/>
              <a:ext cx="3197055" cy="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 flipV="1">
              <a:off x="6562667" y="2444971"/>
              <a:ext cx="3197055" cy="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 flipV="1">
              <a:off x="6553834" y="2765175"/>
              <a:ext cx="3197055" cy="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 flipV="1">
              <a:off x="6553833" y="3019124"/>
              <a:ext cx="3197055" cy="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flipV="1">
              <a:off x="6553832" y="3273073"/>
              <a:ext cx="3197055" cy="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flipV="1">
              <a:off x="6553831" y="3527022"/>
              <a:ext cx="3197055" cy="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 flipV="1">
              <a:off x="6553829" y="3810625"/>
              <a:ext cx="3197055" cy="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 flipV="1">
              <a:off x="6553829" y="4094233"/>
              <a:ext cx="3197055" cy="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 flipV="1">
              <a:off x="6553829" y="4348177"/>
              <a:ext cx="3197055" cy="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 flipV="1">
              <a:off x="6542747" y="4652265"/>
              <a:ext cx="3197055" cy="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flipV="1">
              <a:off x="6531665" y="4956353"/>
              <a:ext cx="3197055" cy="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V="1">
              <a:off x="6550260" y="5238752"/>
              <a:ext cx="3197055" cy="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 flipV="1">
              <a:off x="6547715" y="5542961"/>
              <a:ext cx="3197055" cy="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6525170" y="1561543"/>
              <a:ext cx="2835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 smtClean="0"/>
                <a:t>.</a:t>
              </a:r>
              <a:endParaRPr lang="ru-RU" sz="4000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515482" y="2113901"/>
              <a:ext cx="2835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 smtClean="0"/>
                <a:t>.</a:t>
              </a:r>
              <a:endParaRPr lang="ru-RU" sz="4000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515313" y="3484642"/>
              <a:ext cx="2835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 smtClean="0"/>
                <a:t>.</a:t>
              </a:r>
              <a:endParaRPr lang="ru-RU" sz="40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515312" y="4044104"/>
              <a:ext cx="2835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 smtClean="0"/>
                <a:t>.</a:t>
              </a:r>
              <a:endParaRPr lang="ru-RU" sz="4000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522824" y="4582341"/>
              <a:ext cx="2835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 smtClean="0"/>
                <a:t>.</a:t>
              </a:r>
              <a:endParaRPr lang="ru-RU" sz="4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7519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456</TotalTime>
  <Words>326</Words>
  <Application>Microsoft Office PowerPoint</Application>
  <PresentationFormat>Лист A4 (210x297 мм)</PresentationFormat>
  <Paragraphs>83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Arial Narrow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Варвара Трофимова</dc:creator>
  <cp:lastModifiedBy>Варвара Трофимова</cp:lastModifiedBy>
  <cp:revision>24</cp:revision>
  <dcterms:created xsi:type="dcterms:W3CDTF">2024-06-05T15:09:20Z</dcterms:created>
  <dcterms:modified xsi:type="dcterms:W3CDTF">2024-10-17T22:00:21Z</dcterms:modified>
</cp:coreProperties>
</file>