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1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7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slides/slide8.xml" ContentType="application/vnd.openxmlformats-officedocument.presentationml.slide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16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616DA210-FB5B-4158-B5E0-FEB733F419BA}">
  <a:tblStyle styleId="{616DA210-FB5B-4158-B5E0-FEB733F419BA}" styleName="Light Style 3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dk1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38100">
              <a:solidFill>
                <a:schemeClr val="dk1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 /><Relationship Id="rId18" Type="http://schemas.openxmlformats.org/officeDocument/2006/relationships/tableStyles" Target="tableStyles.xml" /><Relationship Id="rId19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3316205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56278552" name="Дата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2E96E-41F7-40C5-8419-297958CC00FA}" type="datetimeFigureOut">
              <a:rPr lang="ru-RU"/>
              <a:t>10/30/2013</a:t>
            </a:fld>
            <a:endParaRPr lang="ru-RU"/>
          </a:p>
        </p:txBody>
      </p:sp>
      <p:sp>
        <p:nvSpPr>
          <p:cNvPr id="853752700" name="Рисунок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817793667" name="Заметка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2215283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5680610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6999B8-B6B4-4561-A3CD-BBCDAB9FC9D9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41517735" name="Рисунок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255472379" name="Текст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234863415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6999B8-B6B4-4561-A3CD-BBCDAB9FC9D9}" type="slidenum">
              <a:rPr lang="ru-RU"/>
              <a:t>1</a:t>
            </a:fld>
            <a:endParaRPr lang="ru-RU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BA76202-72FE-229F-9981-38178542BB46}" type="slidenum">
              <a:rPr/>
              <a:t/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AFA5D05-3335-002D-3776-BEC4753EE983}" type="slidenum">
              <a:rPr/>
              <a:t/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573368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31780959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87361037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FBDDD52-D8F4-0715-5538-0A3451824073}" type="slidenum">
              <a:rPr/>
              <a:t/>
            </a:fld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25FDF67-ECD0-FEA3-3C11-F4A91621299E}" type="slidenum">
              <a:rPr/>
              <a:t/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AAFAA44-9AA5-AE84-7B4D-A31B4511A6E7}" type="slidenum">
              <a:rPr/>
              <a:t/>
            </a:fld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1ECF148-6A9E-67DC-9DE4-23747757FF35}" type="slidenum">
              <a:rPr/>
              <a:t/>
            </a:fld>
            <a:endParaRPr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C0BB399-855F-658F-9BD2-09D102F0E372}" type="slidenum">
              <a:rPr/>
              <a:t/>
            </a:fld>
            <a:endParaRPr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3144D76-9991-13D1-1D3A-54CB7D786C26}" type="slidenum">
              <a:rPr/>
              <a:t/>
            </a:fld>
            <a:endParaRPr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621779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4467350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208073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B8ED8EE-5035-F559-C6D4-B87036497476}" type="slidenum">
              <a:rPr/>
              <a:t/>
            </a:fld>
            <a:endParaRPr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069497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500560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4419469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90C4F60-3947-C736-89E3-CA808456FD16}" type="slidenum">
              <a:rPr/>
              <a:t/>
            </a:fld>
            <a:endParaRPr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784A68B-0B6B-9A72-36E7-1E794FE94E1E}" type="slidenum">
              <a:rPr/>
              <a:t/>
            </a:fld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9185674" name="Shape 1059"/>
          <p:cNvSpPr>
            <a:spLocks noChangeArrowheads="1" noGrp="1"/>
          </p:cNvSpPr>
          <p:nvPr userDrawn="1"/>
        </p:nvSpPr>
        <p:spPr bwMode="auto">
          <a:xfrm>
            <a:off x="2396066" y="2291401"/>
            <a:ext cx="5452533" cy="4165115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112" y="3116"/>
                </a:moveTo>
                <a:lnTo>
                  <a:pt x="22112" y="3116"/>
                </a:lnTo>
                <a:cubicBezTo>
                  <a:pt x="22112" y="3116"/>
                  <a:pt x="27356" y="0"/>
                  <a:pt x="30300" y="4263"/>
                </a:cubicBezTo>
                <a:lnTo>
                  <a:pt x="30300" y="4263"/>
                </a:lnTo>
                <a:cubicBezTo>
                  <a:pt x="33277" y="8577"/>
                  <a:pt x="36666" y="13779"/>
                  <a:pt x="39369" y="17410"/>
                </a:cubicBezTo>
                <a:lnTo>
                  <a:pt x="39369" y="17410"/>
                </a:lnTo>
                <a:cubicBezTo>
                  <a:pt x="41761" y="20624"/>
                  <a:pt x="43200" y="22708"/>
                  <a:pt x="40979" y="26940"/>
                </a:cubicBezTo>
                <a:lnTo>
                  <a:pt x="40979" y="26940"/>
                </a:lnTo>
                <a:cubicBezTo>
                  <a:pt x="39655" y="29461"/>
                  <a:pt x="35076" y="35072"/>
                  <a:pt x="32639" y="38623"/>
                </a:cubicBezTo>
                <a:lnTo>
                  <a:pt x="32639" y="38623"/>
                </a:lnTo>
                <a:cubicBezTo>
                  <a:pt x="30200" y="42175"/>
                  <a:pt x="26202" y="43200"/>
                  <a:pt x="23268" y="42185"/>
                </a:cubicBezTo>
                <a:lnTo>
                  <a:pt x="23268" y="42185"/>
                </a:lnTo>
                <a:cubicBezTo>
                  <a:pt x="20331" y="41168"/>
                  <a:pt x="11584" y="38623"/>
                  <a:pt x="6213" y="36974"/>
                </a:cubicBezTo>
                <a:lnTo>
                  <a:pt x="6213" y="36974"/>
                </a:lnTo>
                <a:cubicBezTo>
                  <a:pt x="1431" y="35502"/>
                  <a:pt x="0" y="32900"/>
                  <a:pt x="214" y="31157"/>
                </a:cubicBezTo>
                <a:lnTo>
                  <a:pt x="214" y="31157"/>
                </a:lnTo>
                <a:cubicBezTo>
                  <a:pt x="760" y="26703"/>
                  <a:pt x="1113" y="19920"/>
                  <a:pt x="1214" y="16042"/>
                </a:cubicBezTo>
                <a:lnTo>
                  <a:pt x="1214" y="16042"/>
                </a:lnTo>
                <a:cubicBezTo>
                  <a:pt x="1303" y="12626"/>
                  <a:pt x="4203" y="11313"/>
                  <a:pt x="6907" y="9989"/>
                </a:cubicBezTo>
                <a:lnTo>
                  <a:pt x="6907" y="9989"/>
                </a:lnTo>
                <a:cubicBezTo>
                  <a:pt x="9245" y="8843"/>
                  <a:pt x="19774" y="4261"/>
                  <a:pt x="22112" y="311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351902313" name="Shape 1060"/>
          <p:cNvSpPr>
            <a:spLocks noChangeArrowheads="1" noGrp="1"/>
          </p:cNvSpPr>
          <p:nvPr userDrawn="1"/>
        </p:nvSpPr>
        <p:spPr bwMode="auto">
          <a:xfrm>
            <a:off x="1309514" y="1839834"/>
            <a:ext cx="4011787" cy="1314325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0162" y="13104"/>
                </a:moveTo>
                <a:lnTo>
                  <a:pt x="40162" y="13104"/>
                </a:lnTo>
                <a:cubicBezTo>
                  <a:pt x="36799" y="16736"/>
                  <a:pt x="26204" y="28154"/>
                  <a:pt x="22676" y="31251"/>
                </a:cubicBezTo>
                <a:lnTo>
                  <a:pt x="22676" y="31251"/>
                </a:lnTo>
                <a:cubicBezTo>
                  <a:pt x="18513" y="34899"/>
                  <a:pt x="15093" y="37527"/>
                  <a:pt x="13136" y="38511"/>
                </a:cubicBezTo>
                <a:lnTo>
                  <a:pt x="13136" y="38511"/>
                </a:lnTo>
                <a:cubicBezTo>
                  <a:pt x="10861" y="39650"/>
                  <a:pt x="0" y="43200"/>
                  <a:pt x="422" y="38511"/>
                </a:cubicBezTo>
                <a:lnTo>
                  <a:pt x="422" y="38511"/>
                </a:lnTo>
                <a:cubicBezTo>
                  <a:pt x="750" y="34836"/>
                  <a:pt x="12785" y="17028"/>
                  <a:pt x="15584" y="14358"/>
                </a:cubicBezTo>
                <a:lnTo>
                  <a:pt x="15584" y="14358"/>
                </a:lnTo>
                <a:cubicBezTo>
                  <a:pt x="18382" y="11693"/>
                  <a:pt x="34508" y="0"/>
                  <a:pt x="36286" y="2133"/>
                </a:cubicBezTo>
                <a:lnTo>
                  <a:pt x="36286" y="2133"/>
                </a:lnTo>
                <a:cubicBezTo>
                  <a:pt x="38064" y="4272"/>
                  <a:pt x="43200" y="9825"/>
                  <a:pt x="40162" y="131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444498923" name="Shape 1061"/>
          <p:cNvSpPr>
            <a:spLocks noChangeArrowheads="1" noGrp="1"/>
          </p:cNvSpPr>
          <p:nvPr userDrawn="1"/>
        </p:nvSpPr>
        <p:spPr bwMode="auto">
          <a:xfrm>
            <a:off x="6567031" y="4629133"/>
            <a:ext cx="5395523" cy="2231707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200" y="43200"/>
                </a:moveTo>
                <a:lnTo>
                  <a:pt x="43200" y="43200"/>
                </a:lnTo>
                <a:cubicBezTo>
                  <a:pt x="42680" y="32337"/>
                  <a:pt x="42264" y="24810"/>
                  <a:pt x="41982" y="22533"/>
                </a:cubicBezTo>
                <a:lnTo>
                  <a:pt x="41982" y="22533"/>
                </a:lnTo>
                <a:cubicBezTo>
                  <a:pt x="41353" y="17445"/>
                  <a:pt x="31020" y="10782"/>
                  <a:pt x="25434" y="7567"/>
                </a:cubicBezTo>
                <a:lnTo>
                  <a:pt x="25434" y="7567"/>
                </a:lnTo>
                <a:cubicBezTo>
                  <a:pt x="20461" y="4707"/>
                  <a:pt x="15752" y="0"/>
                  <a:pt x="10688" y="12771"/>
                </a:cubicBezTo>
                <a:lnTo>
                  <a:pt x="10688" y="12771"/>
                </a:lnTo>
                <a:cubicBezTo>
                  <a:pt x="5409" y="26085"/>
                  <a:pt x="2329" y="33891"/>
                  <a:pt x="451" y="39632"/>
                </a:cubicBezTo>
                <a:lnTo>
                  <a:pt x="451" y="39632"/>
                </a:lnTo>
                <a:cubicBezTo>
                  <a:pt x="180" y="40459"/>
                  <a:pt x="44" y="41820"/>
                  <a:pt x="0" y="43200"/>
                </a:cubicBezTo>
                <a:lnTo>
                  <a:pt x="43200" y="432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2071143931" name="Shape 1062"/>
          <p:cNvSpPr>
            <a:spLocks noChangeArrowheads="1" noGrp="1"/>
          </p:cNvSpPr>
          <p:nvPr userDrawn="1"/>
        </p:nvSpPr>
        <p:spPr bwMode="auto">
          <a:xfrm>
            <a:off x="389187" y="6100774"/>
            <a:ext cx="4968521" cy="759999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200" y="43200"/>
                </a:moveTo>
                <a:lnTo>
                  <a:pt x="43200" y="43200"/>
                </a:lnTo>
                <a:cubicBezTo>
                  <a:pt x="37750" y="34083"/>
                  <a:pt x="28707" y="20178"/>
                  <a:pt x="28707" y="20178"/>
                </a:cubicBezTo>
                <a:lnTo>
                  <a:pt x="28707" y="20178"/>
                </a:lnTo>
                <a:cubicBezTo>
                  <a:pt x="23196" y="11772"/>
                  <a:pt x="17935" y="0"/>
                  <a:pt x="14588" y="1341"/>
                </a:cubicBezTo>
                <a:lnTo>
                  <a:pt x="14588" y="1341"/>
                </a:lnTo>
                <a:cubicBezTo>
                  <a:pt x="11240" y="2673"/>
                  <a:pt x="6350" y="22671"/>
                  <a:pt x="1602" y="37718"/>
                </a:cubicBezTo>
                <a:lnTo>
                  <a:pt x="1602" y="37718"/>
                </a:lnTo>
                <a:cubicBezTo>
                  <a:pt x="1072" y="39393"/>
                  <a:pt x="536" y="41175"/>
                  <a:pt x="0" y="43200"/>
                </a:cubicBezTo>
                <a:lnTo>
                  <a:pt x="43200" y="432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366009645" name="Shape 1063"/>
          <p:cNvSpPr>
            <a:spLocks noChangeArrowheads="1" noGrp="1"/>
          </p:cNvSpPr>
          <p:nvPr userDrawn="1"/>
        </p:nvSpPr>
        <p:spPr bwMode="auto">
          <a:xfrm>
            <a:off x="0" y="3254701"/>
            <a:ext cx="2099733" cy="3343682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0" y="43200"/>
                </a:moveTo>
                <a:lnTo>
                  <a:pt x="0" y="43200"/>
                </a:lnTo>
                <a:cubicBezTo>
                  <a:pt x="10450" y="39319"/>
                  <a:pt x="26476" y="34991"/>
                  <a:pt x="31760" y="32779"/>
                </a:cubicBezTo>
                <a:lnTo>
                  <a:pt x="31760" y="32779"/>
                </a:lnTo>
                <a:cubicBezTo>
                  <a:pt x="38554" y="29929"/>
                  <a:pt x="35982" y="23868"/>
                  <a:pt x="39587" y="11934"/>
                </a:cubicBezTo>
                <a:lnTo>
                  <a:pt x="39587" y="11934"/>
                </a:lnTo>
                <a:cubicBezTo>
                  <a:pt x="43199" y="0"/>
                  <a:pt x="33409" y="2565"/>
                  <a:pt x="25082" y="2041"/>
                </a:cubicBezTo>
                <a:lnTo>
                  <a:pt x="25082" y="2041"/>
                </a:lnTo>
                <a:cubicBezTo>
                  <a:pt x="14497" y="1374"/>
                  <a:pt x="7053" y="4621"/>
                  <a:pt x="0" y="7243"/>
                </a:cubicBezTo>
                <a:lnTo>
                  <a:pt x="0" y="432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038752208" name="Subtitle 2"/>
          <p:cNvSpPr>
            <a:spLocks noGrp="1"/>
          </p:cNvSpPr>
          <p:nvPr>
            <p:ph type="subTitle" idx="1"/>
          </p:nvPr>
        </p:nvSpPr>
        <p:spPr bwMode="auto">
          <a:xfrm>
            <a:off x="4655839" y="2708919"/>
            <a:ext cx="6720746" cy="72007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/>
              <a:t>Click to edit Master subtitle style</a:t>
            </a:r>
            <a:endParaRPr/>
          </a:p>
        </p:txBody>
      </p:sp>
      <p:sp>
        <p:nvSpPr>
          <p:cNvPr id="716733361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/>
              <a:t>22.10.2013</a:t>
            </a:fld>
            <a:endParaRPr/>
          </a:p>
        </p:txBody>
      </p:sp>
      <p:sp>
        <p:nvSpPr>
          <p:cNvPr id="2116643660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54303620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  <p:sp>
        <p:nvSpPr>
          <p:cNvPr id="2032458009" name="Title 6"/>
          <p:cNvSpPr>
            <a:spLocks noGrp="1"/>
          </p:cNvSpPr>
          <p:nvPr>
            <p:ph type="title"/>
          </p:nvPr>
        </p:nvSpPr>
        <p:spPr bwMode="auto">
          <a:xfrm>
            <a:off x="4595833" y="1808820"/>
            <a:ext cx="6720746" cy="720079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449260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236967548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1906404511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/>
              <a:t>22.10.2013</a:t>
            </a:fld>
            <a:endParaRPr/>
          </a:p>
        </p:txBody>
      </p:sp>
      <p:sp>
        <p:nvSpPr>
          <p:cNvPr id="2050298611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9716981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9016811" name="Title 1"/>
          <p:cNvSpPr>
            <a:spLocks noGrp="1"/>
          </p:cNvSpPr>
          <p:nvPr>
            <p:ph type="title"/>
          </p:nvPr>
        </p:nvSpPr>
        <p:spPr bwMode="auto">
          <a:xfrm>
            <a:off x="963083" y="4406901"/>
            <a:ext cx="10363199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387957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63083" y="2906713"/>
            <a:ext cx="10363199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181500580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/>
              <a:t>22.10.2013</a:t>
            </a:fld>
            <a:endParaRPr/>
          </a:p>
        </p:txBody>
      </p:sp>
      <p:sp>
        <p:nvSpPr>
          <p:cNvPr id="895450881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12856652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3913111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1604768861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09599" y="1600201"/>
            <a:ext cx="53847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378316388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97599" y="1600201"/>
            <a:ext cx="53847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1598707973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/>
              <a:t>22.10.2013</a:t>
            </a:fld>
            <a:endParaRPr/>
          </a:p>
        </p:txBody>
      </p:sp>
      <p:sp>
        <p:nvSpPr>
          <p:cNvPr id="640391817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75630678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1048251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15316530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599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1009425670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09599" y="2174874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78022326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207238920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93370" y="2174874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338048352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/>
              <a:t>22.10.2013</a:t>
            </a:fld>
            <a:endParaRPr/>
          </a:p>
        </p:txBody>
      </p:sp>
      <p:sp>
        <p:nvSpPr>
          <p:cNvPr id="289833645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060473662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0146401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231231975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/>
              <a:t>22.10.2013</a:t>
            </a:fld>
            <a:endParaRPr/>
          </a:p>
        </p:txBody>
      </p:sp>
      <p:sp>
        <p:nvSpPr>
          <p:cNvPr id="1520129080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70307784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4240837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/>
              <a:t>22.10.2013</a:t>
            </a:fld>
            <a:endParaRPr/>
          </a:p>
        </p:txBody>
      </p:sp>
      <p:sp>
        <p:nvSpPr>
          <p:cNvPr id="206239049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34575177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7920685" name="Title 1"/>
          <p:cNvSpPr>
            <a:spLocks noGrp="1"/>
          </p:cNvSpPr>
          <p:nvPr>
            <p:ph type="title"/>
          </p:nvPr>
        </p:nvSpPr>
        <p:spPr bwMode="auto">
          <a:xfrm>
            <a:off x="609603" y="273049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1616094636" name="Content Placeholder 2"/>
          <p:cNvSpPr>
            <a:spLocks noGrp="1"/>
          </p:cNvSpPr>
          <p:nvPr>
            <p:ph idx="1"/>
          </p:nvPr>
        </p:nvSpPr>
        <p:spPr bwMode="auto">
          <a:xfrm>
            <a:off x="4766732" y="273051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68209199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09603" y="1435102"/>
            <a:ext cx="4011084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1075913211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/>
              <a:t>22.10.2013</a:t>
            </a:fld>
            <a:endParaRPr/>
          </a:p>
        </p:txBody>
      </p:sp>
      <p:sp>
        <p:nvSpPr>
          <p:cNvPr id="165001755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333196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14913513" name="Title 1"/>
          <p:cNvSpPr>
            <a:spLocks noGrp="1"/>
          </p:cNvSpPr>
          <p:nvPr>
            <p:ph type="title"/>
          </p:nvPr>
        </p:nvSpPr>
        <p:spPr bwMode="auto"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28077550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2389717" y="612774"/>
            <a:ext cx="7315200" cy="41147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1063578293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206731676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/>
              <a:t>22.10.2013</a:t>
            </a:fld>
            <a:endParaRPr/>
          </a:p>
        </p:txBody>
      </p:sp>
      <p:sp>
        <p:nvSpPr>
          <p:cNvPr id="1619425695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880921901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685551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863022672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95920130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/>
              <a:t>22.10.2013</a:t>
            </a:fld>
            <a:endParaRPr/>
          </a:p>
        </p:txBody>
      </p:sp>
      <p:sp>
        <p:nvSpPr>
          <p:cNvPr id="1021666119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87609254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9231265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839199" y="274639"/>
            <a:ext cx="2743200" cy="5851525"/>
          </a:xfrm>
        </p:spPr>
        <p:txBody>
          <a:bodyPr vert="eaVert"/>
          <a:lstStyle>
            <a:lvl1pPr algn="ctr">
              <a:defRPr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106079246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09599" y="274639"/>
            <a:ext cx="8026399" cy="5851525"/>
          </a:xfrm>
        </p:spPr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811170705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/>
              <a:t>22.10.2013</a:t>
            </a:fld>
            <a:endParaRPr/>
          </a:p>
        </p:txBody>
      </p:sp>
      <p:sp>
        <p:nvSpPr>
          <p:cNvPr id="405379291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43251461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5508322" name="Shape 1059"/>
          <p:cNvSpPr>
            <a:spLocks noChangeArrowheads="1" noGrp="1"/>
          </p:cNvSpPr>
          <p:nvPr userDrawn="1"/>
        </p:nvSpPr>
        <p:spPr bwMode="auto">
          <a:xfrm>
            <a:off x="4976706" y="2"/>
            <a:ext cx="3058159" cy="89379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0" y="0"/>
                </a:moveTo>
                <a:lnTo>
                  <a:pt x="0" y="0"/>
                </a:lnTo>
                <a:cubicBezTo>
                  <a:pt x="1690" y="6213"/>
                  <a:pt x="3698" y="13338"/>
                  <a:pt x="6091" y="21902"/>
                </a:cubicBezTo>
                <a:lnTo>
                  <a:pt x="6091" y="21902"/>
                </a:lnTo>
                <a:cubicBezTo>
                  <a:pt x="12043" y="43199"/>
                  <a:pt x="17573" y="35347"/>
                  <a:pt x="23417" y="30579"/>
                </a:cubicBezTo>
                <a:lnTo>
                  <a:pt x="23417" y="30579"/>
                </a:lnTo>
                <a:cubicBezTo>
                  <a:pt x="29984" y="25223"/>
                  <a:pt x="42123" y="14119"/>
                  <a:pt x="42860" y="5640"/>
                </a:cubicBezTo>
                <a:lnTo>
                  <a:pt x="42860" y="5640"/>
                </a:lnTo>
                <a:cubicBezTo>
                  <a:pt x="42960" y="4507"/>
                  <a:pt x="43072" y="2479"/>
                  <a:pt x="432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375437658" name="Shape 1060"/>
          <p:cNvSpPr>
            <a:spLocks noChangeArrowheads="1" noGrp="1"/>
          </p:cNvSpPr>
          <p:nvPr userDrawn="1"/>
        </p:nvSpPr>
        <p:spPr bwMode="auto">
          <a:xfrm>
            <a:off x="-24679" y="1"/>
            <a:ext cx="1399539" cy="1797558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31743" y="2484"/>
                </a:moveTo>
                <a:lnTo>
                  <a:pt x="31743" y="2484"/>
                </a:lnTo>
                <a:cubicBezTo>
                  <a:pt x="30428" y="1799"/>
                  <a:pt x="28450" y="1080"/>
                  <a:pt x="26054" y="0"/>
                </a:cubicBezTo>
                <a:lnTo>
                  <a:pt x="0" y="0"/>
                </a:lnTo>
                <a:lnTo>
                  <a:pt x="0" y="34200"/>
                </a:lnTo>
                <a:lnTo>
                  <a:pt x="0" y="34200"/>
                </a:lnTo>
                <a:cubicBezTo>
                  <a:pt x="7029" y="37461"/>
                  <a:pt x="14504" y="41491"/>
                  <a:pt x="25070" y="40664"/>
                </a:cubicBezTo>
                <a:lnTo>
                  <a:pt x="25070" y="40664"/>
                </a:lnTo>
                <a:cubicBezTo>
                  <a:pt x="33399" y="40015"/>
                  <a:pt x="43200" y="43200"/>
                  <a:pt x="39593" y="28375"/>
                </a:cubicBezTo>
                <a:lnTo>
                  <a:pt x="39593" y="28375"/>
                </a:lnTo>
                <a:cubicBezTo>
                  <a:pt x="35986" y="13550"/>
                  <a:pt x="38530" y="6023"/>
                  <a:pt x="31743" y="248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290054274" name="Shape 1061"/>
          <p:cNvSpPr>
            <a:spLocks noChangeArrowheads="1" noGrp="1"/>
          </p:cNvSpPr>
          <p:nvPr userDrawn="1"/>
        </p:nvSpPr>
        <p:spPr bwMode="auto">
          <a:xfrm>
            <a:off x="1637457" y="1"/>
            <a:ext cx="3839633" cy="260965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32864" y="0"/>
                </a:moveTo>
                <a:lnTo>
                  <a:pt x="10583" y="0"/>
                </a:lnTo>
                <a:lnTo>
                  <a:pt x="10583" y="0"/>
                </a:lnTo>
                <a:cubicBezTo>
                  <a:pt x="9017" y="532"/>
                  <a:pt x="7515" y="1058"/>
                  <a:pt x="6214" y="1509"/>
                </a:cubicBezTo>
                <a:lnTo>
                  <a:pt x="6214" y="1509"/>
                </a:lnTo>
                <a:cubicBezTo>
                  <a:pt x="1428" y="3166"/>
                  <a:pt x="0" y="6109"/>
                  <a:pt x="212" y="8072"/>
                </a:cubicBezTo>
                <a:lnTo>
                  <a:pt x="212" y="8072"/>
                </a:lnTo>
                <a:cubicBezTo>
                  <a:pt x="758" y="13092"/>
                  <a:pt x="1111" y="20742"/>
                  <a:pt x="1212" y="25114"/>
                </a:cubicBezTo>
                <a:lnTo>
                  <a:pt x="1212" y="25114"/>
                </a:lnTo>
                <a:cubicBezTo>
                  <a:pt x="1301" y="28962"/>
                  <a:pt x="4204" y="30446"/>
                  <a:pt x="6906" y="31937"/>
                </a:cubicBezTo>
                <a:lnTo>
                  <a:pt x="6906" y="31937"/>
                </a:lnTo>
                <a:cubicBezTo>
                  <a:pt x="9246" y="33229"/>
                  <a:pt x="19775" y="38395"/>
                  <a:pt x="22112" y="39685"/>
                </a:cubicBezTo>
                <a:lnTo>
                  <a:pt x="22112" y="39685"/>
                </a:lnTo>
                <a:cubicBezTo>
                  <a:pt x="22112" y="39685"/>
                  <a:pt x="27355" y="43200"/>
                  <a:pt x="30298" y="38395"/>
                </a:cubicBezTo>
                <a:lnTo>
                  <a:pt x="30298" y="38395"/>
                </a:lnTo>
                <a:cubicBezTo>
                  <a:pt x="33277" y="33533"/>
                  <a:pt x="36665" y="27667"/>
                  <a:pt x="39367" y="23576"/>
                </a:cubicBezTo>
                <a:lnTo>
                  <a:pt x="39367" y="23576"/>
                </a:lnTo>
                <a:cubicBezTo>
                  <a:pt x="41761" y="19953"/>
                  <a:pt x="43200" y="17587"/>
                  <a:pt x="40977" y="12816"/>
                </a:cubicBezTo>
                <a:lnTo>
                  <a:pt x="40977" y="12816"/>
                </a:lnTo>
                <a:cubicBezTo>
                  <a:pt x="39697" y="10062"/>
                  <a:pt x="35347" y="3936"/>
                  <a:pt x="3286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37845908" name="Title 1"/>
          <p:cNvSpPr>
            <a:spLocks noGrp="1"/>
          </p:cNvSpPr>
          <p:nvPr>
            <p:ph type="title"/>
          </p:nvPr>
        </p:nvSpPr>
        <p:spPr bwMode="auto">
          <a:xfrm>
            <a:off x="609599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10674432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599" y="1600201"/>
            <a:ext cx="10972800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156089615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09599" y="6356351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9D51E0-3758-456B-809F-07B187805C7D}" type="datetimeFigureOut">
              <a:rPr/>
              <a:t>22.10.2013</a:t>
            </a:fld>
            <a:endParaRPr/>
          </a:p>
        </p:txBody>
      </p:sp>
      <p:sp>
        <p:nvSpPr>
          <p:cNvPr id="2071173222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165599" y="6356351"/>
            <a:ext cx="3860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842154052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737599" y="6356351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D3B38E7-149F-4D77-9EEF-9309C2CB69A9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>
        <a:spcBef>
          <a:spcPts val="0"/>
        </a:spcBef>
        <a:buNone/>
        <a:defRPr sz="44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599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gramota.ru/," TargetMode="External"/><Relationship Id="rId4" Type="http://schemas.openxmlformats.org/officeDocument/2006/relationships/hyperlink" Target="https://azbyka.ru/deti/kratkij-slovar-biblejskih-frazeologizmov-kochedykov," TargetMode="External"/><Relationship Id="rId5" Type="http://schemas.openxmlformats.org/officeDocument/2006/relationships/hyperlink" Target="https://gufo.me/dict/fedorov,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8722680" name=""/>
          <p:cNvSpPr txBox="1"/>
          <p:nvPr/>
        </p:nvSpPr>
        <p:spPr bwMode="auto">
          <a:xfrm flipH="0" flipV="0">
            <a:off x="413049" y="307482"/>
            <a:ext cx="11474236" cy="640220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r>
              <a:rPr sz="1800" b="1">
                <a:latin typeface="Times New Roman"/>
                <a:ea typeface="Times New Roman"/>
                <a:cs typeface="Times New Roman"/>
              </a:rPr>
              <a:t>Комитет по образованию</a:t>
            </a:r>
            <a:endParaRPr sz="1800" b="1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r>
              <a:rPr sz="1800" b="1">
                <a:latin typeface="Times New Roman"/>
                <a:ea typeface="Times New Roman"/>
                <a:cs typeface="Times New Roman"/>
              </a:rPr>
              <a:t>Государственное бюджетное профессиональное образовательное учреждение педагогический колледж №1 им. Н.А. Некрасова Санкт-Петербурга</a:t>
            </a:r>
            <a:endParaRPr sz="1800" b="1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r>
              <a:rPr sz="1800" b="1">
                <a:latin typeface="Times New Roman"/>
                <a:ea typeface="Times New Roman"/>
                <a:cs typeface="Times New Roman"/>
              </a:rPr>
              <a:t>(ГБПОУ Некрасовский педколледж №1)</a:t>
            </a:r>
            <a:endParaRPr sz="1800" b="1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endParaRPr sz="1800" b="1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endParaRPr sz="1800" b="1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endParaRPr sz="1800" b="1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endParaRPr sz="1800" b="1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endParaRPr sz="1800" b="1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r>
              <a:rPr sz="3600" b="1">
                <a:latin typeface="Times New Roman"/>
                <a:ea typeface="Times New Roman"/>
                <a:cs typeface="Times New Roman"/>
              </a:rPr>
              <a:t>Словарик фразеологизмов</a:t>
            </a:r>
            <a:endParaRPr sz="1800" b="1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endParaRPr sz="1800" b="1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endParaRPr sz="1800" b="1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endParaRPr sz="1800" b="1">
              <a:latin typeface="Times New Roman"/>
              <a:cs typeface="Times New Roman"/>
            </a:endParaRPr>
          </a:p>
          <a:p>
            <a:pPr algn="r">
              <a:lnSpc>
                <a:spcPct val="100000"/>
              </a:lnSpc>
              <a:spcAft>
                <a:spcPts val="0"/>
              </a:spcAft>
              <a:defRPr/>
            </a:pPr>
            <a:r>
              <a:rPr sz="1800" b="1">
                <a:latin typeface="Times New Roman"/>
                <a:ea typeface="Times New Roman"/>
                <a:cs typeface="Times New Roman"/>
              </a:rPr>
              <a:t>	</a:t>
            </a:r>
            <a:r>
              <a:rPr sz="1800" b="0">
                <a:latin typeface="Times New Roman"/>
                <a:ea typeface="Times New Roman"/>
                <a:cs typeface="Times New Roman"/>
              </a:rPr>
              <a:t>	Подготовила:</a:t>
            </a:r>
            <a:br>
              <a:rPr sz="1800" b="0">
                <a:latin typeface="Times New Roman"/>
                <a:ea typeface="Times New Roman"/>
                <a:cs typeface="Times New Roman"/>
              </a:rPr>
            </a:br>
            <a:r>
              <a:rPr sz="1800" b="0">
                <a:latin typeface="Times New Roman"/>
                <a:ea typeface="Times New Roman"/>
                <a:cs typeface="Times New Roman"/>
              </a:rPr>
              <a:t> Терещенкова Мария Юрьевна,</a:t>
            </a:r>
            <a:endParaRPr sz="1800" b="0">
              <a:latin typeface="Times New Roman"/>
              <a:cs typeface="Times New Roman"/>
            </a:endParaRPr>
          </a:p>
          <a:p>
            <a:pPr algn="r">
              <a:lnSpc>
                <a:spcPct val="100000"/>
              </a:lnSpc>
              <a:spcAft>
                <a:spcPts val="0"/>
              </a:spcAft>
              <a:defRPr/>
            </a:pPr>
            <a:r>
              <a:rPr sz="1800" b="0">
                <a:latin typeface="Times New Roman"/>
                <a:ea typeface="Times New Roman"/>
                <a:cs typeface="Times New Roman"/>
              </a:rPr>
              <a:t>студентка группы 2-1/3</a:t>
            </a:r>
            <a:endParaRPr sz="1800" b="0">
              <a:latin typeface="Times New Roman"/>
              <a:ea typeface="Times New Roman"/>
              <a:cs typeface="Times New Roman"/>
            </a:endParaRPr>
          </a:p>
          <a:p>
            <a:pPr algn="r">
              <a:lnSpc>
                <a:spcPct val="100000"/>
              </a:lnSpc>
              <a:spcAft>
                <a:spcPts val="0"/>
              </a:spcAft>
              <a:defRPr/>
            </a:pPr>
            <a:endParaRPr sz="1800" b="0">
              <a:latin typeface="Times New Roman"/>
              <a:cs typeface="Times New Roman"/>
            </a:endParaRPr>
          </a:p>
          <a:p>
            <a:pPr algn="r">
              <a:lnSpc>
                <a:spcPct val="100000"/>
              </a:lnSpc>
              <a:spcAft>
                <a:spcPts val="0"/>
              </a:spcAft>
              <a:defRPr/>
            </a:pPr>
            <a:r>
              <a:rPr sz="1800" b="0">
                <a:latin typeface="Times New Roman"/>
                <a:ea typeface="Times New Roman"/>
                <a:cs typeface="Times New Roman"/>
              </a:rPr>
              <a:t>Руководитель:</a:t>
            </a:r>
            <a:endParaRPr sz="1800" b="0">
              <a:latin typeface="Times New Roman"/>
              <a:ea typeface="Times New Roman"/>
              <a:cs typeface="Times New Roman"/>
            </a:endParaRPr>
          </a:p>
          <a:p>
            <a:pPr algn="r">
              <a:lnSpc>
                <a:spcPct val="100000"/>
              </a:lnSpc>
              <a:spcAft>
                <a:spcPts val="0"/>
              </a:spcAft>
              <a:defRPr/>
            </a:pPr>
            <a:r>
              <a:rPr sz="1800" b="0">
                <a:latin typeface="Times New Roman"/>
                <a:ea typeface="Times New Roman"/>
                <a:cs typeface="Times New Roman"/>
              </a:rPr>
              <a:t>Гончарова Ольга Юрьевна,</a:t>
            </a:r>
            <a:endParaRPr sz="1800" b="0">
              <a:latin typeface="Times New Roman"/>
              <a:ea typeface="Times New Roman"/>
              <a:cs typeface="Times New Roman"/>
            </a:endParaRPr>
          </a:p>
          <a:p>
            <a:pPr algn="r">
              <a:lnSpc>
                <a:spcPct val="100000"/>
              </a:lnSpc>
              <a:spcAft>
                <a:spcPts val="0"/>
              </a:spcAft>
              <a:defRPr/>
            </a:pPr>
            <a:r>
              <a:rPr sz="1800" b="0">
                <a:latin typeface="Times New Roman"/>
                <a:ea typeface="Times New Roman"/>
                <a:cs typeface="Times New Roman"/>
              </a:rPr>
              <a:t> преподаватель</a:t>
            </a:r>
            <a:endParaRPr sz="1800" b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endParaRPr sz="1800" b="1"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sz="1800" b="0">
                <a:latin typeface="Times New Roman"/>
                <a:ea typeface="Times New Roman"/>
                <a:cs typeface="Times New Roman"/>
              </a:rPr>
              <a:t>2025</a:t>
            </a:r>
            <a:r>
              <a:rPr sz="1800"/>
              <a:t> г.</a:t>
            </a:r>
            <a:endParaRPr sz="18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71994600" name="Заголовок 1"/>
          <p:cNvSpPr>
            <a:spLocks noGrp="1"/>
          </p:cNvSpPr>
          <p:nvPr>
            <p:ph type="title"/>
          </p:nvPr>
        </p:nvSpPr>
        <p:spPr bwMode="auto">
          <a:xfrm>
            <a:off x="609599" y="130524"/>
            <a:ext cx="10972800" cy="1143000"/>
          </a:xfrm>
        </p:spPr>
        <p:txBody>
          <a:bodyPr/>
          <a:lstStyle/>
          <a:p>
            <a:pPr algn="ctr">
              <a:defRPr/>
            </a:pPr>
            <a:r>
              <a:rPr sz="48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cs typeface="Times New Roman"/>
              </a:rPr>
              <a:t>«</a:t>
            </a:r>
            <a:r>
              <a:rPr sz="48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cs typeface="Times New Roman"/>
              </a:rPr>
              <a:t>Хорошее сл</a:t>
            </a:r>
            <a:r>
              <a:rPr sz="48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cs typeface="Times New Roman"/>
              </a:rPr>
              <a:t>ово - половина счастья»</a:t>
            </a:r>
            <a:endParaRPr sz="48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4623663" name=""/>
          <p:cNvSpPr/>
          <p:nvPr/>
        </p:nvSpPr>
        <p:spPr bwMode="auto">
          <a:xfrm rot="270860" flipH="0" flipV="0">
            <a:off x="4782344" y="1490855"/>
            <a:ext cx="5650399" cy="3257293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chemeClr val="tx1">
                <a:lumMod val="65098"/>
                <a:lumOff val="34902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8851285" name="Объект 2"/>
          <p:cNvSpPr>
            <a:spLocks noGrp="1"/>
          </p:cNvSpPr>
          <p:nvPr>
            <p:ph idx="1"/>
          </p:nvPr>
        </p:nvSpPr>
        <p:spPr bwMode="auto">
          <a:xfrm flipH="0" flipV="0">
            <a:off x="5511345" y="1981201"/>
            <a:ext cx="4674576" cy="2539510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 marL="0" indent="0">
              <a:buFont typeface="Arial"/>
              <a:buNone/>
              <a:defRPr/>
            </a:pPr>
            <a:r>
              <a:rPr sz="2800" b="0" i="0" u="none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Times New Roman"/>
                <a:cs typeface="Times New Roman"/>
              </a:rPr>
              <a:t>«Фразеологизмы составляют народную физиономию языка, его оригинальные средства и его… богатство» — В. Г. Белинский. </a:t>
            </a:r>
            <a:endParaRPr sz="7200">
              <a:latin typeface="Times New Roman"/>
              <a:cs typeface="Times New Roman"/>
            </a:endParaRPr>
          </a:p>
        </p:txBody>
      </p:sp>
      <p:pic>
        <p:nvPicPr>
          <p:cNvPr id="524399745" name="Рисунок 52439974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0" flipH="0" flipV="0">
            <a:off x="996992" y="2256311"/>
            <a:ext cx="3772800" cy="4528800"/>
          </a:xfrm>
          <a:prstGeom prst="rect">
            <a:avLst/>
          </a:prstGeom>
        </p:spPr>
      </p:pic>
      <p:pic>
        <p:nvPicPr>
          <p:cNvPr id="2137091308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8924192" y="4520711"/>
            <a:ext cx="2883392" cy="19207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3640451" name="Заголовок 1"/>
          <p:cNvSpPr>
            <a:spLocks noGrp="1"/>
          </p:cNvSpPr>
          <p:nvPr>
            <p:ph type="title"/>
          </p:nvPr>
        </p:nvSpPr>
        <p:spPr bwMode="auto">
          <a:xfrm flipH="0" flipV="0">
            <a:off x="609599" y="170411"/>
            <a:ext cx="10972800" cy="831484"/>
          </a:xfrm>
        </p:spPr>
        <p:txBody>
          <a:bodyPr/>
          <a:lstStyle/>
          <a:p>
            <a:pPr algn="ctr">
              <a:defRPr/>
            </a:pPr>
            <a:r>
              <a:rPr>
                <a:solidFill>
                  <a:schemeClr val="tx1">
                    <a:lumMod val="75000"/>
                    <a:lumOff val="25000"/>
                  </a:schemeClr>
                </a:solidFill>
              </a:rPr>
              <a:t>Фразеологизмы вокруг нас</a:t>
            </a:r>
            <a:endParaRPr/>
          </a:p>
        </p:txBody>
      </p:sp>
      <p:sp>
        <p:nvSpPr>
          <p:cNvPr id="1585931272" name="Блок-схема: альтернативный процесс 1585931272"/>
          <p:cNvSpPr/>
          <p:nvPr/>
        </p:nvSpPr>
        <p:spPr bwMode="auto">
          <a:xfrm rot="0" flipH="0" flipV="0">
            <a:off x="338399" y="2462400"/>
            <a:ext cx="11371384" cy="1407042"/>
          </a:xfrm>
          <a:prstGeom prst="flowChartAlternateProcess">
            <a:avLst/>
          </a:prstGeom>
          <a:solidFill>
            <a:schemeClr val="bg1">
              <a:lumMod val="65000"/>
              <a:alpha val="99000"/>
            </a:schemeClr>
          </a:solidFill>
          <a:ln w="25400" cap="flat" cmpd="sng" algn="ctr">
            <a:solidFill>
              <a:schemeClr val="tx1">
                <a:lumMod val="65098"/>
                <a:lumOff val="34902"/>
                <a:alpha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9233643" name="Объект 2"/>
          <p:cNvSpPr>
            <a:spLocks noGrp="1"/>
          </p:cNvSpPr>
          <p:nvPr>
            <p:ph idx="1"/>
          </p:nvPr>
        </p:nvSpPr>
        <p:spPr bwMode="auto">
          <a:xfrm flipH="0" flipV="0">
            <a:off x="609599" y="1166018"/>
            <a:ext cx="10972800" cy="3010327"/>
          </a:xfrm>
        </p:spPr>
        <p:txBody>
          <a:bodyPr/>
          <a:lstStyle/>
          <a:p>
            <a:pPr>
              <a:defRPr/>
            </a:pPr>
            <a:r>
              <a:rPr sz="2400" b="1" i="1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Фразеологизм</a:t>
            </a:r>
            <a:r>
              <a:rPr sz="24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— это</a:t>
            </a:r>
            <a:r>
              <a:rPr sz="24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устойчивое </a:t>
            </a:r>
            <a:r>
              <a:rPr sz="24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сочетание слов</a:t>
            </a:r>
            <a:r>
              <a:rPr sz="24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имеющее</a:t>
            </a:r>
            <a:r>
              <a:rPr sz="2400" b="1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целостное лексическое значение </a:t>
            </a:r>
            <a:r>
              <a:rPr sz="24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, воспроизводимое в речи как готовая единица.</a:t>
            </a:r>
            <a:endParaRPr sz="24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endParaRPr>
              <a:solidFill>
                <a:schemeClr val="tx1"/>
              </a:solidFill>
            </a:endParaRPr>
          </a:p>
          <a:p>
            <a:pPr marL="0" indent="0" algn="just">
              <a:buFont typeface="Arial"/>
              <a:buNone/>
              <a:defRPr/>
            </a:pPr>
            <a:r>
              <a:rPr sz="24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Происходит от латинского </a:t>
            </a:r>
            <a:r>
              <a:rPr sz="2800" b="0" i="1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«phrasis»</a:t>
            </a:r>
            <a:r>
              <a:rPr sz="24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и древнегреческого </a:t>
            </a:r>
            <a:r>
              <a:rPr sz="2800" b="0" i="1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φράσις,</a:t>
            </a:r>
            <a:r>
              <a:rPr sz="24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что означает «ораторский оборот», и </a:t>
            </a:r>
            <a:r>
              <a:rPr sz="2800" b="0" i="1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φράζω</a:t>
            </a:r>
            <a:r>
              <a:rPr sz="24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— «выражаю мысль, говорю», а также от древнегреческого </a:t>
            </a:r>
            <a:r>
              <a:rPr sz="2800" b="0" i="1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λόγος,</a:t>
            </a:r>
            <a:r>
              <a:rPr sz="24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обозначающего «слово, речь, разум, мнение».</a:t>
            </a:r>
            <a:endParaRPr sz="1350" b="0" i="0" u="none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8379319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7548230" y="3868887"/>
            <a:ext cx="3903750" cy="25795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9238551" name="Заголовок 1"/>
          <p:cNvSpPr>
            <a:spLocks noGrp="1"/>
          </p:cNvSpPr>
          <p:nvPr>
            <p:ph type="title"/>
          </p:nvPr>
        </p:nvSpPr>
        <p:spPr bwMode="auto">
          <a:xfrm flipH="0" flipV="0">
            <a:off x="609599" y="170411"/>
            <a:ext cx="10972800" cy="831484"/>
          </a:xfrm>
        </p:spPr>
        <p:txBody>
          <a:bodyPr/>
          <a:lstStyle/>
          <a:p>
            <a:pPr algn="ctr">
              <a:defRPr/>
            </a:pPr>
            <a:r>
              <a:rPr>
                <a:solidFill>
                  <a:schemeClr val="tx1">
                    <a:lumMod val="75000"/>
                    <a:lumOff val="25000"/>
                  </a:schemeClr>
                </a:solidFill>
              </a:rPr>
              <a:t>Фразеологизмы вокруг нас</a:t>
            </a:r>
            <a:endParaRPr/>
          </a:p>
        </p:txBody>
      </p:sp>
      <p:sp>
        <p:nvSpPr>
          <p:cNvPr id="184776272" name="Объект 2"/>
          <p:cNvSpPr>
            <a:spLocks noGrp="1"/>
          </p:cNvSpPr>
          <p:nvPr>
            <p:ph idx="1"/>
          </p:nvPr>
        </p:nvSpPr>
        <p:spPr bwMode="auto">
          <a:xfrm flipH="0" flipV="0">
            <a:off x="609599" y="1166018"/>
            <a:ext cx="10972800" cy="1384304"/>
          </a:xfrm>
        </p:spPr>
        <p:txBody>
          <a:bodyPr/>
          <a:lstStyle/>
          <a:p>
            <a:pPr>
              <a:defRPr/>
            </a:pPr>
            <a:r>
              <a:rPr sz="2400" b="1" i="1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Фразеологизм</a:t>
            </a:r>
            <a:r>
              <a:rPr sz="24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— это</a:t>
            </a:r>
            <a:r>
              <a:rPr sz="24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устойчивое </a:t>
            </a:r>
            <a:r>
              <a:rPr sz="24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сочетание слов</a:t>
            </a:r>
            <a:r>
              <a:rPr sz="24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имеющее</a:t>
            </a:r>
            <a:r>
              <a:rPr sz="2400" b="1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целостное лексическое значение </a:t>
            </a:r>
            <a:r>
              <a:rPr sz="24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, воспроизводимое в речи как готовая единица.</a:t>
            </a:r>
            <a:endParaRPr sz="24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99990929" name="Блок-схема: альтернативный процесс 1585931272"/>
          <p:cNvSpPr/>
          <p:nvPr/>
        </p:nvSpPr>
        <p:spPr bwMode="auto">
          <a:xfrm rot="0" flipH="0" flipV="0">
            <a:off x="4378569" y="3897923"/>
            <a:ext cx="3669320" cy="1090244"/>
          </a:xfrm>
          <a:prstGeom prst="flowChartAlternateProcess">
            <a:avLst/>
          </a:prstGeom>
          <a:solidFill>
            <a:schemeClr val="bg1">
              <a:lumMod val="65000"/>
              <a:alpha val="99000"/>
            </a:schemeClr>
          </a:solidFill>
          <a:ln w="25400" cap="flat" cmpd="sng" algn="ctr">
            <a:solidFill>
              <a:schemeClr val="tx1">
                <a:lumMod val="65098"/>
                <a:lumOff val="34902"/>
                <a:alpha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822873" name="Блок-схема: альтернативный процесс 1585931272"/>
          <p:cNvSpPr/>
          <p:nvPr/>
        </p:nvSpPr>
        <p:spPr bwMode="auto">
          <a:xfrm rot="0" flipH="0" flipV="0">
            <a:off x="7671321" y="2488222"/>
            <a:ext cx="3669320" cy="1090244"/>
          </a:xfrm>
          <a:prstGeom prst="flowChartAlternateProcess">
            <a:avLst/>
          </a:prstGeom>
          <a:solidFill>
            <a:schemeClr val="bg1">
              <a:lumMod val="65000"/>
              <a:alpha val="99000"/>
            </a:schemeClr>
          </a:solidFill>
          <a:ln w="25400" cap="flat" cmpd="sng" algn="ctr">
            <a:solidFill>
              <a:schemeClr val="tx1">
                <a:lumMod val="65098"/>
                <a:lumOff val="34902"/>
                <a:alpha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2757424" name="Блок-схема: альтернативный процесс 1585931272"/>
          <p:cNvSpPr/>
          <p:nvPr/>
        </p:nvSpPr>
        <p:spPr bwMode="auto">
          <a:xfrm rot="0" flipH="0" flipV="0">
            <a:off x="995030" y="2488222"/>
            <a:ext cx="3669320" cy="1090244"/>
          </a:xfrm>
          <a:prstGeom prst="flowChartAlternateProcess">
            <a:avLst/>
          </a:prstGeom>
          <a:solidFill>
            <a:schemeClr val="bg1">
              <a:lumMod val="65000"/>
              <a:alpha val="99000"/>
            </a:schemeClr>
          </a:solidFill>
          <a:ln w="25400" cap="flat" cmpd="sng" algn="ctr">
            <a:solidFill>
              <a:schemeClr val="tx1">
                <a:lumMod val="65098"/>
                <a:lumOff val="34902"/>
                <a:alpha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7219521" name=""/>
          <p:cNvSpPr txBox="1"/>
          <p:nvPr/>
        </p:nvSpPr>
        <p:spPr bwMode="auto">
          <a:xfrm flipH="0" flipV="0">
            <a:off x="1334999" y="2713124"/>
            <a:ext cx="3210272" cy="6404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3600" i="1">
                <a:latin typeface="Times New Roman"/>
                <a:ea typeface="Times New Roman"/>
                <a:cs typeface="Times New Roman"/>
              </a:rPr>
              <a:t>Целостность</a:t>
            </a:r>
            <a:endParaRPr sz="2200" i="1"/>
          </a:p>
        </p:txBody>
      </p:sp>
      <p:sp>
        <p:nvSpPr>
          <p:cNvPr id="168061917" name=""/>
          <p:cNvSpPr txBox="1"/>
          <p:nvPr/>
        </p:nvSpPr>
        <p:spPr bwMode="auto">
          <a:xfrm flipH="0" flipV="0">
            <a:off x="7900665" y="2713124"/>
            <a:ext cx="3224671" cy="6404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3600" i="1">
                <a:latin typeface="Times New Roman"/>
                <a:ea typeface="Times New Roman"/>
                <a:cs typeface="Times New Roman"/>
              </a:rPr>
              <a:t>Устойчивость</a:t>
            </a:r>
            <a:endParaRPr sz="2200" i="1"/>
          </a:p>
        </p:txBody>
      </p:sp>
      <p:sp>
        <p:nvSpPr>
          <p:cNvPr id="930878510" name=""/>
          <p:cNvSpPr txBox="1"/>
          <p:nvPr/>
        </p:nvSpPr>
        <p:spPr bwMode="auto">
          <a:xfrm flipH="0" flipV="0">
            <a:off x="4603887" y="4183785"/>
            <a:ext cx="3527876" cy="5185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2800" i="1">
                <a:latin typeface="Times New Roman"/>
                <a:ea typeface="Times New Roman"/>
                <a:cs typeface="Times New Roman"/>
              </a:rPr>
              <a:t>Воспроизводимость</a:t>
            </a:r>
            <a:endParaRPr sz="2000" i="1"/>
          </a:p>
        </p:txBody>
      </p:sp>
      <p:pic>
        <p:nvPicPr>
          <p:cNvPr id="1520357391" name=""/>
          <p:cNvPicPr>
            <a:picLocks noChangeAspect="1"/>
          </p:cNvPicPr>
          <p:nvPr/>
        </p:nvPicPr>
        <p:blipFill>
          <a:blip r:embed="rId3"/>
          <a:srcRect l="8037" t="-1908" r="0" b="-1908"/>
          <a:stretch/>
        </p:blipFill>
        <p:spPr bwMode="auto">
          <a:xfrm flipH="0" flipV="0">
            <a:off x="8444999" y="4576340"/>
            <a:ext cx="3754086" cy="2119001"/>
          </a:xfrm>
          <a:prstGeom prst="rect">
            <a:avLst/>
          </a:prstGeom>
        </p:spPr>
      </p:pic>
      <p:sp>
        <p:nvSpPr>
          <p:cNvPr id="1292235017" name=""/>
          <p:cNvSpPr/>
          <p:nvPr/>
        </p:nvSpPr>
        <p:spPr bwMode="auto">
          <a:xfrm flipH="0" flipV="0">
            <a:off x="5023355" y="2776903"/>
            <a:ext cx="2262519" cy="366346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tx2">
              <a:lumMod val="40000"/>
              <a:lumOff val="60000"/>
            </a:schemeClr>
          </a:solidFill>
          <a:ln w="25400" cap="flat" cmpd="sng" algn="ctr">
            <a:solidFill>
              <a:schemeClr val="tx1">
                <a:lumMod val="74901"/>
                <a:lumOff val="25099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0909695" name=""/>
          <p:cNvSpPr/>
          <p:nvPr/>
        </p:nvSpPr>
        <p:spPr bwMode="auto">
          <a:xfrm rot="2197957" flipH="0" flipV="0">
            <a:off x="2897858" y="3987726"/>
            <a:ext cx="1487921" cy="350848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tx2">
              <a:lumMod val="40000"/>
              <a:lumOff val="60000"/>
            </a:schemeClr>
          </a:solidFill>
          <a:ln w="25400" cap="flat" cmpd="sng" algn="ctr">
            <a:solidFill>
              <a:schemeClr val="tx1">
                <a:lumMod val="74901"/>
                <a:lumOff val="25099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38053640" name=""/>
          <p:cNvSpPr/>
          <p:nvPr/>
        </p:nvSpPr>
        <p:spPr bwMode="auto">
          <a:xfrm rot="19392363" flipH="0" flipV="0">
            <a:off x="8004760" y="3985759"/>
            <a:ext cx="1487920" cy="350847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tx2">
              <a:lumMod val="40000"/>
              <a:lumOff val="60000"/>
            </a:schemeClr>
          </a:solidFill>
          <a:ln w="25400" cap="flat" cmpd="sng" algn="ctr">
            <a:solidFill>
              <a:schemeClr val="tx1">
                <a:lumMod val="74901"/>
                <a:lumOff val="25099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67156517" name=""/>
          <p:cNvPicPr>
            <a:picLocks noChangeAspect="1"/>
          </p:cNvPicPr>
          <p:nvPr/>
        </p:nvPicPr>
        <p:blipFill>
          <a:blip r:embed="rId3"/>
          <a:srcRect l="26450" t="3019" r="27278" b="43124"/>
          <a:stretch/>
        </p:blipFill>
        <p:spPr bwMode="auto">
          <a:xfrm rot="5399978" flipH="0" flipV="0">
            <a:off x="-444609" y="5246850"/>
            <a:ext cx="2108419" cy="12270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9575121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599" y="97053"/>
            <a:ext cx="10972800" cy="1143000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 fontScale="90000" lnSpcReduction="2000"/>
          </a:bodyPr>
          <a:lstStyle/>
          <a:p>
            <a:pPr algn="ctr">
              <a:defRPr/>
            </a:pPr>
            <a:r>
              <a:rPr>
                <a:solidFill>
                  <a:schemeClr val="tx1">
                    <a:lumMod val="75000"/>
                    <a:lumOff val="25000"/>
                  </a:schemeClr>
                </a:solidFill>
              </a:rPr>
              <a:t>Типичные ошибки в употреблении фразеологизмов</a:t>
            </a:r>
            <a:endParaRPr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8269724" name="Объект 2"/>
          <p:cNvSpPr>
            <a:spLocks noGrp="1"/>
          </p:cNvSpPr>
          <p:nvPr>
            <p:ph idx="1"/>
          </p:nvPr>
        </p:nvSpPr>
        <p:spPr bwMode="auto">
          <a:xfrm flipH="0" flipV="0">
            <a:off x="609599" y="1600201"/>
            <a:ext cx="10972800" cy="2435815"/>
          </a:xfrm>
        </p:spPr>
        <p:txBody>
          <a:bodyPr/>
          <a:lstStyle/>
          <a:p>
            <a:pPr>
              <a:defRPr/>
            </a:pPr>
            <a:r>
              <a:rPr sz="2800"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cs typeface="Times New Roman"/>
              </a:rPr>
              <a:t> Употребление фразеологизма в несвойственном ему контексте</a:t>
            </a:r>
            <a:endParaRPr sz="1400">
              <a:latin typeface="Times New Roman"/>
              <a:cs typeface="Times New Roman"/>
            </a:endParaRPr>
          </a:p>
          <a:p>
            <a:pPr>
              <a:defRPr/>
            </a:pPr>
            <a:endParaRPr sz="1400">
              <a:solidFill>
                <a:schemeClr val="tx1">
                  <a:lumMod val="90000"/>
                  <a:lumOff val="5000"/>
                </a:schemeClr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endParaRPr sz="1400">
              <a:solidFill>
                <a:schemeClr val="tx1">
                  <a:lumMod val="90000"/>
                  <a:lumOff val="5000"/>
                </a:schemeClr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sz="2800"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cs typeface="Times New Roman"/>
              </a:rPr>
              <a:t>Неправильное воспроизведение фразеологизма</a:t>
            </a:r>
            <a:endParaRPr sz="2800">
              <a:solidFill>
                <a:schemeClr val="tx1">
                  <a:lumMod val="90000"/>
                  <a:lumOff val="5000"/>
                </a:schemeClr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sz="2800">
              <a:latin typeface="Times New Roman"/>
              <a:cs typeface="Times New Roman"/>
            </a:endParaRPr>
          </a:p>
          <a:p>
            <a:pPr>
              <a:defRPr/>
            </a:pPr>
            <a:r>
              <a:rPr sz="2800"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cs typeface="Times New Roman"/>
              </a:rPr>
              <a:t>Неверное использование фразеологического оборота в речи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64221573" name=""/>
          <p:cNvSpPr/>
          <p:nvPr/>
        </p:nvSpPr>
        <p:spPr bwMode="auto">
          <a:xfrm flipH="0" flipV="0">
            <a:off x="433287" y="1462007"/>
            <a:ext cx="352624" cy="2509432"/>
          </a:xfrm>
          <a:prstGeom prst="leftBrace">
            <a:avLst>
              <a:gd name="adj1" fmla="val 8333"/>
              <a:gd name="adj2" fmla="val 50000"/>
            </a:avLst>
          </a:prstGeom>
          <a:ln w="28575" cap="flat" cmpd="sng" algn="ctr">
            <a:solidFill>
              <a:schemeClr val="tx1">
                <a:lumMod val="85098"/>
                <a:lumOff val="14902"/>
              </a:scheme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99470000" name=""/>
          <p:cNvSpPr/>
          <p:nvPr/>
        </p:nvSpPr>
        <p:spPr bwMode="auto">
          <a:xfrm flipH="0" flipV="0">
            <a:off x="8369730" y="4310465"/>
            <a:ext cx="3099660" cy="175970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5400" cap="flat" cmpd="sng" algn="ctr">
            <a:solidFill>
              <a:schemeClr val="tx1">
                <a:lumMod val="74901"/>
                <a:lumOff val="25099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pic>
        <p:nvPicPr>
          <p:cNvPr id="2106402114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7347203" y="4126725"/>
            <a:ext cx="3313638" cy="26138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8180655" name="Заголовок 1"/>
          <p:cNvSpPr>
            <a:spLocks noGrp="1"/>
          </p:cNvSpPr>
          <p:nvPr>
            <p:ph type="title"/>
          </p:nvPr>
        </p:nvSpPr>
        <p:spPr bwMode="auto">
          <a:xfrm>
            <a:off x="706464" y="97053"/>
            <a:ext cx="10972800" cy="1143000"/>
          </a:xfrm>
        </p:spPr>
        <p:txBody>
          <a:bodyPr/>
          <a:lstStyle/>
          <a:p>
            <a:pPr algn="ctr">
              <a:defRPr/>
            </a:pPr>
            <a:r>
              <a:rPr sz="4800">
                <a:solidFill>
                  <a:schemeClr val="tx1">
                    <a:lumMod val="75000"/>
                    <a:lumOff val="25000"/>
                  </a:schemeClr>
                </a:solidFill>
              </a:rPr>
              <a:t>Что должен делать учитель?</a:t>
            </a:r>
            <a:endParaRPr sz="4800"/>
          </a:p>
        </p:txBody>
      </p:sp>
      <p:pic>
        <p:nvPicPr>
          <p:cNvPr id="799923498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6489915" y="1720423"/>
            <a:ext cx="4990169" cy="4990169"/>
          </a:xfrm>
          <a:prstGeom prst="rect">
            <a:avLst/>
          </a:prstGeom>
        </p:spPr>
      </p:pic>
      <p:sp>
        <p:nvSpPr>
          <p:cNvPr id="649382272" name="Блок-схема: альтернативный процесс 1585931272"/>
          <p:cNvSpPr/>
          <p:nvPr/>
        </p:nvSpPr>
        <p:spPr bwMode="auto">
          <a:xfrm rot="0" flipH="0" flipV="0">
            <a:off x="1571341" y="1842459"/>
            <a:ext cx="3413952" cy="853599"/>
          </a:xfrm>
          <a:prstGeom prst="flowChartAlternateProcess">
            <a:avLst/>
          </a:prstGeom>
          <a:solidFill>
            <a:schemeClr val="bg1">
              <a:lumMod val="65000"/>
              <a:alpha val="99000"/>
            </a:schemeClr>
          </a:solidFill>
          <a:ln w="25400" cap="flat" cmpd="sng" algn="ctr">
            <a:solidFill>
              <a:schemeClr val="tx1">
                <a:lumMod val="65098"/>
                <a:lumOff val="34902"/>
                <a:alpha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60738075" name="Блок-схема: альтернативный процесс 1585931272"/>
          <p:cNvSpPr/>
          <p:nvPr/>
        </p:nvSpPr>
        <p:spPr bwMode="auto">
          <a:xfrm rot="0" flipH="0" flipV="0">
            <a:off x="1571341" y="3480112"/>
            <a:ext cx="3413952" cy="853599"/>
          </a:xfrm>
          <a:prstGeom prst="flowChartAlternateProcess">
            <a:avLst/>
          </a:prstGeom>
          <a:solidFill>
            <a:schemeClr val="bg1">
              <a:lumMod val="65000"/>
              <a:alpha val="99000"/>
            </a:schemeClr>
          </a:solidFill>
          <a:ln w="25400" cap="flat" cmpd="sng" algn="ctr">
            <a:solidFill>
              <a:schemeClr val="tx1">
                <a:lumMod val="65098"/>
                <a:lumOff val="34902"/>
                <a:alpha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42183505" name="Блок-схема: альтернативный процесс 1585931272"/>
          <p:cNvSpPr/>
          <p:nvPr/>
        </p:nvSpPr>
        <p:spPr bwMode="auto">
          <a:xfrm rot="0" flipH="0" flipV="0">
            <a:off x="1571341" y="5117766"/>
            <a:ext cx="3413952" cy="853599"/>
          </a:xfrm>
          <a:prstGeom prst="flowChartAlternateProcess">
            <a:avLst/>
          </a:prstGeom>
          <a:solidFill>
            <a:schemeClr val="bg1">
              <a:lumMod val="65000"/>
              <a:alpha val="99000"/>
            </a:schemeClr>
          </a:solidFill>
          <a:ln w="25400" cap="flat" cmpd="sng" algn="ctr">
            <a:solidFill>
              <a:schemeClr val="tx1">
                <a:lumMod val="65098"/>
                <a:lumOff val="34902"/>
                <a:alpha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2547514" name=""/>
          <p:cNvSpPr txBox="1"/>
          <p:nvPr/>
        </p:nvSpPr>
        <p:spPr bwMode="auto">
          <a:xfrm flipH="0" flipV="0">
            <a:off x="2100091" y="2025239"/>
            <a:ext cx="2470762" cy="4880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2600">
                <a:latin typeface="Times New Roman"/>
                <a:ea typeface="Times New Roman"/>
                <a:cs typeface="Times New Roman"/>
              </a:rPr>
              <a:t>Спланировать</a:t>
            </a:r>
            <a:endParaRPr/>
          </a:p>
        </p:txBody>
      </p:sp>
      <p:sp>
        <p:nvSpPr>
          <p:cNvPr id="1801575427" name=""/>
          <p:cNvSpPr txBox="1"/>
          <p:nvPr/>
        </p:nvSpPr>
        <p:spPr bwMode="auto">
          <a:xfrm flipH="0" flipV="0">
            <a:off x="2220521" y="5300546"/>
            <a:ext cx="2115592" cy="4880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2600"/>
              <a:t>Подобрать</a:t>
            </a:r>
            <a:endParaRPr sz="2600"/>
          </a:p>
        </p:txBody>
      </p:sp>
      <p:sp>
        <p:nvSpPr>
          <p:cNvPr id="1498316229" name=""/>
          <p:cNvSpPr txBox="1"/>
          <p:nvPr/>
        </p:nvSpPr>
        <p:spPr bwMode="auto">
          <a:xfrm flipH="0" flipV="0">
            <a:off x="2260563" y="3662892"/>
            <a:ext cx="2149818" cy="4880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2600"/>
              <a:t>Продумать</a:t>
            </a:r>
            <a:endParaRPr sz="2600"/>
          </a:p>
        </p:txBody>
      </p:sp>
      <p:cxnSp>
        <p:nvCxnSpPr>
          <p:cNvPr id="1456055140" name=""/>
          <p:cNvCxnSpPr/>
          <p:nvPr/>
        </p:nvCxnSpPr>
        <p:spPr bwMode="auto">
          <a:xfrm flipH="0" flipV="0">
            <a:off x="4985294" y="2163304"/>
            <a:ext cx="1748433" cy="500465"/>
          </a:xfrm>
          <a:prstGeom prst="line">
            <a:avLst/>
          </a:prstGeom>
          <a:ln w="19049" cap="flat" cmpd="sng" algn="ctr">
            <a:solidFill>
              <a:schemeClr val="tx1">
                <a:lumMod val="65098"/>
                <a:lumOff val="34902"/>
              </a:scheme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8169978" name=""/>
          <p:cNvCxnSpPr/>
          <p:nvPr/>
        </p:nvCxnSpPr>
        <p:spPr bwMode="auto">
          <a:xfrm flipH="0" flipV="1">
            <a:off x="4985294" y="2696059"/>
            <a:ext cx="1748433" cy="2774841"/>
          </a:xfrm>
          <a:prstGeom prst="line">
            <a:avLst/>
          </a:prstGeom>
          <a:ln w="19049" cap="flat" cmpd="sng" algn="ctr">
            <a:solidFill>
              <a:schemeClr val="tx1">
                <a:lumMod val="65098"/>
                <a:lumOff val="34902"/>
              </a:scheme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2273414" name=""/>
          <p:cNvCxnSpPr>
            <a:stCxn id="1160738075" idx="3"/>
          </p:cNvCxnSpPr>
          <p:nvPr/>
        </p:nvCxnSpPr>
        <p:spPr bwMode="auto">
          <a:xfrm rot="0" flipH="0" flipV="1">
            <a:off x="4985294" y="2663771"/>
            <a:ext cx="1780721" cy="1243141"/>
          </a:xfrm>
          <a:prstGeom prst="line">
            <a:avLst/>
          </a:prstGeom>
          <a:ln w="19049" cap="flat" cmpd="sng" algn="ctr">
            <a:solidFill>
              <a:schemeClr val="tx1">
                <a:lumMod val="65098"/>
                <a:lumOff val="34902"/>
              </a:scheme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6825422" name="Title 1"/>
          <p:cNvSpPr>
            <a:spLocks noGrp="1"/>
          </p:cNvSpPr>
          <p:nvPr>
            <p:ph type="title"/>
          </p:nvPr>
        </p:nvSpPr>
        <p:spPr bwMode="auto">
          <a:xfrm flipH="0" flipV="0">
            <a:off x="98516" y="193918"/>
            <a:ext cx="12140338" cy="1143000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/>
          <a:p>
            <a:pPr algn="ctr">
              <a:defRPr/>
            </a:pPr>
            <a:r>
              <a:rPr>
                <a:solidFill>
                  <a:schemeClr val="tx1">
                    <a:lumMod val="75000"/>
                    <a:lumOff val="25000"/>
                  </a:schemeClr>
                </a:solidFill>
              </a:rPr>
              <a:t>Словарь фразеологизмов «Заруби на носу»</a:t>
            </a:r>
            <a:endParaRPr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46537782" name="Content Placeholder 2"/>
          <p:cNvSpPr>
            <a:spLocks noGrp="1"/>
          </p:cNvSpPr>
          <p:nvPr>
            <p:ph idx="1"/>
          </p:nvPr>
        </p:nvSpPr>
        <p:spPr bwMode="auto">
          <a:xfrm flipH="0" flipV="0">
            <a:off x="609599" y="1648633"/>
            <a:ext cx="10972800" cy="363047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90000" lnSpcReduction="2000"/>
          </a:bodyPr>
          <a:lstStyle/>
          <a:p>
            <a:pPr marL="283878" indent="-283878" algn="l">
              <a:lnSpc>
                <a:spcPct val="100000"/>
              </a:lnSpc>
              <a:spcAft>
                <a:spcPts val="0"/>
              </a:spcAft>
              <a:buFont typeface="Arial"/>
              <a:buAutoNum type="arabicPeriod"/>
              <a:defRPr/>
            </a:pP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Фразеологизмы, изучаемые в соответствии с программой  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учебно-метод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ического комплекса 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«Школа России»  – 44 устойчивых выражения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; </a:t>
            </a:r>
            <a:endParaRPr sz="3200" b="0" i="0">
              <a:latin typeface="Times New Roman"/>
              <a:ea typeface="Times New Roman"/>
              <a:cs typeface="Times New Roman"/>
            </a:endParaRPr>
          </a:p>
          <a:p>
            <a:pPr marL="261849" indent="-261849">
              <a:buFont typeface="Arial"/>
              <a:buAutoNum type="arabicPeriod"/>
              <a:defRPr/>
            </a:pPr>
            <a:endParaRPr sz="3200" b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61849" indent="-261849">
              <a:buFont typeface="Arial"/>
              <a:buAutoNum type="arabicPeriod"/>
              <a:defRPr/>
            </a:pPr>
            <a:r>
              <a:rPr lang="ru-RU" sz="32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Античные фразеологизмы  – 33 устойчивых выражения</a:t>
            </a:r>
            <a:r>
              <a:rPr lang="ru-RU" sz="32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;</a:t>
            </a:r>
            <a:endParaRPr sz="3200" b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61849" indent="-261849">
              <a:buFont typeface="Arial"/>
              <a:buAutoNum type="arabicPeriod"/>
              <a:defRPr/>
            </a:pPr>
            <a:endParaRPr sz="3200" b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61849" indent="-261849">
              <a:buFont typeface="Arial"/>
              <a:buAutoNum type="arabicPeriod"/>
              <a:defRPr/>
            </a:pPr>
            <a:r>
              <a:rPr lang="ru-RU" sz="32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Библейские фразеологизмы – 37 устойчивых выражений.</a:t>
            </a:r>
            <a:endParaRPr sz="3200" b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endParaRPr/>
          </a:p>
        </p:txBody>
      </p:sp>
      <p:pic>
        <p:nvPicPr>
          <p:cNvPr id="2022753665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7573220" y="3072327"/>
            <a:ext cx="7101737" cy="3716575"/>
          </a:xfrm>
          <a:prstGeom prst="rect">
            <a:avLst/>
          </a:prstGeom>
        </p:spPr>
      </p:pic>
      <p:sp>
        <p:nvSpPr>
          <p:cNvPr id="1975253477" name=""/>
          <p:cNvSpPr/>
          <p:nvPr/>
        </p:nvSpPr>
        <p:spPr bwMode="auto">
          <a:xfrm>
            <a:off x="5910380" y="5004660"/>
            <a:ext cx="4439618" cy="1146228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0" y="0"/>
                </a:moveTo>
                <a:cubicBezTo>
                  <a:pt x="314" y="608"/>
                  <a:pt x="1727" y="10343"/>
                  <a:pt x="3298" y="20687"/>
                </a:cubicBezTo>
                <a:cubicBezTo>
                  <a:pt x="3770" y="21904"/>
                  <a:pt x="4084" y="23729"/>
                  <a:pt x="4241" y="24946"/>
                </a:cubicBezTo>
                <a:cubicBezTo>
                  <a:pt x="4712" y="27988"/>
                  <a:pt x="5341" y="29814"/>
                  <a:pt x="6126" y="33464"/>
                </a:cubicBezTo>
                <a:cubicBezTo>
                  <a:pt x="6911" y="34681"/>
                  <a:pt x="7540" y="35898"/>
                  <a:pt x="7697" y="37115"/>
                </a:cubicBezTo>
                <a:cubicBezTo>
                  <a:pt x="8482" y="37115"/>
                  <a:pt x="9111" y="36507"/>
                  <a:pt x="9582" y="35290"/>
                </a:cubicBezTo>
                <a:cubicBezTo>
                  <a:pt x="10210" y="32247"/>
                  <a:pt x="10525" y="31639"/>
                  <a:pt x="10682" y="30422"/>
                </a:cubicBezTo>
                <a:cubicBezTo>
                  <a:pt x="10996" y="29205"/>
                  <a:pt x="11153" y="26771"/>
                  <a:pt x="11467" y="26163"/>
                </a:cubicBezTo>
                <a:cubicBezTo>
                  <a:pt x="11781" y="25554"/>
                  <a:pt x="12724" y="25554"/>
                  <a:pt x="13195" y="25554"/>
                </a:cubicBezTo>
                <a:cubicBezTo>
                  <a:pt x="13823" y="26163"/>
                  <a:pt x="14923" y="28597"/>
                  <a:pt x="15866" y="31639"/>
                </a:cubicBezTo>
                <a:cubicBezTo>
                  <a:pt x="16808" y="33464"/>
                  <a:pt x="17751" y="35898"/>
                  <a:pt x="18222" y="36507"/>
                </a:cubicBezTo>
                <a:cubicBezTo>
                  <a:pt x="18850" y="37723"/>
                  <a:pt x="19479" y="37723"/>
                  <a:pt x="21050" y="38332"/>
                </a:cubicBezTo>
                <a:cubicBezTo>
                  <a:pt x="21678" y="38332"/>
                  <a:pt x="22306" y="38332"/>
                  <a:pt x="23563" y="38332"/>
                </a:cubicBezTo>
                <a:cubicBezTo>
                  <a:pt x="24034" y="38332"/>
                  <a:pt x="24506" y="37723"/>
                  <a:pt x="24977" y="36507"/>
                </a:cubicBezTo>
                <a:cubicBezTo>
                  <a:pt x="25605" y="35290"/>
                  <a:pt x="26234" y="34681"/>
                  <a:pt x="26862" y="34073"/>
                </a:cubicBezTo>
                <a:cubicBezTo>
                  <a:pt x="27333" y="34073"/>
                  <a:pt x="27962" y="33464"/>
                  <a:pt x="28433" y="33464"/>
                </a:cubicBezTo>
                <a:cubicBezTo>
                  <a:pt x="28904" y="33464"/>
                  <a:pt x="29533" y="33464"/>
                  <a:pt x="30632" y="35290"/>
                </a:cubicBezTo>
                <a:cubicBezTo>
                  <a:pt x="32046" y="38332"/>
                  <a:pt x="33460" y="40766"/>
                  <a:pt x="33931" y="41983"/>
                </a:cubicBezTo>
                <a:cubicBezTo>
                  <a:pt x="34402" y="42591"/>
                  <a:pt x="35031" y="43200"/>
                  <a:pt x="36445" y="43200"/>
                </a:cubicBezTo>
                <a:cubicBezTo>
                  <a:pt x="37701" y="43200"/>
                  <a:pt x="38801" y="43200"/>
                  <a:pt x="39272" y="43200"/>
                </a:cubicBezTo>
                <a:cubicBezTo>
                  <a:pt x="39744" y="43200"/>
                  <a:pt x="40215" y="42591"/>
                  <a:pt x="40843" y="41983"/>
                </a:cubicBezTo>
                <a:cubicBezTo>
                  <a:pt x="41471" y="41983"/>
                  <a:pt x="41943" y="41983"/>
                  <a:pt x="42414" y="41983"/>
                </a:cubicBezTo>
                <a:lnTo>
                  <a:pt x="43200" y="41983"/>
                </a:lnTo>
              </a:path>
            </a:pathLst>
          </a:custGeom>
          <a:ln w="76199" cap="flat" cmpd="sng" algn="ctr">
            <a:solidFill>
              <a:schemeClr val="bg1">
                <a:lumMod val="74901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962445" name="Content Placeholder 2"/>
          <p:cNvSpPr>
            <a:spLocks noGrp="1"/>
          </p:cNvSpPr>
          <p:nvPr>
            <p:ph idx="1"/>
          </p:nvPr>
        </p:nvSpPr>
        <p:spPr bwMode="auto">
          <a:xfrm flipH="0" flipV="0">
            <a:off x="448159" y="1808135"/>
            <a:ext cx="10972800" cy="2954364"/>
          </a:xfrm>
          <a:prstGeom prst="rect">
            <a:avLst/>
          </a:prstGeom>
          <a:solidFill>
            <a:schemeClr val="bg1"/>
          </a:solidFill>
          <a:ln w="12699">
            <a:solidFill>
              <a:schemeClr val="accent1">
                <a:lumMod val="50196"/>
              </a:schemeClr>
            </a:solidFill>
            <a:prstDash val="solid"/>
          </a:ln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 sz="26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10.</a:t>
            </a:r>
            <a:r>
              <a:rPr sz="26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Аредовы веки –</a:t>
            </a:r>
            <a:r>
              <a:rPr sz="2600" b="0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большой промежуток времени, долгие годы; долгая жизнь, несравнимая по продолжительности с обычной.</a:t>
            </a:r>
            <a:endParaRPr sz="2600" b="0" i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endParaRPr sz="2600">
              <a:solidFill>
                <a:schemeClr val="tx1"/>
              </a:solidFill>
            </a:endParaRPr>
          </a:p>
          <a:p>
            <a:pPr marL="0" indent="0">
              <a:buFont typeface="Arial"/>
              <a:buNone/>
              <a:defRPr/>
            </a:pPr>
            <a:r>
              <a:rPr sz="2600" b="0" i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Пример:</a:t>
            </a:r>
            <a:r>
              <a:rPr sz="2600" b="0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«Отец и мать у него были умные; помаленьку да полегоньку аредовы веки в реке прожили, и ни в уху, ни к щуке в хайло не попали.» (М.Е. Салтыков –Щедрин, «Премудрый пескарь»).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165626618" name=""/>
          <p:cNvSpPr txBox="1"/>
          <p:nvPr/>
        </p:nvSpPr>
        <p:spPr bwMode="auto">
          <a:xfrm flipH="0" flipV="0">
            <a:off x="2245677" y="435889"/>
            <a:ext cx="7846736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4800" i="1">
                <a:latin typeface="Times New Roman"/>
                <a:ea typeface="Times New Roman"/>
                <a:cs typeface="Times New Roman"/>
              </a:rPr>
              <a:t>Библейские фразеологизмы</a:t>
            </a:r>
            <a:endParaRPr/>
          </a:p>
        </p:txBody>
      </p:sp>
      <p:cxnSp>
        <p:nvCxnSpPr>
          <p:cNvPr id="1074249074" name=""/>
          <p:cNvCxnSpPr/>
          <p:nvPr/>
        </p:nvCxnSpPr>
        <p:spPr bwMode="auto">
          <a:xfrm flipH="1" flipV="0">
            <a:off x="1228601" y="1775847"/>
            <a:ext cx="129152" cy="161440"/>
          </a:xfrm>
          <a:prstGeom prst="line">
            <a:avLst/>
          </a:prstGeom>
          <a:ln w="38099" cap="flat" cmpd="sng" algn="ctr">
            <a:solidFill>
              <a:schemeClr val="accent3">
                <a:lumMod val="50196"/>
              </a:scheme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4345929" name=""/>
          <p:cNvCxnSpPr/>
          <p:nvPr/>
        </p:nvCxnSpPr>
        <p:spPr bwMode="auto">
          <a:xfrm flipH="1" flipV="0">
            <a:off x="2737102" y="1775847"/>
            <a:ext cx="129151" cy="161439"/>
          </a:xfrm>
          <a:prstGeom prst="line">
            <a:avLst/>
          </a:prstGeom>
          <a:ln w="38099" cap="flat" cmpd="sng" algn="ctr">
            <a:solidFill>
              <a:schemeClr val="accent3">
                <a:lumMod val="50196"/>
              </a:scheme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4531518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>
                <a:solidFill>
                  <a:schemeClr val="tx1">
                    <a:lumMod val="75000"/>
                    <a:lumOff val="25000"/>
                  </a:schemeClr>
                </a:solidFill>
              </a:rPr>
              <a:t>Примеры упражнений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39434049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marR="0" indent="0">
              <a:spcAft>
                <a:spcPts val="0"/>
              </a:spcAft>
              <a:buFont typeface="Arial"/>
              <a:buNone/>
              <a:defRPr/>
            </a:pPr>
            <a:r>
              <a:rPr sz="26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6. Найдите ошибки в употреблении фразеологизмов.</a:t>
            </a:r>
            <a:endParaRPr sz="12000"/>
          </a:p>
          <a:p>
            <a:pPr marL="0" marR="0" indent="0">
              <a:spcAft>
                <a:spcPts val="0"/>
              </a:spcAft>
              <a:buFont typeface="Arial"/>
              <a:buNone/>
              <a:defRPr/>
            </a:pPr>
            <a:endParaRPr sz="2600"/>
          </a:p>
          <a:p>
            <a:pPr marL="90169" marR="0" indent="0">
              <a:spcAft>
                <a:spcPts val="0"/>
              </a:spcAft>
              <a:buFont typeface="Arial"/>
              <a:buNone/>
              <a:defRPr/>
            </a:pPr>
            <a:r>
              <a:rPr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1) Вася сломя голову задумался над задачей по математике.</a:t>
            </a:r>
            <a:endParaRPr sz="2600"/>
          </a:p>
          <a:p>
            <a:pPr marL="90169" marR="0" indent="0">
              <a:spcAft>
                <a:spcPts val="0"/>
              </a:spcAft>
              <a:buFont typeface="Arial"/>
              <a:buNone/>
              <a:defRPr/>
            </a:pPr>
            <a:r>
              <a:rPr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2) Мальчик молчит, словно у него язык без костей.</a:t>
            </a:r>
            <a:endParaRPr sz="2600"/>
          </a:p>
          <a:p>
            <a:pPr marL="90169" marR="0" indent="0">
              <a:spcAft>
                <a:spcPts val="0"/>
              </a:spcAft>
              <a:buFont typeface="Arial"/>
              <a:buNone/>
              <a:defRPr/>
            </a:pPr>
            <a:r>
              <a:rPr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3) У старушки и вещей то в ус не дуть, после пожара ничего не осталось.</a:t>
            </a:r>
            <a:endParaRPr sz="2600"/>
          </a:p>
          <a:p>
            <a:pPr marL="90169" marR="0" indent="0">
              <a:spcAft>
                <a:spcPts val="0"/>
              </a:spcAft>
              <a:buFont typeface="Arial"/>
              <a:buNone/>
              <a:defRPr/>
            </a:pPr>
            <a:r>
              <a:rPr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4) Какой он красивый, словно голова садовая!</a:t>
            </a:r>
            <a:endParaRPr sz="2600"/>
          </a:p>
          <a:p>
            <a:pPr marL="90169" marR="0" indent="0">
              <a:spcAft>
                <a:spcPts val="0"/>
              </a:spcAft>
              <a:buFont typeface="Arial"/>
              <a:buNone/>
              <a:defRPr/>
            </a:pPr>
            <a:r>
              <a:rPr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5) Не ждите у пляжа погоды, решайте проблемы сразу.</a:t>
            </a:r>
            <a:endParaRPr sz="2600"/>
          </a:p>
          <a:p>
            <a:pPr marL="90169" marR="0" indent="0">
              <a:spcAft>
                <a:spcPts val="0"/>
              </a:spcAft>
              <a:buFont typeface="Arial"/>
              <a:buNone/>
              <a:defRPr/>
            </a:pPr>
            <a:r>
              <a:rPr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6) После работы Иван развалился на кровати как собака на сене.</a:t>
            </a:r>
            <a:endParaRPr sz="2600"/>
          </a:p>
          <a:p>
            <a:pPr marL="90169" marR="0" indent="0">
              <a:spcAft>
                <a:spcPts val="0"/>
              </a:spcAft>
              <a:buFont typeface="Arial"/>
              <a:buNone/>
              <a:defRPr/>
            </a:pPr>
            <a:r>
              <a:rPr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7) Этот глупец только и делает, что звёзды с неба хватает.</a:t>
            </a:r>
            <a:endParaRPr sz="2600"/>
          </a:p>
          <a:p>
            <a:pPr marL="0" indent="0">
              <a:buFont typeface="Arial"/>
              <a:buNone/>
              <a:defRPr/>
            </a:pPr>
            <a:r>
              <a:rPr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8) Ему от дома до школы от горшка два вершка</a:t>
            </a:r>
            <a:r>
              <a:rPr/>
              <a:t>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584405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>
                <a:solidFill>
                  <a:schemeClr val="tx1">
                    <a:lumMod val="75000"/>
                    <a:lumOff val="25000"/>
                  </a:schemeClr>
                </a:solidFill>
              </a:rPr>
              <a:t>Примеры упражнений</a:t>
            </a:r>
            <a:endParaRPr>
              <a:solidFill>
                <a:schemeClr val="tx1"/>
              </a:solidFill>
            </a:endParaRPr>
          </a:p>
        </p:txBody>
      </p:sp>
      <p:graphicFrame>
        <p:nvGraphicFramePr>
          <p:cNvPr id="373936505" name=""/>
          <p:cNvGraphicFramePr>
            <a:graphicFrameLocks xmlns:a="http://schemas.openxmlformats.org/drawingml/2006/main"/>
          </p:cNvGraphicFramePr>
          <p:nvPr/>
        </p:nvGraphicFramePr>
        <p:xfrm>
          <a:off x="1885511" y="2558318"/>
          <a:ext cx="8655106" cy="3178637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{616DA210-FB5B-4158-B5E0-FEB733F419BA}</a:tableStyleId>
              </a:tblPr>
              <a:tblGrid>
                <a:gridCol w="4314686"/>
                <a:gridCol w="4314686"/>
              </a:tblGrid>
              <a:tr h="3140538">
                <a:tc>
                  <a:txBody>
                    <a:bodyPr/>
                    <a:p>
                      <a:pPr marL="305908" marR="0" indent="-305908">
                        <a:buAutoNum type="arabicPeriod"/>
                        <a:defRPr/>
                      </a:pPr>
                      <a:r>
                        <a:rPr sz="20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Ахиллесова</a:t>
                      </a:r>
                      <a:endParaRPr sz="2000" b="0">
                        <a:latin typeface="Times New Roman"/>
                        <a:cs typeface="Times New Roman"/>
                      </a:endParaRPr>
                    </a:p>
                    <a:p>
                      <a:pPr marL="305908" marR="0" indent="-305908">
                        <a:buAutoNum type="arabicPeriod"/>
                        <a:defRPr/>
                      </a:pPr>
                      <a:r>
                        <a:rPr sz="20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Нить</a:t>
                      </a:r>
                      <a:endParaRPr sz="2000" b="0">
                        <a:latin typeface="Times New Roman"/>
                        <a:cs typeface="Times New Roman"/>
                      </a:endParaRPr>
                    </a:p>
                    <a:p>
                      <a:pPr marL="305908" marR="0" indent="-305908">
                        <a:buAutoNum type="arabicPeriod"/>
                        <a:defRPr/>
                      </a:pPr>
                      <a:r>
                        <a:rPr sz="20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Гордиев</a:t>
                      </a:r>
                      <a:endParaRPr sz="2000" b="0">
                        <a:latin typeface="Times New Roman"/>
                        <a:cs typeface="Times New Roman"/>
                      </a:endParaRPr>
                    </a:p>
                    <a:p>
                      <a:pPr marL="305908" marR="0" indent="-305908">
                        <a:buAutoNum type="arabicPeriod"/>
                        <a:defRPr/>
                      </a:pPr>
                      <a:r>
                        <a:rPr sz="20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Дамоклов</a:t>
                      </a:r>
                      <a:endParaRPr sz="2000" b="0">
                        <a:latin typeface="Times New Roman"/>
                        <a:cs typeface="Times New Roman"/>
                      </a:endParaRPr>
                    </a:p>
                    <a:p>
                      <a:pPr marL="305908" marR="0" indent="-305908">
                        <a:buAutoNum type="arabicPeriod"/>
                        <a:defRPr/>
                      </a:pPr>
                      <a:r>
                        <a:rPr sz="20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Кануть</a:t>
                      </a:r>
                      <a:endParaRPr sz="2000" b="0">
                        <a:latin typeface="Times New Roman"/>
                        <a:cs typeface="Times New Roman"/>
                      </a:endParaRPr>
                    </a:p>
                    <a:p>
                      <a:pPr marL="305908" marR="0" indent="-305908">
                        <a:buAutoNum type="arabicPeriod"/>
                        <a:defRPr/>
                      </a:pPr>
                      <a:r>
                        <a:rPr sz="20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Менторский</a:t>
                      </a:r>
                      <a:endParaRPr sz="2000" b="0">
                        <a:latin typeface="Times New Roman"/>
                        <a:cs typeface="Times New Roman"/>
                      </a:endParaRPr>
                    </a:p>
                    <a:p>
                      <a:pPr marL="305908" marR="0" indent="-305908">
                        <a:buAutoNum type="arabicPeriod"/>
                        <a:defRPr/>
                      </a:pPr>
                      <a:r>
                        <a:rPr sz="20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Гомерический</a:t>
                      </a:r>
                      <a:endParaRPr sz="2000" b="0">
                        <a:latin typeface="Times New Roman"/>
                        <a:cs typeface="Times New Roman"/>
                      </a:endParaRPr>
                    </a:p>
                    <a:p>
                      <a:pPr marL="305908" marR="0" indent="-305908">
                        <a:buAutoNum type="arabicPeriod"/>
                        <a:defRPr/>
                      </a:pPr>
                      <a:r>
                        <a:rPr sz="20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Яблоко</a:t>
                      </a:r>
                      <a:endParaRPr sz="2000" b="0">
                        <a:latin typeface="Times New Roman"/>
                        <a:cs typeface="Times New Roman"/>
                      </a:endParaRPr>
                    </a:p>
                    <a:p>
                      <a:pPr marL="305908" marR="0" indent="-305908">
                        <a:buAutoNum type="arabicPeriod"/>
                        <a:defRPr/>
                      </a:pPr>
                      <a:r>
                        <a:rPr sz="20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Панический</a:t>
                      </a:r>
                      <a:endParaRPr sz="2000" b="0">
                        <a:latin typeface="Times New Roman"/>
                        <a:cs typeface="Times New Roman"/>
                      </a:endParaRPr>
                    </a:p>
                    <a:p>
                      <a:pPr marL="305908" marR="0" indent="-305908">
                        <a:buAutoNum type="arabicPeriod"/>
                        <a:defRPr/>
                      </a:pPr>
                      <a:r>
                        <a:rPr sz="20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Рог</a:t>
                      </a:r>
                      <a:endParaRPr sz="2000" b="0">
                        <a:latin typeface="Times New Roman"/>
                        <a:cs typeface="Times New Roman"/>
                      </a:endParaRPr>
                    </a:p>
                  </a:txBody>
                  <a:tcPr vert="horz" anchor="t"/>
                </a:tc>
                <a:tc>
                  <a:txBody>
                    <a:bodyPr/>
                    <a:p>
                      <a:pPr marL="305908" marR="0" indent="-305908">
                        <a:buAutoNum type="arabicPeriod"/>
                        <a:defRPr/>
                      </a:pPr>
                      <a:r>
                        <a:rPr sz="20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изобилия</a:t>
                      </a:r>
                      <a:endParaRPr sz="2000" b="0">
                        <a:latin typeface="Times New Roman"/>
                        <a:cs typeface="Times New Roman"/>
                      </a:endParaRPr>
                    </a:p>
                    <a:p>
                      <a:pPr marL="305908" marR="0" indent="-305908">
                        <a:buAutoNum type="arabicPeriod"/>
                        <a:defRPr/>
                      </a:pPr>
                      <a:r>
                        <a:rPr sz="20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раздора</a:t>
                      </a:r>
                      <a:endParaRPr sz="2000" b="0">
                        <a:latin typeface="Times New Roman"/>
                        <a:cs typeface="Times New Roman"/>
                      </a:endParaRPr>
                    </a:p>
                    <a:p>
                      <a:pPr marL="305908" marR="0" indent="-305908">
                        <a:buAutoNum type="arabicPeriod"/>
                        <a:defRPr/>
                      </a:pPr>
                      <a:r>
                        <a:rPr sz="20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пята</a:t>
                      </a:r>
                      <a:endParaRPr sz="2000" b="0">
                        <a:latin typeface="Times New Roman"/>
                        <a:cs typeface="Times New Roman"/>
                      </a:endParaRPr>
                    </a:p>
                    <a:p>
                      <a:pPr marL="305908" marR="0" indent="-305908">
                        <a:buAutoNum type="arabicPeriod"/>
                        <a:defRPr/>
                      </a:pPr>
                      <a:r>
                        <a:rPr sz="20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узел</a:t>
                      </a:r>
                      <a:endParaRPr sz="2000" b="0">
                        <a:latin typeface="Times New Roman"/>
                        <a:cs typeface="Times New Roman"/>
                      </a:endParaRPr>
                    </a:p>
                    <a:p>
                      <a:pPr marL="305908" marR="0" indent="-305908">
                        <a:buAutoNum type="arabicPeriod"/>
                        <a:defRPr/>
                      </a:pPr>
                      <a:r>
                        <a:rPr sz="20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страх</a:t>
                      </a:r>
                      <a:endParaRPr sz="2000" b="0">
                        <a:latin typeface="Times New Roman"/>
                        <a:cs typeface="Times New Roman"/>
                      </a:endParaRPr>
                    </a:p>
                    <a:p>
                      <a:pPr marL="305908" marR="0" indent="-305908">
                        <a:buAutoNum type="arabicPeriod"/>
                        <a:defRPr/>
                      </a:pPr>
                      <a:r>
                        <a:rPr sz="20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Ариадны</a:t>
                      </a:r>
                      <a:endParaRPr sz="2000" b="0">
                        <a:latin typeface="Times New Roman"/>
                        <a:cs typeface="Times New Roman"/>
                      </a:endParaRPr>
                    </a:p>
                    <a:p>
                      <a:pPr marL="305908" marR="0" indent="-305908">
                        <a:buAutoNum type="arabicPeriod"/>
                        <a:defRPr/>
                      </a:pPr>
                      <a:r>
                        <a:rPr sz="20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меч</a:t>
                      </a:r>
                      <a:endParaRPr sz="2000" b="0">
                        <a:latin typeface="Times New Roman"/>
                        <a:cs typeface="Times New Roman"/>
                      </a:endParaRPr>
                    </a:p>
                    <a:p>
                      <a:pPr marL="305908" marR="0" indent="-305908">
                        <a:buAutoNum type="arabicPeriod"/>
                        <a:defRPr/>
                      </a:pPr>
                      <a:r>
                        <a:rPr sz="20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тон</a:t>
                      </a:r>
                      <a:endParaRPr sz="2000" b="0">
                        <a:latin typeface="Times New Roman"/>
                        <a:cs typeface="Times New Roman"/>
                      </a:endParaRPr>
                    </a:p>
                    <a:p>
                      <a:pPr marL="305908" marR="0" indent="-305908">
                        <a:buAutoNum type="arabicPeriod"/>
                        <a:defRPr/>
                      </a:pPr>
                      <a:r>
                        <a:rPr sz="20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Лету</a:t>
                      </a:r>
                      <a:endParaRPr sz="2000" b="0">
                        <a:latin typeface="Times New Roman"/>
                        <a:cs typeface="Times New Roman"/>
                      </a:endParaRPr>
                    </a:p>
                    <a:p>
                      <a:pPr marL="305908" marR="0" indent="-305908">
                        <a:buAutoNum type="arabicPeriod"/>
                        <a:defRPr/>
                      </a:pPr>
                      <a:r>
                        <a:rPr sz="20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смех</a:t>
                      </a:r>
                      <a:endParaRPr sz="2000" b="0">
                        <a:latin typeface="Times New Roman"/>
                        <a:cs typeface="Times New Roman"/>
                      </a:endParaRPr>
                    </a:p>
                  </a:txBody>
                  <a:tcPr vert="horz" anchor="t"/>
                </a:tc>
              </a:tr>
            </a:tbl>
          </a:graphicData>
        </a:graphic>
      </p:graphicFrame>
      <p:sp>
        <p:nvSpPr>
          <p:cNvPr id="228943567" name=""/>
          <p:cNvSpPr txBox="1"/>
          <p:nvPr/>
        </p:nvSpPr>
        <p:spPr bwMode="auto">
          <a:xfrm flipH="0" flipV="0">
            <a:off x="2202459" y="1646694"/>
            <a:ext cx="8021571" cy="701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305908" indent="-305908">
              <a:buAutoNum type="arabicPeriod"/>
              <a:defRPr/>
            </a:pPr>
            <a:r>
              <a:rPr sz="20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Восстановите античные фразеологизмы. Соотнесите правый и левый столбики.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5620123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>
                <a:solidFill>
                  <a:schemeClr val="tx1">
                    <a:lumMod val="75000"/>
                    <a:lumOff val="25000"/>
                  </a:schemeClr>
                </a:solidFill>
              </a:rPr>
              <a:t>Примеры упражнений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37069945" name="Content Placeholder 2"/>
          <p:cNvSpPr>
            <a:spLocks noGrp="1"/>
          </p:cNvSpPr>
          <p:nvPr>
            <p:ph idx="1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90000" lnSpcReduction="2000"/>
          </a:bodyPr>
          <a:lstStyle/>
          <a:p>
            <a:pPr marL="0" indent="0" algn="l">
              <a:lnSpc>
                <a:spcPct val="100000"/>
              </a:lnSpc>
              <a:spcAft>
                <a:spcPts val="0"/>
              </a:spcAft>
              <a:buFont typeface="Arial"/>
              <a:buNone/>
              <a:defRPr/>
            </a:pPr>
            <a:r>
              <a:rPr sz="2600" b="1" i="0">
                <a:solidFill>
                  <a:schemeClr val="tx1"/>
                </a:solidFill>
                <a:latin typeface="Times New Roman"/>
                <a:cs typeface="Times New Roman"/>
              </a:rPr>
              <a:t>4. </a:t>
            </a:r>
            <a:r>
              <a:rPr sz="2600" b="1" i="0">
                <a:solidFill>
                  <a:schemeClr val="tx1"/>
                </a:solidFill>
                <a:latin typeface="Times New Roman"/>
                <a:cs typeface="Times New Roman"/>
              </a:rPr>
              <a:t>Зам</a:t>
            </a:r>
            <a:r>
              <a:rPr sz="2600" b="1" i="0">
                <a:solidFill>
                  <a:schemeClr val="tx1"/>
                </a:solidFill>
                <a:latin typeface="Times New Roman"/>
                <a:cs typeface="Times New Roman"/>
              </a:rPr>
              <a:t>ените подчёркнутые фразы устойчивыми выражениями</a:t>
            </a:r>
            <a:r>
              <a:rPr sz="2600" b="0" i="0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  <a:endParaRPr sz="2600" b="0" i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Font typeface="Arial"/>
              <a:buNone/>
              <a:defRPr/>
            </a:pPr>
            <a:endParaRPr sz="2600" b="0" i="0">
              <a:latin typeface="Times New Roman"/>
              <a:cs typeface="Times New Roman"/>
            </a:endParaRPr>
          </a:p>
          <a:p>
            <a:pPr marL="338951" indent="-338951" algn="l">
              <a:lnSpc>
                <a:spcPct val="100000"/>
              </a:lnSpc>
              <a:spcAft>
                <a:spcPts val="0"/>
              </a:spcAft>
              <a:buFont typeface="Arial"/>
              <a:buAutoNum type="arabicParenR"/>
              <a:defRPr/>
            </a:pPr>
            <a:r>
              <a:rPr sz="2600" b="0" i="0">
                <a:solidFill>
                  <a:schemeClr val="tx1"/>
                </a:solidFill>
                <a:latin typeface="Times New Roman"/>
                <a:cs typeface="Times New Roman"/>
              </a:rPr>
              <a:t>Не уделяя должного внимания занятиям, она </a:t>
            </a:r>
            <a:r>
              <a:rPr sz="2600" b="0" i="0" u="sng">
                <a:solidFill>
                  <a:schemeClr val="tx1"/>
                </a:solidFill>
                <a:latin typeface="Times New Roman"/>
                <a:cs typeface="Times New Roman"/>
              </a:rPr>
              <a:t>губит свои способности.</a:t>
            </a:r>
            <a:endParaRPr sz="2600" b="0" i="0" u="sng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338951" indent="-338951" algn="l">
              <a:lnSpc>
                <a:spcPct val="100000"/>
              </a:lnSpc>
              <a:spcAft>
                <a:spcPts val="0"/>
              </a:spcAft>
              <a:buFont typeface="Arial"/>
              <a:buAutoNum type="arabicParenR"/>
              <a:defRPr/>
            </a:pPr>
            <a:r>
              <a:rPr sz="2600" b="0" i="0" u="none">
                <a:solidFill>
                  <a:schemeClr val="tx1"/>
                </a:solidFill>
                <a:latin typeface="Times New Roman"/>
                <a:cs typeface="Times New Roman"/>
              </a:rPr>
              <a:t>Его мать и отец в деревне </a:t>
            </a:r>
            <a:r>
              <a:rPr sz="2600" b="0" i="0" u="sng">
                <a:solidFill>
                  <a:schemeClr val="tx1"/>
                </a:solidFill>
                <a:latin typeface="Times New Roman"/>
                <a:cs typeface="Times New Roman"/>
              </a:rPr>
              <a:t>долгие годы</a:t>
            </a:r>
            <a:r>
              <a:rPr sz="2600" b="0" i="0" u="none">
                <a:solidFill>
                  <a:schemeClr val="tx1"/>
                </a:solidFill>
                <a:latin typeface="Times New Roman"/>
                <a:cs typeface="Times New Roman"/>
              </a:rPr>
              <a:t> прожили.</a:t>
            </a:r>
            <a:endParaRPr sz="2600" b="0" i="0" u="sng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338951" indent="-338951" algn="l">
              <a:lnSpc>
                <a:spcPct val="100000"/>
              </a:lnSpc>
              <a:spcAft>
                <a:spcPts val="0"/>
              </a:spcAft>
              <a:buFont typeface="Arial"/>
              <a:buAutoNum type="arabicParenR"/>
              <a:defRPr/>
            </a:pPr>
            <a:r>
              <a:rPr sz="2600" b="0" i="0" u="none">
                <a:solidFill>
                  <a:schemeClr val="tx1"/>
                </a:solidFill>
                <a:latin typeface="Times New Roman"/>
                <a:cs typeface="Times New Roman"/>
              </a:rPr>
              <a:t>В день открытия ярмарки из-за большого количества людей на улице началась настоящая </a:t>
            </a:r>
            <a:r>
              <a:rPr sz="2600" b="0" i="0" u="sng">
                <a:solidFill>
                  <a:schemeClr val="tx1"/>
                </a:solidFill>
                <a:latin typeface="Times New Roman"/>
                <a:cs typeface="Times New Roman"/>
              </a:rPr>
              <a:t>суматоха</a:t>
            </a:r>
            <a:r>
              <a:rPr sz="2600" b="0" i="0" u="none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  <a:endParaRPr sz="2600" b="0" i="0" u="sng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338951" indent="-338951" algn="l">
              <a:lnSpc>
                <a:spcPct val="100000"/>
              </a:lnSpc>
              <a:spcAft>
                <a:spcPts val="0"/>
              </a:spcAft>
              <a:buFont typeface="Arial"/>
              <a:buAutoNum type="arabicParenR"/>
              <a:defRPr/>
            </a:pPr>
            <a:r>
              <a:rPr sz="2600" b="0" i="0" u="none">
                <a:solidFill>
                  <a:schemeClr val="tx1"/>
                </a:solidFill>
                <a:latin typeface="Times New Roman"/>
                <a:cs typeface="Times New Roman"/>
              </a:rPr>
              <a:t>Его проступок на многие месяцы стал </a:t>
            </a:r>
            <a:r>
              <a:rPr sz="2600" b="0" i="0" u="sng">
                <a:solidFill>
                  <a:schemeClr val="tx1"/>
                </a:solidFill>
                <a:latin typeface="Times New Roman"/>
                <a:cs typeface="Times New Roman"/>
              </a:rPr>
              <a:t>предметом всеобщих разговоров</a:t>
            </a:r>
            <a:r>
              <a:rPr sz="2600" b="0" i="0" u="sng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  <a:endParaRPr sz="2600" b="0" i="0" u="sng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338951" indent="-338951" algn="l">
              <a:lnSpc>
                <a:spcPct val="100000"/>
              </a:lnSpc>
              <a:spcAft>
                <a:spcPts val="0"/>
              </a:spcAft>
              <a:buFont typeface="Arial"/>
              <a:buAutoNum type="arabicParenR"/>
              <a:defRPr/>
            </a:pPr>
            <a:r>
              <a:rPr sz="2600" b="0" i="0" u="none">
                <a:solidFill>
                  <a:schemeClr val="tx1"/>
                </a:solidFill>
                <a:latin typeface="Times New Roman"/>
                <a:cs typeface="Times New Roman"/>
              </a:rPr>
              <a:t>«Хватит </a:t>
            </a:r>
            <a:r>
              <a:rPr sz="2600" b="0" i="0" u="sng">
                <a:solidFill>
                  <a:schemeClr val="tx1"/>
                </a:solidFill>
                <a:latin typeface="Times New Roman"/>
                <a:cs typeface="Times New Roman"/>
              </a:rPr>
              <a:t>жаловаться на судьбу</a:t>
            </a:r>
            <a:r>
              <a:rPr sz="2600" b="0" i="0" u="none">
                <a:solidFill>
                  <a:schemeClr val="tx1"/>
                </a:solidFill>
                <a:latin typeface="Times New Roman"/>
                <a:cs typeface="Times New Roman"/>
              </a:rPr>
              <a:t>, это тебе никак не поможет».</a:t>
            </a:r>
            <a:endParaRPr sz="2600" b="0" i="0" u="sng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338951" indent="-338951" algn="l">
              <a:lnSpc>
                <a:spcPct val="100000"/>
              </a:lnSpc>
              <a:spcAft>
                <a:spcPts val="0"/>
              </a:spcAft>
              <a:buFont typeface="Arial"/>
              <a:buAutoNum type="arabicParenR"/>
              <a:defRPr/>
            </a:pPr>
            <a:r>
              <a:rPr sz="2600" b="0" i="0" u="none">
                <a:solidFill>
                  <a:schemeClr val="tx1"/>
                </a:solidFill>
                <a:latin typeface="Times New Roman"/>
                <a:cs typeface="Times New Roman"/>
              </a:rPr>
              <a:t>Никто не ожидал, что осиротевшему мальчику придёт письмо от его тётушки, словно </a:t>
            </a:r>
            <a:r>
              <a:rPr sz="2600" b="0" i="0" u="sng">
                <a:solidFill>
                  <a:schemeClr val="tx1"/>
                </a:solidFill>
                <a:latin typeface="Times New Roman"/>
                <a:cs typeface="Times New Roman"/>
              </a:rPr>
              <a:t>неожиданная помощь</a:t>
            </a:r>
            <a:r>
              <a:rPr sz="2600" b="0" i="0" u="none">
                <a:solidFill>
                  <a:schemeClr val="tx1"/>
                </a:solidFill>
                <a:latin typeface="Times New Roman"/>
                <a:cs typeface="Times New Roman"/>
              </a:rPr>
              <a:t>, </a:t>
            </a:r>
            <a:endParaRPr sz="2600" b="0" i="0" u="sng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338951" indent="-338951">
              <a:buFont typeface="Arial"/>
              <a:buAutoNum type="arabicParenR"/>
              <a:defRPr/>
            </a:pPr>
            <a:r>
              <a:rPr sz="2600" b="0" i="0" u="none">
                <a:solidFill>
                  <a:schemeClr val="tx1"/>
                </a:solidFill>
                <a:latin typeface="Times New Roman"/>
                <a:cs typeface="Times New Roman"/>
              </a:rPr>
              <a:t>Каждый человек должен самостоятельно </a:t>
            </a:r>
            <a:r>
              <a:rPr sz="2600" b="0" i="0" u="sng">
                <a:solidFill>
                  <a:schemeClr val="tx1"/>
                </a:solidFill>
                <a:latin typeface="Times New Roman"/>
                <a:cs typeface="Times New Roman"/>
              </a:rPr>
              <a:t>нести ответственность за свою судьбу</a:t>
            </a:r>
            <a:r>
              <a:rPr sz="2600" b="0" i="0" u="none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8089650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marR="0" indent="0" algn="ctr">
              <a:lnSpc>
                <a:spcPct val="121000"/>
              </a:lnSpc>
              <a:spcAft>
                <a:spcPts val="0"/>
              </a:spcAft>
              <a:buFont typeface="Arial"/>
              <a:buNone/>
              <a:defRPr/>
            </a:pPr>
            <a:endParaRPr sz="1600" b="1" i="1" u="none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393295" marR="0" indent="-261850" algn="l">
              <a:lnSpc>
                <a:spcPct val="121000"/>
              </a:lnSpc>
              <a:spcAft>
                <a:spcPts val="0"/>
              </a:spcAft>
              <a:buFont typeface="Arial"/>
              <a:buAutoNum type="arabicPeriod"/>
              <a:defRPr/>
            </a:pPr>
            <a:r>
              <a:rPr sz="2200" b="0" i="0" u="none">
                <a:solidFill>
                  <a:schemeClr val="tx1"/>
                </a:solidFill>
                <a:latin typeface="Times New Roman"/>
                <a:cs typeface="Times New Roman"/>
              </a:rPr>
              <a:t>Деревянко К. Грамота.ру</a:t>
            </a:r>
            <a:r>
              <a:rPr sz="2200" b="0" i="0" u="none">
                <a:solidFill>
                  <a:schemeClr val="tx1"/>
                </a:solidFill>
                <a:latin typeface="Times New Roman"/>
                <a:cs typeface="Times New Roman"/>
              </a:rPr>
              <a:t> [Электронный ресурс]</a:t>
            </a:r>
            <a:r>
              <a:rPr sz="2200" b="0" i="0" u="none">
                <a:solidFill>
                  <a:schemeClr val="tx1"/>
                </a:solidFill>
                <a:latin typeface="Times New Roman"/>
                <a:cs typeface="Times New Roman"/>
              </a:rPr>
              <a:t> / К. Орлов – Режим доступа: </a:t>
            </a:r>
            <a:r>
              <a:rPr sz="2200" b="0" i="0" u="sng">
                <a:solidFill>
                  <a:schemeClr val="tx1"/>
                </a:solidFill>
                <a:latin typeface="Times New Roman"/>
                <a:cs typeface="Times New Roman"/>
                <a:hlinkClick r:id="rId3" tooltip="https://gramota.ru/,"/>
              </a:rPr>
              <a:t>https://gramota.ru/</a:t>
            </a:r>
            <a:r>
              <a:rPr sz="2200" b="0" i="0" u="sng">
                <a:solidFill>
                  <a:schemeClr val="tx1"/>
                </a:solidFill>
                <a:latin typeface="Times New Roman"/>
                <a:cs typeface="Times New Roman"/>
                <a:hlinkClick r:id="rId3" tooltip="https://gramota.ru/,"/>
              </a:rPr>
              <a:t>,</a:t>
            </a:r>
            <a:r>
              <a:rPr sz="2200" b="0" i="0" u="none">
                <a:solidFill>
                  <a:schemeClr val="tx1"/>
                </a:solidFill>
                <a:latin typeface="Times New Roman"/>
                <a:cs typeface="Times New Roman"/>
              </a:rPr>
              <a:t> свободный. – Заглавие с экрана. – На русском языке.</a:t>
            </a:r>
            <a:endParaRPr sz="2200" b="0" i="0" u="none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393295" marR="0" indent="-261850" algn="l">
              <a:lnSpc>
                <a:spcPct val="121000"/>
              </a:lnSpc>
              <a:spcAft>
                <a:spcPts val="0"/>
              </a:spcAft>
              <a:buFont typeface="Arial"/>
              <a:buAutoNum type="arabicPeriod"/>
              <a:defRPr/>
            </a:pPr>
            <a:r>
              <a:rPr sz="2200" b="0" i="0" u="none">
                <a:solidFill>
                  <a:schemeClr val="tx1"/>
                </a:solidFill>
                <a:latin typeface="Times New Roman"/>
                <a:cs typeface="Times New Roman"/>
              </a:rPr>
              <a:t>Кочедыгов Л.Г. Краткий словарь библейских фразеологизмов </a:t>
            </a:r>
            <a:r>
              <a:rPr sz="2200" b="0" i="0" u="none">
                <a:solidFill>
                  <a:schemeClr val="tx1"/>
                </a:solidFill>
                <a:latin typeface="Times New Roman"/>
                <a:cs typeface="Times New Roman"/>
              </a:rPr>
              <a:t> [Электронный ресурс]</a:t>
            </a:r>
            <a:r>
              <a:rPr sz="2200" b="0" i="0" u="none">
                <a:solidFill>
                  <a:schemeClr val="tx1"/>
                </a:solidFill>
                <a:latin typeface="Times New Roman"/>
                <a:cs typeface="Times New Roman"/>
              </a:rPr>
              <a:t> / </a:t>
            </a:r>
            <a:r>
              <a:rPr sz="2200" b="0" i="0" u="none">
                <a:solidFill>
                  <a:schemeClr val="tx1"/>
                </a:solidFill>
                <a:latin typeface="Times New Roman"/>
                <a:cs typeface="Times New Roman"/>
              </a:rPr>
              <a:t>Л.Г. Кочедыгов – Режим доступа: </a:t>
            </a:r>
            <a:r>
              <a:rPr sz="2200" b="0" i="0" u="sng">
                <a:solidFill>
                  <a:schemeClr val="tx1"/>
                </a:solidFill>
                <a:latin typeface="Times New Roman"/>
                <a:cs typeface="Times New Roman"/>
                <a:hlinkClick r:id="rId4" tooltip="https://azbyka.ru/deti/kratkij-slovar-biblejskih-frazeologizmov-kochedykov,"/>
              </a:rPr>
              <a:t>https://azbyka.ru/deti/kratkij-slovar-biblejskih-frazeologizmov-kochedykov</a:t>
            </a:r>
            <a:r>
              <a:rPr sz="2200" b="0" i="0" u="sng">
                <a:solidFill>
                  <a:schemeClr val="tx1"/>
                </a:solidFill>
                <a:latin typeface="Times New Roman"/>
                <a:cs typeface="Times New Roman"/>
                <a:hlinkClick r:id="rId4" tooltip="https://azbyka.ru/deti/kratkij-slovar-biblejskih-frazeologizmov-kochedykov,"/>
              </a:rPr>
              <a:t>,</a:t>
            </a:r>
            <a:r>
              <a:rPr sz="2200" b="0" i="0" u="none">
                <a:solidFill>
                  <a:schemeClr val="tx1"/>
                </a:solidFill>
                <a:latin typeface="Times New Roman"/>
                <a:cs typeface="Times New Roman"/>
              </a:rPr>
              <a:t> свободный. – Заглавие с экрана.. – На русском языке.</a:t>
            </a:r>
            <a:endParaRPr sz="2200" b="0" i="0" u="none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393295" marR="0" indent="-261850" algn="l">
              <a:lnSpc>
                <a:spcPct val="121000"/>
              </a:lnSpc>
              <a:spcAft>
                <a:spcPts val="0"/>
              </a:spcAft>
              <a:buFont typeface="Arial"/>
              <a:buAutoNum type="arabicPeriod"/>
              <a:defRPr/>
            </a:pPr>
            <a:r>
              <a:rPr sz="2200" b="0" i="0" u="none">
                <a:solidFill>
                  <a:schemeClr val="tx1"/>
                </a:solidFill>
                <a:latin typeface="Times New Roman"/>
                <a:cs typeface="Times New Roman"/>
              </a:rPr>
              <a:t>Федоров А.И. Фразеологический словарь Федорова </a:t>
            </a:r>
            <a:r>
              <a:rPr sz="2200" b="0" i="0" u="none">
                <a:solidFill>
                  <a:schemeClr val="tx1"/>
                </a:solidFill>
                <a:latin typeface="Times New Roman"/>
                <a:cs typeface="Times New Roman"/>
              </a:rPr>
              <a:t> [Электронный ресурс]</a:t>
            </a:r>
            <a:r>
              <a:rPr sz="2200" b="0" i="0" u="none">
                <a:solidFill>
                  <a:schemeClr val="tx1"/>
                </a:solidFill>
                <a:latin typeface="Times New Roman"/>
                <a:cs typeface="Times New Roman"/>
              </a:rPr>
              <a:t> /</a:t>
            </a:r>
            <a:r>
              <a:rPr sz="2200" b="0" i="0" u="none">
                <a:solidFill>
                  <a:schemeClr val="tx1"/>
                </a:solidFill>
                <a:latin typeface="Times New Roman"/>
                <a:cs typeface="Times New Roman"/>
              </a:rPr>
              <a:t> А.И.Фёдоров – Режим доступа: </a:t>
            </a:r>
            <a:r>
              <a:rPr sz="2200" b="0" i="0" u="sng">
                <a:solidFill>
                  <a:schemeClr val="tx1"/>
                </a:solidFill>
                <a:latin typeface="Times New Roman"/>
                <a:cs typeface="Times New Roman"/>
                <a:hlinkClick r:id="rId5" tooltip="https://gufo.me/dict/fedorov,"/>
              </a:rPr>
              <a:t>https://gufo.me/dict/fedorov</a:t>
            </a:r>
            <a:r>
              <a:rPr sz="2200" b="0" i="0" u="sng">
                <a:solidFill>
                  <a:schemeClr val="tx1"/>
                </a:solidFill>
                <a:latin typeface="Times New Roman"/>
                <a:cs typeface="Times New Roman"/>
                <a:hlinkClick r:id="rId5" tooltip="https://gufo.me/dict/fedorov,"/>
              </a:rPr>
              <a:t>,</a:t>
            </a:r>
            <a:r>
              <a:rPr sz="2200" b="0" i="0" u="none">
                <a:solidFill>
                  <a:schemeClr val="tx1"/>
                </a:solidFill>
                <a:latin typeface="Times New Roman"/>
                <a:cs typeface="Times New Roman"/>
              </a:rPr>
              <a:t> свободный – Заглавие с экрана. – На русском языке.</a:t>
            </a:r>
            <a:endParaRPr sz="2200" b="0" i="0" u="none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438080" indent="-438080">
              <a:lnSpc>
                <a:spcPct val="121000"/>
              </a:lnSpc>
              <a:buFont typeface="Arial"/>
              <a:buAutoNum type="arabicPeriod"/>
              <a:defRPr/>
            </a:pPr>
            <a:endParaRPr/>
          </a:p>
        </p:txBody>
      </p:sp>
      <p:sp>
        <p:nvSpPr>
          <p:cNvPr id="1706835399" name=""/>
          <p:cNvSpPr txBox="1"/>
          <p:nvPr/>
        </p:nvSpPr>
        <p:spPr bwMode="auto">
          <a:xfrm flipH="0" flipV="0">
            <a:off x="1277033" y="372475"/>
            <a:ext cx="10252202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marR="0" indent="0" algn="l">
              <a:lnSpc>
                <a:spcPct val="100000"/>
              </a:lnSpc>
              <a:spcAft>
                <a:spcPts val="0"/>
              </a:spcAft>
              <a:buFont typeface="Arial"/>
              <a:buNone/>
              <a:defRPr/>
            </a:pPr>
            <a:r>
              <a:rPr sz="4800" b="0" i="0" u="none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cs typeface="Times New Roman"/>
              </a:rPr>
              <a:t>Список использованных источников</a:t>
            </a:r>
            <a:endParaRPr sz="1600" b="1" i="1" u="none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Turtle">
  <a:themeElements>
    <a:clrScheme name="Office 2007 - 2010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assic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Standard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Office">
        <a:dk1>
          <a:sysClr val="windowText" lastClr="000000"/>
        </a:dk1>
        <a:lt1>
          <a:sysClr val="window" lastClr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</a:extraClrScheme>
  </a:extraClrSchemeLst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ONLYOFFICE/8.3.3.21</Application>
  <PresentationFormat>On-screen Show (4:3)</PresentationFormat>
  <Paragraphs>0</Paragraphs>
  <Slides>12</Slides>
  <Notes>12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6</cp:revision>
  <dcterms:modified xsi:type="dcterms:W3CDTF">2025-05-27T14:56:25Z</dcterms:modified>
</cp:coreProperties>
</file>