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7" r:id="rId2"/>
    <p:sldId id="258" r:id="rId3"/>
    <p:sldId id="295" r:id="rId4"/>
    <p:sldId id="259" r:id="rId5"/>
    <p:sldId id="283" r:id="rId6"/>
    <p:sldId id="284" r:id="rId7"/>
    <p:sldId id="285" r:id="rId8"/>
    <p:sldId id="286" r:id="rId9"/>
    <p:sldId id="287" r:id="rId10"/>
    <p:sldId id="290" r:id="rId11"/>
    <p:sldId id="293" r:id="rId12"/>
    <p:sldId id="294" r:id="rId13"/>
    <p:sldId id="296" r:id="rId14"/>
    <p:sldId id="297" r:id="rId15"/>
    <p:sldId id="298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147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40CF54-8D11-443B-93EA-E944430BF7EF}" type="datetimeFigureOut">
              <a:rPr lang="ru-RU" smtClean="0"/>
              <a:t>04.04.2025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3B6C8B-007E-432D-B4E5-D4785443AF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40761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840C8-C614-4927-9F08-2F2EA9EE6035}" type="datetimeFigureOut">
              <a:rPr lang="ru-RU" smtClean="0"/>
              <a:t>04.04.2025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30848-D5DA-433D-88F0-40A77DD7C3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6665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840C8-C614-4927-9F08-2F2EA9EE6035}" type="datetimeFigureOut">
              <a:rPr lang="ru-RU" smtClean="0"/>
              <a:t>04.04.2025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30848-D5DA-433D-88F0-40A77DD7C3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2832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840C8-C614-4927-9F08-2F2EA9EE6035}" type="datetimeFigureOut">
              <a:rPr lang="ru-RU" smtClean="0"/>
              <a:t>04.04.2025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30848-D5DA-433D-88F0-40A77DD7C3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2447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840C8-C614-4927-9F08-2F2EA9EE6035}" type="datetimeFigureOut">
              <a:rPr lang="ru-RU" smtClean="0"/>
              <a:t>04.04.2025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30848-D5DA-433D-88F0-40A77DD7C3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7109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840C8-C614-4927-9F08-2F2EA9EE6035}" type="datetimeFigureOut">
              <a:rPr lang="ru-RU" smtClean="0"/>
              <a:t>04.04.2025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30848-D5DA-433D-88F0-40A77DD7C3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97219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840C8-C614-4927-9F08-2F2EA9EE6035}" type="datetimeFigureOut">
              <a:rPr lang="ru-RU" smtClean="0"/>
              <a:t>04.04.2025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30848-D5DA-433D-88F0-40A77DD7C3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3784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840C8-C614-4927-9F08-2F2EA9EE6035}" type="datetimeFigureOut">
              <a:rPr lang="ru-RU" smtClean="0"/>
              <a:t>04.04.2025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30848-D5DA-433D-88F0-40A77DD7C3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0148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840C8-C614-4927-9F08-2F2EA9EE6035}" type="datetimeFigureOut">
              <a:rPr lang="ru-RU" smtClean="0"/>
              <a:t>04.04.2025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30848-D5DA-433D-88F0-40A77DD7C3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62368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840C8-C614-4927-9F08-2F2EA9EE6035}" type="datetimeFigureOut">
              <a:rPr lang="ru-RU" smtClean="0"/>
              <a:t>04.04.2025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30848-D5DA-433D-88F0-40A77DD7C3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6049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840C8-C614-4927-9F08-2F2EA9EE6035}" type="datetimeFigureOut">
              <a:rPr lang="ru-RU" smtClean="0"/>
              <a:t>04.04.2025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30848-D5DA-433D-88F0-40A77DD7C3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5808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840C8-C614-4927-9F08-2F2EA9EE6035}" type="datetimeFigureOut">
              <a:rPr lang="ru-RU" smtClean="0"/>
              <a:t>04.04.2025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30848-D5DA-433D-88F0-40A77DD7C3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3627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A840C8-C614-4927-9F08-2F2EA9EE6035}" type="datetimeFigureOut">
              <a:rPr lang="ru-RU" smtClean="0"/>
              <a:t>04.04.2025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430848-D5DA-433D-88F0-40A77DD7C3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6722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3" Type="http://schemas.openxmlformats.org/officeDocument/2006/relationships/slide" Target="slide4.xml"/><Relationship Id="rId7" Type="http://schemas.openxmlformats.org/officeDocument/2006/relationships/slide" Target="slide9.xml"/><Relationship Id="rId12" Type="http://schemas.openxmlformats.org/officeDocument/2006/relationships/slide" Target="slide1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11" Type="http://schemas.openxmlformats.org/officeDocument/2006/relationships/slide" Target="slide3.xml"/><Relationship Id="rId5" Type="http://schemas.openxmlformats.org/officeDocument/2006/relationships/slide" Target="slide6.xml"/><Relationship Id="rId10" Type="http://schemas.openxmlformats.org/officeDocument/2006/relationships/slide" Target="slide12.xml"/><Relationship Id="rId4" Type="http://schemas.openxmlformats.org/officeDocument/2006/relationships/slide" Target="slide5.xml"/><Relationship Id="rId9" Type="http://schemas.openxmlformats.org/officeDocument/2006/relationships/slide" Target="slide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towntravel.ru/interesnie-fakti-o-gorodah-rossyi/korotko-o-zolotom-kolce-rossii.html" TargetMode="External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russo-travel.ru/info/istoriya-sergievoy-lavry/" TargetMode="External"/><Relationship Id="rId2" Type="http://schemas.openxmlformats.org/officeDocument/2006/relationships/hyperlink" Target="https://nesiditsa.ru/city/sergiev-posad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admpereslavl.ru/istoriya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chemodan-tour.ru/obzor/rostov-velikij/" TargetMode="External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hyperlink" Target="https://www.miroworld.ru/rostovskij-kreml-gosudarstvennyj-muzej-zapovednik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chemodan-tour.ru/obzor/yaroslavl/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putidorogi-nn.ru/evropa/723-tserkov-ili-proroka-v-yaroslavle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chemodan-tour.ru/obzor/kostroma-sokrovishhnica-kulturnyx-pamyatnikov/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hyperlink" Target="https://travel.rambler.ru/guide/2424-Pamyatnik-Iuriyu-Dolgorukomu/" TargetMode="External"/><Relationship Id="rId4" Type="http://schemas.openxmlformats.org/officeDocument/2006/relationships/hyperlink" Target="https://tripguide.ru/pamyatnik-ivanu-susaninu-v-kostrome.htm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hyperlink" Target="https://chemodan-tour.ru/obzor/ivanovo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my-best-travel.ru/suzdalskii-kreml/" TargetMode="External"/><Relationship Id="rId2" Type="http://schemas.openxmlformats.org/officeDocument/2006/relationships/hyperlink" Target="http://www.klubok-ok.ru/Russia/Suzdal.html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slide" Target="slid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rsonalguide.ru/rossiya/vladimir" TargetMode="External"/><Relationship Id="rId7" Type="http://schemas.openxmlformats.org/officeDocument/2006/relationships/slide" Target="slide2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pravednik.info/dmitrievskij-sobor-vo-vladimire-istoriya-i-opisanie.html" TargetMode="External"/><Relationship Id="rId5" Type="http://schemas.openxmlformats.org/officeDocument/2006/relationships/hyperlink" Target="https://my-best-travel.ru/vladimirskij-kafedralnyj-uspenskij-sobor/" TargetMode="External"/><Relationship Id="rId4" Type="http://schemas.openxmlformats.org/officeDocument/2006/relationships/hyperlink" Target="https://my-best-travel.ru/vladimir-zolotye-vorota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www.youtube.com/watch?v=rgo4HKuwzkE" TargetMode="Externa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chemodan-tour.ru/obzor/yaroslavl/" TargetMode="External"/><Relationship Id="rId3" Type="http://schemas.openxmlformats.org/officeDocument/2006/relationships/hyperlink" Target="https://nesiditsa.ru/city/sergiev-posad" TargetMode="External"/><Relationship Id="rId7" Type="http://schemas.openxmlformats.org/officeDocument/2006/relationships/hyperlink" Target="https://www.miroworld.ru/rostovskij-kreml-gosudarstvennyj-muzej-zapovednik/" TargetMode="External"/><Relationship Id="rId2" Type="http://schemas.openxmlformats.org/officeDocument/2006/relationships/hyperlink" Target="http://towntravel.ru/interesnie-fakti-o-gorodah-rossyi/korotko-o-zolotom-kolce-rossii.html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chemodan-tour.ru/obzor/rostov-velikij/" TargetMode="External"/><Relationship Id="rId11" Type="http://schemas.openxmlformats.org/officeDocument/2006/relationships/hyperlink" Target="https://tripguide.ru/pamyatnik-ivanu-susaninu-v-kostrome.htm" TargetMode="External"/><Relationship Id="rId5" Type="http://schemas.openxmlformats.org/officeDocument/2006/relationships/hyperlink" Target="https://admpereslavl.ru/istoriya" TargetMode="External"/><Relationship Id="rId10" Type="http://schemas.openxmlformats.org/officeDocument/2006/relationships/hyperlink" Target="https://chemodan-tour.ru/obzor/kostroma-sokrovishhnica-kulturnyx-pamyatnikov/" TargetMode="External"/><Relationship Id="rId4" Type="http://schemas.openxmlformats.org/officeDocument/2006/relationships/hyperlink" Target="https://russo-travel.ru/info/istoriya-sergievoy-lavry/" TargetMode="External"/><Relationship Id="rId9" Type="http://schemas.openxmlformats.org/officeDocument/2006/relationships/hyperlink" Target="https://putidorogi-nn.ru/evropa/723-tserkov-ili-proroka-v-yaroslavle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my-best-travel.ru/vladimirskij-kafedralnyj-uspenskij-sobor/" TargetMode="External"/><Relationship Id="rId3" Type="http://schemas.openxmlformats.org/officeDocument/2006/relationships/hyperlink" Target="https://chemodan-tour.ru/obzor/ivanovo/" TargetMode="External"/><Relationship Id="rId7" Type="http://schemas.openxmlformats.org/officeDocument/2006/relationships/hyperlink" Target="https://my-best-travel.ru/vladimir-zolotye-vorota/" TargetMode="External"/><Relationship Id="rId2" Type="http://schemas.openxmlformats.org/officeDocument/2006/relationships/hyperlink" Target="https://travel.rambler.ru/guide/2424-Pamyatnik-Iuriyu-Dolgorukomu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personalguide.ru/rossiya/vladimir" TargetMode="External"/><Relationship Id="rId5" Type="http://schemas.openxmlformats.org/officeDocument/2006/relationships/hyperlink" Target="https://my-best-travel.ru/suzdalskii-kreml/" TargetMode="External"/><Relationship Id="rId10" Type="http://schemas.openxmlformats.org/officeDocument/2006/relationships/hyperlink" Target="https://www.youtube.com/watch?v=rgo4HKuwzkE" TargetMode="External"/><Relationship Id="rId4" Type="http://schemas.openxmlformats.org/officeDocument/2006/relationships/hyperlink" Target="http://www.klubok-ok.ru/Russia/Suzdal.html" TargetMode="External"/><Relationship Id="rId9" Type="http://schemas.openxmlformats.org/officeDocument/2006/relationships/hyperlink" Target="https://pravednik.info/dmitrievskij-sobor-vo-vladimire-istoriya-i-opisanie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95146" y="2474106"/>
            <a:ext cx="6553708" cy="1909787"/>
          </a:xfrm>
        </p:spPr>
        <p:txBody>
          <a:bodyPr>
            <a:noAutofit/>
          </a:bodyPr>
          <a:lstStyle/>
          <a:p>
            <a:pPr>
              <a:lnSpc>
                <a:spcPct val="114000"/>
              </a:lnSpc>
              <a:defRPr/>
            </a:pPr>
            <a:r>
              <a:rPr lang="ru-RU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Виртуальная экскурсия по теме:</a:t>
            </a:r>
            <a:br>
              <a:rPr lang="ru-RU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«ЗОЛОТОЕ КОЛЬЦО РОССИИ»</a:t>
            </a:r>
          </a:p>
        </p:txBody>
      </p:sp>
    </p:spTree>
    <p:extLst>
      <p:ext uri="{BB962C8B-B14F-4D97-AF65-F5344CB8AC3E}">
        <p14:creationId xmlns:p14="http://schemas.microsoft.com/office/powerpoint/2010/main" val="2802622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820614"/>
            <a:ext cx="9135063" cy="6037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Прямоугольник 14">
            <a:hlinkClick r:id="rId3" action="ppaction://hlinksldjump"/>
          </p:cNvPr>
          <p:cNvSpPr/>
          <p:nvPr/>
        </p:nvSpPr>
        <p:spPr>
          <a:xfrm>
            <a:off x="2107904" y="4919067"/>
            <a:ext cx="1268474" cy="576279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latin typeface="Monotype Corsiva" pitchFamily="66" charset="0"/>
              </a:rPr>
              <a:t>Сергиев Посад</a:t>
            </a:r>
          </a:p>
        </p:txBody>
      </p:sp>
      <p:sp>
        <p:nvSpPr>
          <p:cNvPr id="6" name="Овал 5"/>
          <p:cNvSpPr/>
          <p:nvPr/>
        </p:nvSpPr>
        <p:spPr>
          <a:xfrm>
            <a:off x="1645353" y="4919067"/>
            <a:ext cx="447697" cy="384187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7" name="Овал 6"/>
          <p:cNvSpPr/>
          <p:nvPr/>
        </p:nvSpPr>
        <p:spPr>
          <a:xfrm>
            <a:off x="2988444" y="4135993"/>
            <a:ext cx="447697" cy="384187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8" name="Овал 7"/>
          <p:cNvSpPr/>
          <p:nvPr/>
        </p:nvSpPr>
        <p:spPr>
          <a:xfrm>
            <a:off x="3659989" y="3026639"/>
            <a:ext cx="447697" cy="384187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9" name="Овал 8"/>
          <p:cNvSpPr/>
          <p:nvPr/>
        </p:nvSpPr>
        <p:spPr>
          <a:xfrm>
            <a:off x="4256918" y="1982540"/>
            <a:ext cx="447697" cy="384187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11" name="Овал 10"/>
          <p:cNvSpPr/>
          <p:nvPr/>
        </p:nvSpPr>
        <p:spPr>
          <a:xfrm>
            <a:off x="6385896" y="3425526"/>
            <a:ext cx="447697" cy="384187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12" name="Овал 11"/>
          <p:cNvSpPr/>
          <p:nvPr/>
        </p:nvSpPr>
        <p:spPr>
          <a:xfrm>
            <a:off x="5301544" y="4704041"/>
            <a:ext cx="447697" cy="384187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13" name="Овал 12"/>
          <p:cNvSpPr/>
          <p:nvPr/>
        </p:nvSpPr>
        <p:spPr>
          <a:xfrm>
            <a:off x="5267904" y="5303253"/>
            <a:ext cx="447697" cy="384187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16" name="Прямоугольник 15">
            <a:hlinkClick r:id="rId4" action="ppaction://hlinksldjump"/>
          </p:cNvPr>
          <p:cNvSpPr/>
          <p:nvPr/>
        </p:nvSpPr>
        <p:spPr>
          <a:xfrm>
            <a:off x="3467389" y="4328451"/>
            <a:ext cx="1386460" cy="576279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latin typeface="Monotype Corsiva" pitchFamily="66" charset="0"/>
              </a:rPr>
              <a:t>Переславль Залесский</a:t>
            </a:r>
          </a:p>
        </p:txBody>
      </p:sp>
      <p:sp>
        <p:nvSpPr>
          <p:cNvPr id="17" name="Прямоугольник 16">
            <a:hlinkClick r:id="rId5" action="ppaction://hlinksldjump"/>
          </p:cNvPr>
          <p:cNvSpPr/>
          <p:nvPr/>
        </p:nvSpPr>
        <p:spPr>
          <a:xfrm>
            <a:off x="1645355" y="3033137"/>
            <a:ext cx="1979183" cy="43161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latin typeface="Monotype Corsiva" pitchFamily="66" charset="0"/>
              </a:rPr>
              <a:t>Ростов Великий</a:t>
            </a:r>
          </a:p>
        </p:txBody>
      </p:sp>
      <p:sp>
        <p:nvSpPr>
          <p:cNvPr id="18" name="Прямоугольник 17">
            <a:hlinkClick r:id="rId6" action="ppaction://hlinksldjump"/>
          </p:cNvPr>
          <p:cNvSpPr/>
          <p:nvPr/>
        </p:nvSpPr>
        <p:spPr>
          <a:xfrm>
            <a:off x="4678552" y="1656192"/>
            <a:ext cx="1309451" cy="364086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latin typeface="Monotype Corsiva" pitchFamily="66" charset="0"/>
              </a:rPr>
              <a:t>Ярославль</a:t>
            </a:r>
          </a:p>
        </p:txBody>
      </p:sp>
      <p:sp>
        <p:nvSpPr>
          <p:cNvPr id="19" name="Прямоугольник 18">
            <a:hlinkClick r:id="rId7" action="ppaction://hlinksldjump"/>
          </p:cNvPr>
          <p:cNvSpPr/>
          <p:nvPr/>
        </p:nvSpPr>
        <p:spPr>
          <a:xfrm>
            <a:off x="6864727" y="1598491"/>
            <a:ext cx="1790787" cy="43161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latin typeface="Monotype Corsiva" pitchFamily="66" charset="0"/>
              </a:rPr>
              <a:t>Кострома</a:t>
            </a:r>
          </a:p>
        </p:txBody>
      </p:sp>
      <p:sp>
        <p:nvSpPr>
          <p:cNvPr id="20" name="Прямоугольник 19">
            <a:hlinkClick r:id="rId8" action="ppaction://hlinksldjump"/>
          </p:cNvPr>
          <p:cNvSpPr/>
          <p:nvPr/>
        </p:nvSpPr>
        <p:spPr>
          <a:xfrm>
            <a:off x="4966529" y="3322356"/>
            <a:ext cx="1346759" cy="43161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latin typeface="Monotype Corsiva" pitchFamily="66" charset="0"/>
              </a:rPr>
              <a:t>Иваново</a:t>
            </a:r>
          </a:p>
        </p:txBody>
      </p:sp>
      <p:sp>
        <p:nvSpPr>
          <p:cNvPr id="21" name="Прямоугольник 20">
            <a:hlinkClick r:id="rId9" action="ppaction://hlinksldjump"/>
          </p:cNvPr>
          <p:cNvSpPr/>
          <p:nvPr/>
        </p:nvSpPr>
        <p:spPr>
          <a:xfrm>
            <a:off x="5770821" y="4708944"/>
            <a:ext cx="1369131" cy="38418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latin typeface="Monotype Corsiva" pitchFamily="66" charset="0"/>
              </a:rPr>
              <a:t>Суздаль</a:t>
            </a:r>
          </a:p>
        </p:txBody>
      </p:sp>
      <p:sp>
        <p:nvSpPr>
          <p:cNvPr id="22" name="Прямоугольник 21">
            <a:hlinkClick r:id="rId10" action="ppaction://hlinksldjump"/>
          </p:cNvPr>
          <p:cNvSpPr/>
          <p:nvPr/>
        </p:nvSpPr>
        <p:spPr>
          <a:xfrm>
            <a:off x="5749243" y="5297955"/>
            <a:ext cx="1390710" cy="43161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latin typeface="Monotype Corsiva" pitchFamily="66" charset="0"/>
              </a:rPr>
              <a:t>Владимир</a:t>
            </a:r>
          </a:p>
        </p:txBody>
      </p:sp>
      <p:sp>
        <p:nvSpPr>
          <p:cNvPr id="26" name="Прямоугольник 25">
            <a:hlinkClick r:id="rId11" action="ppaction://hlinksldjump"/>
          </p:cNvPr>
          <p:cNvSpPr/>
          <p:nvPr/>
        </p:nvSpPr>
        <p:spPr>
          <a:xfrm>
            <a:off x="63560" y="6228079"/>
            <a:ext cx="2029490" cy="26837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latin typeface="Monotype Corsiva" pitchFamily="66" charset="0"/>
              </a:rPr>
              <a:t>СТАРТ</a:t>
            </a:r>
          </a:p>
        </p:txBody>
      </p:sp>
      <p:sp>
        <p:nvSpPr>
          <p:cNvPr id="10" name="Овал 9"/>
          <p:cNvSpPr/>
          <p:nvPr/>
        </p:nvSpPr>
        <p:spPr>
          <a:xfrm>
            <a:off x="6227259" y="1617966"/>
            <a:ext cx="458760" cy="380642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843339" y="95881"/>
            <a:ext cx="1457322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Карта</a:t>
            </a:r>
          </a:p>
        </p:txBody>
      </p:sp>
      <p:sp>
        <p:nvSpPr>
          <p:cNvPr id="24" name="Прямоугольник 23">
            <a:hlinkClick r:id="rId12" action="ppaction://hlinksldjump"/>
          </p:cNvPr>
          <p:cNvSpPr/>
          <p:nvPr/>
        </p:nvSpPr>
        <p:spPr>
          <a:xfrm>
            <a:off x="5491752" y="6228079"/>
            <a:ext cx="2029490" cy="26837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latin typeface="Monotype Corsiva" pitchFamily="66" charset="0"/>
              </a:rPr>
              <a:t>ФИНИШ</a:t>
            </a:r>
          </a:p>
        </p:txBody>
      </p:sp>
    </p:spTree>
    <p:extLst>
      <p:ext uri="{BB962C8B-B14F-4D97-AF65-F5344CB8AC3E}">
        <p14:creationId xmlns:p14="http://schemas.microsoft.com/office/powerpoint/2010/main" val="3678390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TextBox 4"/>
          <p:cNvSpPr txBox="1">
            <a:spLocks noChangeArrowheads="1"/>
          </p:cNvSpPr>
          <p:nvPr/>
        </p:nvSpPr>
        <p:spPr bwMode="auto">
          <a:xfrm>
            <a:off x="762824" y="1154175"/>
            <a:ext cx="7618352" cy="1408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/>
            <a:r>
              <a:rPr lang="ru-RU" alt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Здравствуйте, дорогие друзья!</a:t>
            </a:r>
          </a:p>
          <a:p>
            <a:pPr algn="ctr" eaLnBrk="1" hangingPunct="1"/>
            <a:r>
              <a:rPr lang="ru-RU" alt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Рады приветствовать вас на экскурсии по городам </a:t>
            </a:r>
            <a:r>
              <a:rPr lang="ru-RU" alt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Золотого кольца России</a:t>
            </a:r>
            <a:r>
              <a:rPr lang="ru-RU" alt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/>
            <a:endParaRPr lang="ru-RU" altLang="ru-RU" sz="1350" dirty="0">
              <a:solidFill>
                <a:srgbClr val="002060"/>
              </a:solidFill>
            </a:endParaRPr>
          </a:p>
        </p:txBody>
      </p:sp>
      <p:pic>
        <p:nvPicPr>
          <p:cNvPr id="6" name="Рисунок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2381" y="3094892"/>
            <a:ext cx="8478267" cy="2754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Управляющая кнопка: домой 1">
            <a:hlinkClick r:id="rId4" action="ppaction://hlinksldjump" highlightClick="1"/>
          </p:cNvPr>
          <p:cNvSpPr/>
          <p:nvPr/>
        </p:nvSpPr>
        <p:spPr>
          <a:xfrm>
            <a:off x="128953" y="6065931"/>
            <a:ext cx="762824" cy="633046"/>
          </a:xfrm>
          <a:prstGeom prst="actionButtonHom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6293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923119" y="381363"/>
            <a:ext cx="3297762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Сергиев Посад</a:t>
            </a:r>
          </a:p>
        </p:txBody>
      </p:sp>
      <p:sp>
        <p:nvSpPr>
          <p:cNvPr id="15364" name="TextBox 4"/>
          <p:cNvSpPr txBox="1">
            <a:spLocks noChangeArrowheads="1"/>
          </p:cNvSpPr>
          <p:nvPr/>
        </p:nvSpPr>
        <p:spPr bwMode="auto">
          <a:xfrm>
            <a:off x="5169511" y="1775498"/>
            <a:ext cx="3632872" cy="3377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/>
            <a:r>
              <a:rPr lang="ru-RU" alt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Сергиев Посад </a:t>
            </a:r>
            <a:r>
              <a:rPr lang="ru-RU" alt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город в Московской области, промышленный, культурный и туристический центр, жемчужина «Золотого Кольца». </a:t>
            </a:r>
          </a:p>
          <a:p>
            <a:pPr algn="ctr" eaLnBrk="1" hangingPunct="1"/>
            <a:r>
              <a:rPr lang="ru-RU" alt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Сергиев Посад  – столица кукольного «царства». В городе находится памятник культуры и искусства   –  </a:t>
            </a:r>
            <a:r>
              <a:rPr lang="ru-RU" alt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Троице-Сергиева Лавра</a:t>
            </a:r>
            <a:r>
              <a:rPr lang="ru-RU" alt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/>
            <a:endParaRPr lang="ru-RU" altLang="ru-RU" sz="1350" dirty="0">
              <a:solidFill>
                <a:srgbClr val="002060"/>
              </a:solidFill>
            </a:endParaRPr>
          </a:p>
        </p:txBody>
      </p:sp>
      <p:sp>
        <p:nvSpPr>
          <p:cNvPr id="6" name="Управляющая кнопка: домой 5">
            <a:hlinkClick r:id="rId4" action="ppaction://hlinksldjump" highlightClick="1"/>
          </p:cNvPr>
          <p:cNvSpPr/>
          <p:nvPr/>
        </p:nvSpPr>
        <p:spPr>
          <a:xfrm>
            <a:off x="128953" y="6065931"/>
            <a:ext cx="762824" cy="633046"/>
          </a:xfrm>
          <a:prstGeom prst="actionButtonHom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6" descr="https://s0.rbk.ru/v6_top_pics/media/img/5/24/755362362864245.jpe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0721" y="1775497"/>
            <a:ext cx="4785668" cy="3113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301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8922" y="1775498"/>
            <a:ext cx="4887516" cy="35349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2105812" y="381363"/>
            <a:ext cx="4932376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Переславль-Залесский</a:t>
            </a:r>
          </a:p>
        </p:txBody>
      </p:sp>
      <p:sp>
        <p:nvSpPr>
          <p:cNvPr id="15364" name="TextBox 4"/>
          <p:cNvSpPr txBox="1">
            <a:spLocks noChangeArrowheads="1"/>
          </p:cNvSpPr>
          <p:nvPr/>
        </p:nvSpPr>
        <p:spPr bwMode="auto">
          <a:xfrm>
            <a:off x="5169511" y="1775498"/>
            <a:ext cx="3632872" cy="4301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/>
            <a:r>
              <a:rPr 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Переславль-Залесский</a:t>
            </a:r>
            <a:r>
              <a:rPr 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один из древнейших городов Центральной России, основанный князем Юрием Долгоруким в 1152 году. На протяжении ряда лет Переславль был столицей обширного княжества. Здесь родился, князь Александр Невский. В начале XIV столетия судьба Переславля стала тесно связана </a:t>
            </a:r>
            <a:br>
              <a:rPr 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судьбой Москвы.</a:t>
            </a:r>
            <a:endParaRPr lang="ru-RU" altLang="ru-RU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ru-RU" altLang="ru-RU" sz="1350" dirty="0">
              <a:solidFill>
                <a:srgbClr val="002060"/>
              </a:solidFill>
            </a:endParaRPr>
          </a:p>
        </p:txBody>
      </p:sp>
      <p:sp>
        <p:nvSpPr>
          <p:cNvPr id="7" name="Управляющая кнопка: домой 6">
            <a:hlinkClick r:id="rId4" action="ppaction://hlinksldjump" highlightClick="1"/>
          </p:cNvPr>
          <p:cNvSpPr/>
          <p:nvPr/>
        </p:nvSpPr>
        <p:spPr>
          <a:xfrm>
            <a:off x="128953" y="6065931"/>
            <a:ext cx="762824" cy="633046"/>
          </a:xfrm>
          <a:prstGeom prst="actionButtonHom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9942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Управляющая кнопка: домой 5">
            <a:hlinkClick r:id="rId2" action="ppaction://hlinksldjump" highlightClick="1"/>
          </p:cNvPr>
          <p:cNvSpPr/>
          <p:nvPr/>
        </p:nvSpPr>
        <p:spPr>
          <a:xfrm>
            <a:off x="128953" y="6065931"/>
            <a:ext cx="762824" cy="633046"/>
          </a:xfrm>
          <a:prstGeom prst="actionButtonHom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805427" y="381363"/>
            <a:ext cx="3533147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Ростов Великий</a:t>
            </a:r>
          </a:p>
        </p:txBody>
      </p:sp>
      <p:sp>
        <p:nvSpPr>
          <p:cNvPr id="15364" name="TextBox 4"/>
          <p:cNvSpPr txBox="1">
            <a:spLocks noChangeArrowheads="1"/>
          </p:cNvSpPr>
          <p:nvPr/>
        </p:nvSpPr>
        <p:spPr bwMode="auto">
          <a:xfrm>
            <a:off x="5169511" y="1775498"/>
            <a:ext cx="3632872" cy="4608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>
              <a:defRPr/>
            </a:pPr>
            <a:r>
              <a:rPr 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Ростов Великий</a:t>
            </a:r>
            <a:r>
              <a:rPr 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один из древнейших городов </a:t>
            </a:r>
            <a:br>
              <a:rPr 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Руси. Расположен на берегу озера </a:t>
            </a:r>
            <a:r>
              <a:rPr lang="ru-RU" sz="2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Неро</a:t>
            </a:r>
            <a:r>
              <a:rPr 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 С начала XII века именовался Ростов Великий. </a:t>
            </a:r>
            <a:br>
              <a:rPr 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1207-1474 годах – центр Ростовского княжества. В 2012 году Ростов отметил свой 1150-й юбилей. </a:t>
            </a:r>
            <a:br>
              <a:rPr 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городе находится архитектурный памятник искусства – </a:t>
            </a:r>
            <a:r>
              <a:rPr lang="ru-RU" alt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Ростовский Кремль</a:t>
            </a:r>
            <a:r>
              <a:rPr lang="ru-RU" alt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>
              <a:defRPr/>
            </a:pPr>
            <a:endParaRPr lang="ru-RU" sz="2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ru-RU" altLang="ru-RU" sz="1350" dirty="0">
              <a:solidFill>
                <a:srgbClr val="002060"/>
              </a:solidFill>
            </a:endParaRPr>
          </a:p>
        </p:txBody>
      </p:sp>
      <p:pic>
        <p:nvPicPr>
          <p:cNvPr id="8" name="Picture 10" descr="https://avatars.mds.yandex.net/get-pdb/1501870/9d9872c3-7a6b-416c-93fe-fa08a020375a/s1200?webp=false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56533" y="1871757"/>
            <a:ext cx="4917447" cy="3063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9899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47787" y="381363"/>
            <a:ext cx="2448427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Ярославль</a:t>
            </a:r>
          </a:p>
        </p:txBody>
      </p:sp>
      <p:sp>
        <p:nvSpPr>
          <p:cNvPr id="15364" name="TextBox 4"/>
          <p:cNvSpPr txBox="1">
            <a:spLocks noChangeArrowheads="1"/>
          </p:cNvSpPr>
          <p:nvPr/>
        </p:nvSpPr>
        <p:spPr bwMode="auto">
          <a:xfrm>
            <a:off x="5169511" y="1775498"/>
            <a:ext cx="3632872" cy="3685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/>
            <a:r>
              <a:rPr lang="ru-RU" alt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Ярославль</a:t>
            </a:r>
            <a:r>
              <a:rPr lang="ru-RU" alt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один из старейших русских городов, основанный в 1010 году Ярославом Мудрым. </a:t>
            </a:r>
            <a:br>
              <a:rPr lang="ru-RU" alt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Город является столицей Золотого Кольца и одним из наиболее ярких и значимых городов в развитии Российского государства.</a:t>
            </a:r>
            <a:br>
              <a:rPr lang="ru-RU" alt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2010 году город отметил </a:t>
            </a:r>
            <a:br>
              <a:rPr lang="ru-RU" alt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своё тысячелетие. </a:t>
            </a:r>
          </a:p>
          <a:p>
            <a:pPr eaLnBrk="1" hangingPunct="1"/>
            <a:endParaRPr lang="ru-RU" altLang="ru-RU" sz="1350" dirty="0">
              <a:solidFill>
                <a:srgbClr val="002060"/>
              </a:solidFill>
            </a:endParaRPr>
          </a:p>
        </p:txBody>
      </p:sp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105508" y="6060831"/>
            <a:ext cx="773723" cy="656492"/>
          </a:xfrm>
          <a:prstGeom prst="actionButtonForwardNex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12" descr="https://gulaytour.ru/wp-content/uploads/2017/11/inx960x640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2688" y="1775499"/>
            <a:ext cx="4946823" cy="3277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404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0308" y="1775498"/>
            <a:ext cx="4454769" cy="32654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1991261" y="381363"/>
            <a:ext cx="5161478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Церковь Ильи Пророка</a:t>
            </a:r>
          </a:p>
        </p:txBody>
      </p:sp>
      <p:sp>
        <p:nvSpPr>
          <p:cNvPr id="15364" name="TextBox 4"/>
          <p:cNvSpPr txBox="1">
            <a:spLocks noChangeArrowheads="1"/>
          </p:cNvSpPr>
          <p:nvPr/>
        </p:nvSpPr>
        <p:spPr bwMode="auto">
          <a:xfrm>
            <a:off x="5169511" y="1775498"/>
            <a:ext cx="3632872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>
              <a:defRPr/>
            </a:pPr>
            <a:r>
              <a:rPr 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Церковь в честь пророка Ильи</a:t>
            </a:r>
            <a:r>
              <a:rPr 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была первой церковью города. Согласно «Сказанию о построении града Ярославля» она была заложена князем Ярославом Мудрым одновременно с самим городом.</a:t>
            </a:r>
          </a:p>
        </p:txBody>
      </p:sp>
      <p:sp>
        <p:nvSpPr>
          <p:cNvPr id="6" name="Управляющая кнопка: домой 5">
            <a:hlinkClick r:id="rId4" action="ppaction://hlinksldjump" highlightClick="1"/>
          </p:cNvPr>
          <p:cNvSpPr/>
          <p:nvPr/>
        </p:nvSpPr>
        <p:spPr>
          <a:xfrm>
            <a:off x="128953" y="6065931"/>
            <a:ext cx="762824" cy="633046"/>
          </a:xfrm>
          <a:prstGeom prst="actionButtonHom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1945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479621" y="381363"/>
            <a:ext cx="2184765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Кострома</a:t>
            </a:r>
          </a:p>
        </p:txBody>
      </p:sp>
      <p:pic>
        <p:nvPicPr>
          <p:cNvPr id="8" name="Picture 22" descr="http://s1.fotokto.ru/photo/full/269/2693172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71995" y="1775498"/>
            <a:ext cx="4640261" cy="3618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4" name="TextBox 4"/>
          <p:cNvSpPr txBox="1">
            <a:spLocks noChangeArrowheads="1"/>
          </p:cNvSpPr>
          <p:nvPr/>
        </p:nvSpPr>
        <p:spPr bwMode="auto">
          <a:xfrm>
            <a:off x="5169511" y="1775498"/>
            <a:ext cx="3632872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/>
            <a:r>
              <a:rPr lang="ru-RU" alt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Кострома</a:t>
            </a:r>
            <a:r>
              <a:rPr lang="ru-RU" alt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́ – город в России на реке Волге, крупный речной порт. Кострома основана </a:t>
            </a:r>
            <a:br>
              <a:rPr lang="ru-RU" alt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 XII веке. На улицах и площадях Костромы установлены памятники, посвященные личностям и историческим событиям, среди которых: памятники </a:t>
            </a:r>
            <a:br>
              <a:rPr lang="ru-RU" alt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Ивану Сусанину</a:t>
            </a:r>
            <a:r>
              <a:rPr lang="ru-RU" alt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(1967) </a:t>
            </a:r>
            <a:br>
              <a:rPr lang="ru-RU" alt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altLang="ru-RU" sz="2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Сусанинской</a:t>
            </a:r>
            <a:r>
              <a:rPr lang="ru-RU" alt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площади, </a:t>
            </a:r>
            <a:br>
              <a:rPr lang="ru-RU" alt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Юрию Долгорукому</a:t>
            </a:r>
            <a:r>
              <a:rPr lang="ru-RU" alt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Управляющая кнопка: домой 5">
            <a:hlinkClick r:id="rId6" action="ppaction://hlinksldjump" highlightClick="1"/>
          </p:cNvPr>
          <p:cNvSpPr/>
          <p:nvPr/>
        </p:nvSpPr>
        <p:spPr>
          <a:xfrm>
            <a:off x="128953" y="6065931"/>
            <a:ext cx="762824" cy="633046"/>
          </a:xfrm>
          <a:prstGeom prst="actionButtonHom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5934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78074" y="381363"/>
            <a:ext cx="1987852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Иваново</a:t>
            </a:r>
          </a:p>
        </p:txBody>
      </p:sp>
      <p:sp>
        <p:nvSpPr>
          <p:cNvPr id="15364" name="TextBox 4"/>
          <p:cNvSpPr txBox="1">
            <a:spLocks noChangeArrowheads="1"/>
          </p:cNvSpPr>
          <p:nvPr/>
        </p:nvSpPr>
        <p:spPr bwMode="auto">
          <a:xfrm>
            <a:off x="5169511" y="1775498"/>
            <a:ext cx="3632872" cy="409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/>
            <a:r>
              <a:rPr lang="ru-RU" alt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Иваново</a:t>
            </a:r>
            <a:r>
              <a:rPr lang="ru-RU" alt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было основано путём слияния села </a:t>
            </a:r>
            <a:r>
              <a:rPr lang="ru-RU" altLang="ru-RU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Иваново и </a:t>
            </a:r>
            <a:br>
              <a:rPr lang="ru-RU" altLang="ru-RU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Вознесенского посада</a:t>
            </a:r>
            <a:r>
              <a:rPr lang="ru-RU" alt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alt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 1871 году. Город, </a:t>
            </a:r>
            <a:br>
              <a:rPr lang="ru-RU" alt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первую очередь, знаменит </a:t>
            </a:r>
            <a:br>
              <a:rPr lang="ru-RU" alt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своей промышленностью, образовательными учреждениями и революционной историей. Известен под названиями «Город невест», </a:t>
            </a:r>
            <a:br>
              <a:rPr lang="ru-RU" alt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«Родина первого Совета», «Ситцевый край»</a:t>
            </a:r>
          </a:p>
        </p:txBody>
      </p:sp>
      <p:sp>
        <p:nvSpPr>
          <p:cNvPr id="7" name="Управляющая кнопка: домой 6">
            <a:hlinkClick r:id="rId3" action="ppaction://hlinksldjump" highlightClick="1"/>
          </p:cNvPr>
          <p:cNvSpPr/>
          <p:nvPr/>
        </p:nvSpPr>
        <p:spPr>
          <a:xfrm>
            <a:off x="128953" y="6065931"/>
            <a:ext cx="762824" cy="633046"/>
          </a:xfrm>
          <a:prstGeom prst="actionButtonHom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4" descr="https://in-w.ru/wp-content/uploads/2017/05/Ivanovo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85631" y="1775497"/>
            <a:ext cx="4626625" cy="3597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1609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28344" y="381363"/>
            <a:ext cx="1887313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Суздаль</a:t>
            </a:r>
          </a:p>
        </p:txBody>
      </p:sp>
      <p:sp>
        <p:nvSpPr>
          <p:cNvPr id="15364" name="TextBox 4"/>
          <p:cNvSpPr txBox="1">
            <a:spLocks noChangeArrowheads="1"/>
          </p:cNvSpPr>
          <p:nvPr/>
        </p:nvSpPr>
        <p:spPr bwMode="auto">
          <a:xfrm>
            <a:off x="5169511" y="1775498"/>
            <a:ext cx="3632872" cy="409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/>
            <a:r>
              <a:rPr lang="ru-RU" alt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Су́здаль</a:t>
            </a:r>
            <a:r>
              <a:rPr lang="ru-RU" alt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город России, впервые упомянутый в летописи в 1024 году. В середине XI века Суздаль был крупным торгово-ремесленным центром. Во времена царствования Юрия Долгорукого Суздаль стал столицей Ростово-Суздальского княжества.</a:t>
            </a:r>
          </a:p>
          <a:p>
            <a:pPr algn="ctr" eaLnBrk="1" hangingPunct="1"/>
            <a:r>
              <a:rPr 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Суздальский Кремль</a:t>
            </a:r>
            <a:r>
              <a:rPr 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древнейшая часть города.</a:t>
            </a:r>
          </a:p>
          <a:p>
            <a:pPr algn="ctr" eaLnBrk="1" hangingPunct="1"/>
            <a:endParaRPr lang="ru-RU" altLang="ru-RU" sz="20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Управляющая кнопка: домой 5">
            <a:hlinkClick r:id="rId4" action="ppaction://hlinksldjump" highlightClick="1"/>
          </p:cNvPr>
          <p:cNvSpPr/>
          <p:nvPr/>
        </p:nvSpPr>
        <p:spPr>
          <a:xfrm>
            <a:off x="128953" y="6065931"/>
            <a:ext cx="762824" cy="633046"/>
          </a:xfrm>
          <a:prstGeom prst="actionButtonHom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6" descr="https://russkiymir.ru/upload/iblock/26b/26b46cacb779f8e57468194774ca0bb7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6242" y="1775497"/>
            <a:ext cx="4718766" cy="3206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0824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1107" y="1737122"/>
            <a:ext cx="4739776" cy="27964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3412067" y="381363"/>
            <a:ext cx="2319866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Владимир</a:t>
            </a:r>
          </a:p>
        </p:txBody>
      </p:sp>
      <p:sp>
        <p:nvSpPr>
          <p:cNvPr id="15364" name="TextBox 4"/>
          <p:cNvSpPr txBox="1">
            <a:spLocks noChangeArrowheads="1"/>
          </p:cNvSpPr>
          <p:nvPr/>
        </p:nvSpPr>
        <p:spPr bwMode="auto">
          <a:xfrm>
            <a:off x="5169511" y="1775498"/>
            <a:ext cx="3632872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/>
            <a:r>
              <a:rPr lang="ru-RU" alt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Владимир</a:t>
            </a:r>
            <a:r>
              <a:rPr lang="ru-RU" alt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город России, который в XII-XIV веках был столицей Великого княжества Владимирского. Один из крупнейших туристических центров европейской </a:t>
            </a:r>
            <a:br>
              <a:rPr 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 России. </a:t>
            </a:r>
          </a:p>
          <a:p>
            <a:pPr algn="ctr" eaLnBrk="1" hangingPunct="1"/>
            <a:r>
              <a:rPr lang="ru-RU" alt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Этот город известен многими памятниками архитектуры и культуры (</a:t>
            </a:r>
            <a:r>
              <a:rPr lang="ru-RU" alt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Золотые ворота</a:t>
            </a:r>
            <a:r>
              <a:rPr lang="ru-RU" alt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Успенский собор</a:t>
            </a:r>
            <a:r>
              <a:rPr lang="ru-RU" alt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Дмитриевский собор</a:t>
            </a:r>
            <a:r>
              <a:rPr lang="ru-RU" alt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7" name="Управляющая кнопка: домой 6">
            <a:hlinkClick r:id="rId7" action="ppaction://hlinksldjump" highlightClick="1"/>
          </p:cNvPr>
          <p:cNvSpPr/>
          <p:nvPr/>
        </p:nvSpPr>
        <p:spPr>
          <a:xfrm>
            <a:off x="128953" y="6065931"/>
            <a:ext cx="762824" cy="633046"/>
          </a:xfrm>
          <a:prstGeom prst="actionButtonHom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0144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TextBox 4"/>
          <p:cNvSpPr txBox="1">
            <a:spLocks noChangeArrowheads="1"/>
          </p:cNvSpPr>
          <p:nvPr/>
        </p:nvSpPr>
        <p:spPr bwMode="auto">
          <a:xfrm>
            <a:off x="762824" y="1154175"/>
            <a:ext cx="7618352" cy="1408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/>
            <a:r>
              <a:rPr lang="ru-RU" alt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Наша экскурсия подходит к концу!</a:t>
            </a:r>
          </a:p>
          <a:p>
            <a:pPr algn="ctr" eaLnBrk="1" hangingPunct="1"/>
            <a:r>
              <a:rPr lang="ru-RU" alt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завершение предлагаем вам посмотреть </a:t>
            </a:r>
            <a:r>
              <a:rPr lang="ru-RU" alt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видео</a:t>
            </a:r>
            <a:r>
              <a:rPr lang="ru-RU" alt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рассказывающее об истории Золотого кольца России.</a:t>
            </a:r>
          </a:p>
          <a:p>
            <a:pPr eaLnBrk="1" hangingPunct="1"/>
            <a:endParaRPr lang="ru-RU" altLang="ru-RU" sz="1350" dirty="0">
              <a:solidFill>
                <a:srgbClr val="002060"/>
              </a:solidFill>
            </a:endParaRPr>
          </a:p>
        </p:txBody>
      </p:sp>
      <p:pic>
        <p:nvPicPr>
          <p:cNvPr id="6" name="Рисунок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2381" y="3094892"/>
            <a:ext cx="8478267" cy="2754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105508" y="6060831"/>
            <a:ext cx="773723" cy="656492"/>
          </a:xfrm>
          <a:prstGeom prst="actionButtonForwardNex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1905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16080" y="381363"/>
            <a:ext cx="2511841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</a:t>
            </a: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422030" y="1184031"/>
            <a:ext cx="8335107" cy="538089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000" dirty="0">
                <a:latin typeface="Times New Roman" pitchFamily="18" charset="0"/>
                <a:cs typeface="Times New Roman" pitchFamily="18" charset="0"/>
                <a:hlinkClick r:id="rId2"/>
              </a:rPr>
              <a:t>http://towntravel.ru/interesnie-fakti-o-gorodah-rossyi/korotko-o-zolotom-kolce-rossii.html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sz="2000" dirty="0">
                <a:latin typeface="Times New Roman" pitchFamily="18" charset="0"/>
                <a:cs typeface="Times New Roman" pitchFamily="18" charset="0"/>
                <a:hlinkClick r:id="rId3"/>
              </a:rPr>
              <a:t>https://nesiditsa.ru/city/sergiev-posad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sz="2000" dirty="0">
                <a:latin typeface="Times New Roman" pitchFamily="18" charset="0"/>
                <a:cs typeface="Times New Roman" pitchFamily="18" charset="0"/>
                <a:hlinkClick r:id="rId4"/>
              </a:rPr>
              <a:t>https://russo-travel.ru/info/istoriya-sergievoy-lavry/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sz="2000" dirty="0">
                <a:latin typeface="Times New Roman" pitchFamily="18" charset="0"/>
                <a:cs typeface="Times New Roman" pitchFamily="18" charset="0"/>
                <a:hlinkClick r:id="rId5"/>
              </a:rPr>
              <a:t>https://admpereslavl.ru/istoriya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sz="2000" dirty="0">
                <a:latin typeface="Times New Roman" pitchFamily="18" charset="0"/>
                <a:cs typeface="Times New Roman" pitchFamily="18" charset="0"/>
                <a:hlinkClick r:id="rId6"/>
              </a:rPr>
              <a:t>https://chemodan-tour.ru/obzor/rostov-velikij/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sz="2000" dirty="0">
                <a:latin typeface="Times New Roman" pitchFamily="18" charset="0"/>
                <a:cs typeface="Times New Roman" pitchFamily="18" charset="0"/>
                <a:hlinkClick r:id="rId7"/>
              </a:rPr>
              <a:t>https://www.miroworld.ru/rostovskij-kreml-gosudarstvennyj-muzej-zapovednik/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sz="2000" dirty="0">
                <a:latin typeface="Times New Roman" pitchFamily="18" charset="0"/>
                <a:cs typeface="Times New Roman" pitchFamily="18" charset="0"/>
                <a:hlinkClick r:id="rId8"/>
              </a:rPr>
              <a:t>https://chemodan-tour.ru/obzor/yaroslavl/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sz="2000" dirty="0">
                <a:latin typeface="Times New Roman" pitchFamily="18" charset="0"/>
                <a:cs typeface="Times New Roman" pitchFamily="18" charset="0"/>
                <a:hlinkClick r:id="rId9"/>
              </a:rPr>
              <a:t>https://putidorogi-nn.ru/evropa/723-tserkov-ili-proroka-v-yaroslavle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sz="2000" dirty="0">
                <a:latin typeface="Times New Roman" pitchFamily="18" charset="0"/>
                <a:cs typeface="Times New Roman" pitchFamily="18" charset="0"/>
                <a:hlinkClick r:id="rId10"/>
              </a:rPr>
              <a:t>https://chemodan-tour.ru/obzor/kostroma-sokrovishhnica-kulturnyx-pamyatnikov/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sz="2000" dirty="0">
                <a:latin typeface="Times New Roman" pitchFamily="18" charset="0"/>
                <a:cs typeface="Times New Roman" pitchFamily="18" charset="0"/>
                <a:hlinkClick r:id="rId11"/>
              </a:rPr>
              <a:t>https://tripguide.ru/pamyatnik-ivanu-susaninu-v-kostrome.htm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105508" y="6060831"/>
            <a:ext cx="773723" cy="656492"/>
          </a:xfrm>
          <a:prstGeom prst="actionButtonForwardNex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1306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16080" y="381363"/>
            <a:ext cx="2511841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</a:t>
            </a: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422030" y="1184031"/>
            <a:ext cx="8335107" cy="538089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000" dirty="0">
                <a:latin typeface="Times New Roman" pitchFamily="18" charset="0"/>
                <a:cs typeface="Times New Roman" pitchFamily="18" charset="0"/>
                <a:hlinkClick r:id="rId2"/>
              </a:rPr>
              <a:t>https://travel.rambler.ru/guide/2424-Pamyatnik-Iuriyu-Dolgorukomu/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sz="2000" dirty="0">
                <a:latin typeface="Times New Roman" pitchFamily="18" charset="0"/>
                <a:cs typeface="Times New Roman" pitchFamily="18" charset="0"/>
                <a:hlinkClick r:id="rId3"/>
              </a:rPr>
              <a:t>https://chemodan-tour.ru/obzor/ivanovo/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sz="2000" dirty="0">
                <a:latin typeface="Times New Roman" pitchFamily="18" charset="0"/>
                <a:cs typeface="Times New Roman" pitchFamily="18" charset="0"/>
                <a:hlinkClick r:id="rId4"/>
              </a:rPr>
              <a:t>http://www.klubok-ok.ru/Russia/Suzdal.html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sz="2000" dirty="0">
                <a:latin typeface="Times New Roman" pitchFamily="18" charset="0"/>
                <a:cs typeface="Times New Roman" pitchFamily="18" charset="0"/>
                <a:hlinkClick r:id="rId5"/>
              </a:rPr>
              <a:t>https://my-best-travel.ru/suzdalskii-kreml/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sz="2000" dirty="0">
                <a:latin typeface="Times New Roman" pitchFamily="18" charset="0"/>
                <a:cs typeface="Times New Roman" pitchFamily="18" charset="0"/>
                <a:hlinkClick r:id="rId6"/>
              </a:rPr>
              <a:t>https://www.personalguide.ru/rossiya/vladimir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sz="2000" dirty="0">
                <a:latin typeface="Times New Roman" pitchFamily="18" charset="0"/>
                <a:cs typeface="Times New Roman" pitchFamily="18" charset="0"/>
                <a:hlinkClick r:id="rId7"/>
              </a:rPr>
              <a:t>https://my-best-travel.ru/vladimir-zolotye-vorota/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sz="2000" dirty="0">
                <a:latin typeface="Times New Roman" pitchFamily="18" charset="0"/>
                <a:cs typeface="Times New Roman" pitchFamily="18" charset="0"/>
                <a:hlinkClick r:id="rId8"/>
              </a:rPr>
              <a:t>https://my-best-travel.ru/vladimirskij-kafedralnyj-uspenskij-sobor/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sz="2000" dirty="0">
                <a:latin typeface="Times New Roman" pitchFamily="18" charset="0"/>
                <a:cs typeface="Times New Roman" pitchFamily="18" charset="0"/>
                <a:hlinkClick r:id="rId9"/>
              </a:rPr>
              <a:t>https://pravednik.info/dmitrievskij-sobor-vo-vladimire-istoriya-i-opisanie.html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Видео: </a:t>
            </a:r>
            <a:r>
              <a:rPr lang="en-US" sz="2000" dirty="0">
                <a:latin typeface="Times New Roman" pitchFamily="18" charset="0"/>
                <a:cs typeface="Times New Roman" pitchFamily="18" charset="0"/>
                <a:hlinkClick r:id="rId10"/>
              </a:rPr>
              <a:t>https://www.youtube.com/watch?v=rgo4HKuwzkE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  <a:defRPr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Управляющая кнопка: далее 3">
            <a:hlinkClick r:id="" action="ppaction://hlinkshowjump?jump=endshow" highlightClick="1"/>
          </p:cNvPr>
          <p:cNvSpPr/>
          <p:nvPr/>
        </p:nvSpPr>
        <p:spPr>
          <a:xfrm>
            <a:off x="105508" y="6060831"/>
            <a:ext cx="773723" cy="656492"/>
          </a:xfrm>
          <a:prstGeom prst="actionButtonForwardNex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8692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299</TotalTime>
  <Words>674</Words>
  <Application>Microsoft Office PowerPoint</Application>
  <PresentationFormat>Экран (4:3)</PresentationFormat>
  <Paragraphs>66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2" baseType="lpstr">
      <vt:lpstr>Arial</vt:lpstr>
      <vt:lpstr>Arial Narrow</vt:lpstr>
      <vt:lpstr>Calibri</vt:lpstr>
      <vt:lpstr>Calibri Light</vt:lpstr>
      <vt:lpstr>Monotype Corsiva</vt:lpstr>
      <vt:lpstr>Times New Roman</vt:lpstr>
      <vt:lpstr>Тема Office</vt:lpstr>
      <vt:lpstr>Виртуальная экскурсия по теме: «ЗОЛОТОЕ КОЛЬЦО РОССИИ»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acer</dc:creator>
  <cp:lastModifiedBy>HiDa official</cp:lastModifiedBy>
  <cp:revision>50</cp:revision>
  <dcterms:created xsi:type="dcterms:W3CDTF">2021-03-04T03:14:44Z</dcterms:created>
  <dcterms:modified xsi:type="dcterms:W3CDTF">2025-04-03T22:30:13Z</dcterms:modified>
</cp:coreProperties>
</file>