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2" r:id="rId44"/>
    <p:sldId id="303" r:id="rId45"/>
    <p:sldId id="304" r:id="rId46"/>
    <p:sldId id="305" r:id="rId47"/>
    <p:sldId id="306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C30BE6B-8636-44CD-97EB-C270961A1AD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8"/>
            <p14:sldId id="299"/>
            <p14:sldId id="300"/>
            <p14:sldId id="302"/>
            <p14:sldId id="303"/>
            <p14:sldId id="304"/>
            <p14:sldId id="305"/>
            <p14:sldId id="30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D5AB9-3CBB-4D78-A234-AE2B144D47C4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E1904-897A-4AA7-981E-56FE22807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914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1904-897A-4AA7-981E-56FE2280732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0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33BFE62-4301-45B9-92C0-13998935F88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F03337-5A75-4175-AF9A-26E21255C2F5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5229200"/>
            <a:ext cx="4784576" cy="1070992"/>
          </a:xfrm>
        </p:spPr>
        <p:txBody>
          <a:bodyPr/>
          <a:lstStyle/>
          <a:p>
            <a:pPr algn="l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ПрезентАЦИЮ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ВЫПОЛНИЛИ: </a:t>
            </a:r>
          </a:p>
          <a:p>
            <a:pPr algn="l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Кислова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софия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</a:t>
            </a:r>
          </a:p>
          <a:p>
            <a:pPr algn="l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лейберова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алиса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4-2/1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ЗАСТЕНЧИВЫЕ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ДЕТИ</a:t>
            </a:r>
          </a:p>
        </p:txBody>
      </p:sp>
    </p:spTree>
    <p:extLst>
      <p:ext uri="{BB962C8B-B14F-4D97-AF65-F5344CB8AC3E}">
        <p14:creationId xmlns:p14="http://schemas.microsoft.com/office/powerpoint/2010/main" val="306485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Застенчивость это?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846312" cy="4572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Застенчивость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— это особенность личности, проявляющаяся в социальной ситуации в виде ощущения неловкости, напряжённости, замкнутости, сопровождающейся страхом перед оценкой окружающих.</a:t>
            </a:r>
          </a:p>
          <a:p>
            <a:pPr marL="0" indent="0" algn="just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Ф.: </a:t>
            </a:r>
          </a:p>
          <a:p>
            <a:pPr marL="0" indent="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«Застенчивость — это дискомфорт или боязнь, возникающие в результате общения с другими людьми, которые ограничивают способности человека к самовыражению и препятствуют развитию социальных навыков».</a:t>
            </a:r>
          </a:p>
          <a:p>
            <a:pPr marL="0" indent="0" algn="just"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(Источник: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Ф. "Застенчивость. Что это такое и как с ней справиться", 2000).</a:t>
            </a:r>
          </a:p>
          <a:p>
            <a:pPr marL="0" indent="0" algn="just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 Л.С. Славиной:</a:t>
            </a:r>
          </a:p>
          <a:p>
            <a:pPr marL="0" indent="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«Застенчивость — это особенность поведения, связанная с внутренним напряжением, ощущением скованности, возникающим при необходимости вступать в контакт с окружающими».</a:t>
            </a:r>
          </a:p>
          <a:p>
            <a:pPr marL="0" indent="0" algn="just"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(Источник: Славина Л.С. "Психологические аспекты застенчивости у детей", 1973).</a:t>
            </a:r>
          </a:p>
          <a:p>
            <a:pPr marL="0" indent="0" algn="just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484784"/>
            <a:ext cx="2567928" cy="459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5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Застенчивый ребенок это?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134344" cy="4572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Застенчивый ребёнок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это ребёнок, для которого характерна сдержанность в проявлении эмоций, неуверенность, осторожность и пассивность при установлении контактов с окружающими.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 А.И. Захарову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«Застенчивые дети испытывают трудности в общении с окружающими, часто замыкаются в себе, избегают активного участия в коллективных играх, что обусловлено страхом неудачи или осуждения».</a:t>
            </a:r>
          </a:p>
          <a:p>
            <a:pPr marL="0" indent="0">
              <a:buNone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(Источник: Захаров А.И. "Эмоциональные нарушения у детей", 1982).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 Л.С. Славиной: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«Застенчивый ребёнок предпочитает избегать ситуаций, требующих инициативного общения, демонстрирует повышенную тревожность и напряжённость в новых социальных условиях».</a:t>
            </a:r>
          </a:p>
          <a:p>
            <a:pPr marL="0" indent="0">
              <a:buNone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(Источник: Славина Л.С. "Психологические аспекты застенчивости у детей", 1973).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05064"/>
            <a:ext cx="3744416" cy="228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Кто ввёл понятие застенчивости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918320" cy="4572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Понятие "застенчивость" как психологическое явление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впервые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начал рассматривать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Чарльз Дарвин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своей работе «Выражение эмоций у человека и животных» (1872). Он описывал застенчивость как врождённую эмоциональную реакцию, сопровождаемую физиологическими проявлениями, такими как покраснение лица, напряжение и избегание взгляда.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484784"/>
            <a:ext cx="3377087" cy="474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7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Кто работал над понятием застенчивости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062336" cy="4572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Филипп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Известный американский психолог, который подробно исследовал понятие застенчивости. Его работа «Застенчивость. Что это такое. Что с этим делать.» (1977) считается одной из основополагающих в изучении застенчивости. Он рассматривал застенчивость как социальное явление, затрудняющее самовыражение.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348880"/>
            <a:ext cx="360040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Кто работал над понятием застенчивости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062336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Лия Соломоновна Славина: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Советский психолог, уделившая большое внимание теме застенчивости у детей. Её исследования подчеркивали влияние социальной среды и воспитания на формирование застенчивости. Работы включают изучение поведенческих особенностей и эмоционального напряжения у застенчивых детей.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44824"/>
            <a:ext cx="3309704" cy="423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7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Кто работал над понятием застенчивости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062336" cy="4572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Александр Иванович Захаров: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Отечественный психотерапевт, занимавшийся эмоциональными нарушениями у детей, в том числе застенчивостью. В книге «Эмоциональные нарушения у детей и подростков» (1982) он описывал, как застенчивость проявляется у детей и как она связана со страхами и тревожностью.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434" y="1653043"/>
            <a:ext cx="3096344" cy="433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2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ВИДЫ ЗАСТЕНЧИВОСТИ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 Филиппу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книге «Застенчивость. Что это такое. Что с этим делать»  (1977) выделяет следующие виды застенчивости: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1) Ситуационная застенчивость: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Возникает в конкретных обстоятельствах, когда человек чувствует себя неуверенно (например, на важном мероприятии или в новой обстановке).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2) Хроническая застенчивость: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Постоянная личностная характеристика, которая проявляется во всех или большинстве ситуаций, сопровождаясь высокой тревожностью и дискомфортом.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3) Публичная застенчивость: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Связана с боязнью публичных выступлений или действий под наблюдением других.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Константину Платонову: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книге "Структура и развитие личности" (1986) К.К. Платонов делит застенчивость на два вида: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1) Личностная застенчивость: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Зависит от индивидуальных особенностей характера, таких как неуверенность, низкая самооценка и интроверсия.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2) Социальная застенчивость: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Возникает в результате неблагоприятных условий воспитания или социальных факторов, например, изоляции или критики в детстве.</a:t>
            </a:r>
          </a:p>
        </p:txBody>
      </p:sp>
    </p:spTree>
    <p:extLst>
      <p:ext uri="{BB962C8B-B14F-4D97-AF65-F5344CB8AC3E}">
        <p14:creationId xmlns:p14="http://schemas.microsoft.com/office/powerpoint/2010/main" val="277273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ВИДЫ ЗАСТЕНЧИВОСТИ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По А.И. Захарову:</a:t>
            </a:r>
            <a:b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В книге "Эмоциональные нарушения у детей и подростков" (1982) А.И. Захаров выделяет застенчивость у детей в зависимости от причин: </a:t>
            </a:r>
            <a:b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1) Застенчивость, вызванная страхами:</a:t>
            </a:r>
            <a:b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У детей возникает из-за боязни осуждения, наказания или непринятия со стороны окружающих.</a:t>
            </a:r>
            <a:b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2) Застенчивость, обусловленная низкой самооценкой:</a:t>
            </a:r>
            <a:b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Формируется на фоне уверенности в своей неполноценности, подкрепляемой критикой или неблагоприятной семейной атмосферой.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Евгению Рогову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книге "Педагогическая психология" (1996) Е.И. Рогов различает застенчивость по степени проявления: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1) Слабовыраженная застенчивость: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Временное явление, возникающее в непривычной ситуации.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2) Выраженная застенчивость: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Постоянная черта характера, которая серьёзно затрудняет социальные контакты. </a:t>
            </a:r>
          </a:p>
        </p:txBody>
      </p:sp>
    </p:spTree>
    <p:extLst>
      <p:ext uri="{BB962C8B-B14F-4D97-AF65-F5344CB8AC3E}">
        <p14:creationId xmlns:p14="http://schemas.microsoft.com/office/powerpoint/2010/main" val="327986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ПРИЧИНЫ ЗАСТЕНЧИВОСТИ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Филипп </a:t>
            </a:r>
            <a:r>
              <a:rPr lang="ru-RU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В своей книге "Застенчивость. Что это такое и как с ней справиться" (1977), Филипп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выделяет следующие причины застенчивости: </a:t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1) Социальное влияние: Негативный опыт общения в детстве, например, чрезмерная критика, насмешки или унижения, могут формировать застенчивость.</a:t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2) Сравнение с другими: Дети в сравнении с окружающими, могут развить чувство неуверенности, что способствует застенчивости.</a:t>
            </a:r>
            <a:b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3) Физиологические и биологические факторы: Некоторые исследования показывают, что застенчивость может быть связана с повышенной активностью в миндалевидном теле мозга, отвечающем за эмоциональную реакцию на стресс.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Л.С. Славина: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Л.С. Славина в работе "Психологические аспекты застенчивости у детей" (1973) отмечает: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1) Недостаток эмоционального контакта в семье: Если ребёнок недополучает внимания, заботы и одобрения со стороны родителей, у него может сформироваться чувство неуверенности в себе.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2) Жёсткий стиль воспитания: Чрезмерная строгость родителей, наказания и критика могут привести к развитию застенчивости.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3) Проблемы социализации: Нехватка опыта общения со сверстниками из-за изоляции или ограниченного круга общения усиливает скованность и затрудняет взаимодействие.</a:t>
            </a:r>
          </a:p>
        </p:txBody>
      </p:sp>
    </p:spTree>
    <p:extLst>
      <p:ext uri="{BB962C8B-B14F-4D97-AF65-F5344CB8AC3E}">
        <p14:creationId xmlns:p14="http://schemas.microsoft.com/office/powerpoint/2010/main" val="297489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ПРИЧИНЫ ЗАСТЕНЧИВОСТИ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А.И. Захаров: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книге "Эмоциональные нарушения у детей и подростков" (1982), А.И. Захаров указывает такие причины застенчивости у детей: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1) Страхи и тревожность: Часто застенчивость формируется на фоне устойчивых страхов быть отвергнутым, осмеянным или наказанным.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2) Снижение самооценки: Критика со стороны значимых взрослых (родителей, воспитателей) может формировать у ребёнка негативный образ себя, что способствует развитию застенчивости.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3) Трудности в адаптации: Новые условия (например, поступление в детский сад) могут усиливать тревожность и замкнутость.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Е.И. Рогов: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книге "Педагогическая психология" (1996), Е.И. Рогов выделяет: 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1) Личностные особенности: Интроверсия и природная склонность к замкнутости.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2) Социальное давление: Ожидания и требования со стороны родителей или педагогов могут усилить внутреннее напряжение и страх быть осуждённым.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3) Негативный опыт общения: Неудачи в взаимодействии с другими людьми (например, конфликтные ситуации или насмешки) закрепляют застенчивость.  </a:t>
            </a:r>
          </a:p>
        </p:txBody>
      </p:sp>
    </p:spTree>
    <p:extLst>
      <p:ext uri="{BB962C8B-B14F-4D97-AF65-F5344CB8AC3E}">
        <p14:creationId xmlns:p14="http://schemas.microsoft.com/office/powerpoint/2010/main" val="419284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СИМПТОМЫ ЗАСТЕНЧИВОСТИ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422376" cy="4572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работе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Филиппа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"Застенчивость: что это такое и как с этим бороться" автор подробно описывает основные проявления застенчивости: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Поведенческие симптомы: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Избегание общения и социальных ситуаций.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Трудности в установлении зрительного контакта.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Скованность или замкнутость в разговоре.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Эмоциональные симптомы: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Сильное чувство неловкости или смущения в обществе.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Постоянное беспокойство о том, как человек выглядит в глазах других.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Чувство неуверенности и страха оценки.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 Физиологические симптомы: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Учащенное сердцебиение.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Потливость.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Покраснение лица или дрожь.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Филипп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подчеркивает, что застенчивость не является редким явлением и может иметь как временный характер, так и стать устойчивой чертой личности, если не уделять ей внимание.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700808"/>
            <a:ext cx="2782702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СИМПТОМЫ ЗАСТЕНЧИВОСТИ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710408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работе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Ларисы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Печко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"Психология застенчивости у детей" 2008. Выделены основные проявления, которые могут быть как временными, так и стойкими, в зависимости от возраста и окружающей среды. Основные симптомы включают: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1. Эмоциональные симптомы: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Повышенная тревожность, особенно в новых или социальных ситуациях.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Чувство стеснения и смущения при взаимодействии с незнакомыми людьми.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Страх быть отвергнутым или осмеянным сверстниками.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2. Поведенческие симптомы: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Избегание общения, особенно с незнакомыми взрослыми или детьми.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Склонность оставаться в тени, нежелание привлекать внимание.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Отказ от участия в групповых играх или мероприятиях.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3. Физиологические симптомы: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Затрудненная речь, заикание или тихий голос.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Учащенное сердцебиение, потливость и покраснение лица в стрессовых ситуациях.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Скованность движений или избегание зрительного контакта.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книге подчеркивается, что застенчивость у детей может быть вызвана как внутренними особенностями (например, темпераментом), так и внешними факторами, такими как стиль воспитания родителей, наличие травмирующего опыта или отсутствие навыков общения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573016"/>
            <a:ext cx="2617440" cy="26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0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ОСОБЕННОСТИ ЗАСТЕНЧИВОГО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6384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Особенности застенчивых детей описаны в книге Ирины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Млодик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"Ребенок, который не хочет расти: Застенчивость, неуверенность, страхи" 2013. Автор рассматривает застенчивость как качество, которое проявляется в эмоциональной уязвимости и социальном дискомфорте.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1) Эмоциональные особенности: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-Высокая чувствительность к оценке со стороны взрослых и сверстников.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-Склонность к переживаниям из-за незначительных неудач.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-Низкая самооценка, связанная с недоверием к собственным силам.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2) Социальные особенности: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-Трудности в установлении новых контактов.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-Предпочтение одиночества или ограниченного общения с узким кругом знакомых.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-Избегание участия в групповых играх, выступлений или мероприятий, где внимание сосредотачивается на ребенке.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3) Поведенческие особенности: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-Сдержанность в выражении эмоций, что может восприниматься окружающими как замкнутость.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-Нерешительность и склонность долго обдумывать действия, особенно в социальных ситуациях.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-Привязанность к родителям и нежелание действовать самостоятельно.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Млодик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отмечает, что застенчивые дети часто кажутся окружающим послушными и тихими, но внутри они могут испытывать сильное эмоциональное напряжение.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212976"/>
            <a:ext cx="3168352" cy="178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7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Портрет застенчивого ребенка подробно описан в книге Филиппа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и в работе Ларисы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Печко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50097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1. Эмоциональные особенности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Склонность к переживаниям и тревоге, особенно в незнакомых ситуациях.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Страх оказаться в центре внимания или подвергнуться критике.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Частое чувство смущения, неуверенности в своих силах.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Высокая чувствительность к мнению окружающих, стремление избежать осуждения.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2. Поведенческие особенности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Избегание новых социальных контактов, склонность держаться в стороне.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Затруднения в инициировании общения, особенно с незнакомыми взрослыми или сверстниками.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Выбор пассивной роли в коллективных играх и занятиях.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Склонность к изоляции, предпочтение одиночных игр и занятий.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3. Речевые особенности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Непривычка выражать свои мысли в присутствии посторонних.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Низкая громкость речи, заминки, использование коротких ответов.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Страх публичного выступления, даже в кругу знакомых людей.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4. Физиологические проявления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Частое покраснение лица в стрессовых ситуациях.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Скованность движений, неловкость.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Физические признаки тревоги: потливость, учащенное сердцебиение.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5. Интеллектуальные и личностные черты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Развитие интеллекта находится в норме или выше среднего уровня, но способности могут не проявляться в полной мере из-за страха оценки.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Склонность к размышлениям, богатый внутренний мир.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Зависимость от поддержки взрослых, особенно родителей.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Самокритичность и высокая требовательность к себе.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6. Социальные особенности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Трудности в установлении и поддержании дружеских связей.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Избегание конфликтов и стремление к минимальному участию в групповых процессах. 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- Сильная привязанность к родителям и близким взрослым.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Пример из литературы:</a:t>
            </a:r>
            <a:b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Лариса </a:t>
            </a:r>
            <a:r>
              <a:rPr lang="ru-RU" sz="1150" dirty="0" err="1">
                <a:latin typeface="Arial" panose="020B0604020202020204" pitchFamily="34" charset="0"/>
                <a:cs typeface="Arial" panose="020B0604020202020204" pitchFamily="34" charset="0"/>
              </a:rPr>
              <a:t>Печко</a:t>
            </a: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 подчеркивает, что застенчивость ребенка часто проявляется в выражении "тихого протеста" — они не нарушают правила и стараются избегать конфликтов, но могут замыкаться в себе, если чувствуют давление. По </a:t>
            </a:r>
            <a:r>
              <a:rPr lang="ru-RU" sz="1150" dirty="0" err="1">
                <a:latin typeface="Arial" panose="020B0604020202020204" pitchFamily="34" charset="0"/>
                <a:cs typeface="Arial" panose="020B0604020202020204" pitchFamily="34" charset="0"/>
              </a:rPr>
              <a:t>Зимбардо</a:t>
            </a: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, такие дети избегают активной социальной роли, но могут быть весьма успешными в индивидуальной деятельности, требующей усидчивости и внимания. </a:t>
            </a:r>
          </a:p>
        </p:txBody>
      </p:sp>
    </p:spTree>
    <p:extLst>
      <p:ext uri="{BB962C8B-B14F-4D97-AF65-F5344CB8AC3E}">
        <p14:creationId xmlns:p14="http://schemas.microsoft.com/office/powerpoint/2010/main" val="390310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Сравнительная характеристика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28047454"/>
              </p:ext>
            </p:extLst>
          </p:nvPr>
        </p:nvGraphicFramePr>
        <p:xfrm>
          <a:off x="301625" y="1527175"/>
          <a:ext cx="8504238" cy="5029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780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843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417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РАЗВИТИЯ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НОРМА РАЗВИТИЯ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ЗАСТЕНЧИВЫЕ ДЕТИ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Физическое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развитие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активно двигаются, уверенно выполняют моторные действия, координированы, охотно участвуют в подвижных играх. 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Движения могут быть скованными, неловкими. Тревожность может мешать активно участвовать в физической активности.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развитие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Охотно идут на контакт со сверстниками и взрослыми, активно участвуют в совместных играх и деятельности. 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Предпочитают избегать общения, особенно с незнакомыми, держатся в стороне от коллективных игр.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Эмоциональное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развитие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Эмоции выражаются открыто и адекватно, дети легко делятся своими переживаниями и чувствами с окружающими.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Эмоции часто подавляются, дети могут выглядеть замкнутыми. Наблюдается повышенная тревожность и уязвимость.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Речевое развитие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Разговоры свободные, уверенные, дети активно задают вопросы, общаются как в семье, так и со сверстниками.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Речь тихая, неуверенная, дети избегают разговоров в незнакомой обстановке, испытывают сложности в выражении мыслей.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Игровая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деятельность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Участвуют в разнообразных играх, включая коллективные, любят сюжетно-ролевые и творческие игры.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Предпочитают одиночные игры или занимают пассивную роль в группе. Могут избегать активных ролевых игр. 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12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Сравнительная характеристика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30156363"/>
              </p:ext>
            </p:extLst>
          </p:nvPr>
        </p:nvGraphicFramePr>
        <p:xfrm>
          <a:off x="301625" y="1527175"/>
          <a:ext cx="8504238" cy="5059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221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857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</a:t>
                      </a:r>
                      <a:r>
                        <a:rPr lang="ru-RU" sz="13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РАЗВИТИЯ</a:t>
                      </a:r>
                      <a:endParaRPr lang="ru-RU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</a:t>
                      </a:r>
                      <a:r>
                        <a:rPr lang="ru-RU" sz="13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НОРМА РАЗВИТИЯ</a:t>
                      </a:r>
                      <a:endParaRPr lang="ru-RU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ЗАСТЕНЧИВЫЕ ДЕТИ</a:t>
                      </a:r>
                    </a:p>
                    <a:p>
                      <a:endParaRPr lang="ru-RU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внимания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Способны сосредотачиваться на заданиях, переключаться между видами деятельности, легко адаптируются к новому.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Внимание может быть избирательным. Тревожность снижает концентрацию, особенно в незнакомой или стрессовой обстановке.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памяти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Память развита хорошо, дети запоминают новые знания и события, активно применяют их в повседневной деятельности.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Память развита нормально, но может страдать в ситуациях, вызывающих тревогу, что затрудняет воспроизведение знаний.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Восприятие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легко воспринимают окружающую информацию, активно интересуются миром, задают вопросы и делают выводы.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Восприятие замедлено, особенно в новых ситуациях. Дети больше обращают внимание на собственные переживания.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Проявляют любопытство, уверенно решают задачи, активно обучаются через общение и игру.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Интеллект на уровне нормы, но из-за пассивности и страха ошибки могут казаться менее способными, чем на самом деле.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Легко контактируют со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сверстниками,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воспитателями и другими взрослыми, охотно просят помощи и делятся своими успехами.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Избегают лишнего внимания со стороны взрослых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сверстников,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боятся показаться неумелыми или сделать что-то неправильно.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Обучение в массовой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Легко включаются в процесс обучения, проявляют активность и интерес, готовы к взаимодействию.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Часто остаются пассивными на занятиях, избегают отвечать на вопросы, даже если знают ответ, из-за страха оценки.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97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Индивидуальный подход к застенчивому ребенку и вовлечение в коллективную работу: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Застенчивым детям дошкольного возраста требуется больше времени для адаптации в новом коллективе и вовлечения в коллективную работу. Важно создать комфортную и поддерживающую атмосферу, чтобы помочь ребёнку почувствовать себя уверенно.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Индивидуальная работа с застенчивым ребёнком может включать в себя игры и занятия, направленные на развитие коммуникативных навыков и уверенности в себе. Коллективная работа должна быть организована таким образом, чтобы ребёнок мог постепенно привыкать к общению с другими детьми.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вовлечения застенчивого ребёнка в коллективную работу можно использовать следующие методы: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-Создание позитивного опыта общения. Организуйте игры и занятия, которые помогут ребёнку установить контакт с другими детьми и почувствовать себя комфортно в коллективе.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-Поддержка и поощрение. Поощряйте ребёнка за участие в коллективной работе и отмечайте его успехи. Это поможет ему почувствовать уверенность в себе и желание продолжать общение с другими детьми.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-Терпение и понимание. Помните, что застенчивые дети нуждаются в большем времени для адаптации. Будьте терпеливы и понимающими, не заставляйте ребёнка делать то, что ему не нравится. Важно помнить, что каждый ребёнок уникален, и подход к работе с ним должен быть индивидуальным. </a:t>
            </a:r>
          </a:p>
        </p:txBody>
      </p:sp>
    </p:spTree>
    <p:extLst>
      <p:ext uri="{BB962C8B-B14F-4D97-AF65-F5344CB8AC3E}">
        <p14:creationId xmlns:p14="http://schemas.microsoft.com/office/powerpoint/2010/main" val="261954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Коррекционная работа с застенчивыми детьми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Цели коррекционной работы:</a:t>
            </a:r>
            <a:b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1. Помочь ребенку преодолеть тревожность и страх оценки.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2. Сформировать уверенность в себе.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3. Развить навыки общения и взаимодействия со сверстниками.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4. Постепенно адаптировать ребенка к коллективной деятельности.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5. Поддерживать положительное отношение к себе и своим успехам.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Принципы коррекционной работы:</a:t>
            </a:r>
            <a:b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Индивидуальный подход: Учет особенностей характера и уровня тревожности каждого ребенка.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Последовательность и постепенность: Переход от индивидуальной работы к коллективной через промежуточные этапы (например, работа в паре).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Безопасная атмосфера: Создание обстановки, в которой ребенок не боится ошибаться или быть осужденным.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Позитивное подкрепление: Постоянное одобрение за успехи, даже самые незначительные.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Этапы коррекционной работы: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u="sng" dirty="0">
                <a:latin typeface="Arial" panose="020B0604020202020204" pitchFamily="34" charset="0"/>
                <a:cs typeface="Arial" panose="020B0604020202020204" pitchFamily="34" charset="0"/>
              </a:rPr>
              <a:t>Этап 1: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Установление контакта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этом этапе важно наладить доверительные отношения с ребенком. Работа проводится индивидуально, акцент делается на создание комфортной обстановки.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u="sng" dirty="0">
                <a:latin typeface="Arial" panose="020B0604020202020204" pitchFamily="34" charset="0"/>
                <a:cs typeface="Arial" panose="020B0604020202020204" pitchFamily="34" charset="0"/>
              </a:rPr>
              <a:t>Этап 2: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Индивидуальная работа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Работа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направлена на развитие уверенности в себе, снятие тревожности, использование игр и упражнений, которые помогают ребенку почувствовать себя успешным.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u="sng" dirty="0">
                <a:latin typeface="Arial" panose="020B0604020202020204" pitchFamily="34" charset="0"/>
                <a:cs typeface="Arial" panose="020B0604020202020204" pitchFamily="34" charset="0"/>
              </a:rPr>
              <a:t>Этап 3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: Парная работа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Ребенка включают в работу с другим, спокойным и дружелюбным сверстником. Это помогает развивать навыки взаимодействия.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u="sng" dirty="0">
                <a:latin typeface="Arial" panose="020B0604020202020204" pitchFamily="34" charset="0"/>
                <a:cs typeface="Arial" panose="020B0604020202020204" pitchFamily="34" charset="0"/>
              </a:rPr>
              <a:t>Этап 4: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Групповая работа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Постепенное включение ребенка в коллективные игры и задания, начиная с простых ролей. Постепенно уровень активности ребенка в группе увеличивается.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Результаты коррекционной работы: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Уменьшается уровень тревожности.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Повышается уверенность в себе.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Ребенок легче устанавливает контакты с детьми и взрослыми.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Активнее участвует в коллективной деятельности. </a:t>
            </a:r>
          </a:p>
        </p:txBody>
      </p:sp>
    </p:spTree>
    <p:extLst>
      <p:ext uri="{BB962C8B-B14F-4D97-AF65-F5344CB8AC3E}">
        <p14:creationId xmlns:p14="http://schemas.microsoft.com/office/powerpoint/2010/main" val="22197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Коррекционная работа с застенчивыми детьми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Методы и приемы коррекционной работы: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Игротерапия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Сюжетно-ролевые игры: Игры, в которых ребенок исполняет роли, помогают развивать уверенность и учат взаимодействию. Например, "магазин", "семья", "больница".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Игры на выражение эмоций: Игры, в которых ребенок учится выражать радость, грусть, удивление, способствуют эмоциональному раскрепощению.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Групповые игры: Постепенное вовлечение ребенка в игры с другими детьми (например, хороводы или коллективные задания) помогает адаптироваться к работе в группе.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Психогимнастика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Упражнения на развитие мимики, жестов и невербального общения. Например, "Изобрази, как ты радуешься" или "Покажи, как ты удивился".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Упражнения на релаксацию: Техники глубокого дыхания или визуализации, которые помогают снять внутреннее напряжение.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Сказкотерапия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Использование сказок для проработки страхов и повышения уверенности. Например, чтение и обсуждение сказок, где главный герой преодолевает трудности.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Предложите ребенку придумать продолжение или собственную сказку, что помогает развивать креативность и уверенность в себе.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4. Творческая деятельность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Рисование, лепка, аппликация: Помогают ребенку выражать свои эмоции и чувства в безопасной форме.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Групповые творческие задания: Например, совместное рисование большого рисунка, где ребенок выполняет посильную часть.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5. Ролевое моделирование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Моделирование ситуаций, с которыми ребенок может столкнуться в реальной жизни (например, знакомство с новым другом, игра в группе).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Практика в безопасной обстановке помогает ребенку подготовиться к таким ситуациям. </a:t>
            </a:r>
          </a:p>
        </p:txBody>
      </p:sp>
    </p:spTree>
    <p:extLst>
      <p:ext uri="{BB962C8B-B14F-4D97-AF65-F5344CB8AC3E}">
        <p14:creationId xmlns:p14="http://schemas.microsoft.com/office/powerpoint/2010/main" val="323068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Методы диагностики определения застенчивых детей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062336" cy="4572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Методика «Лесенка»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Автор: А.И. Захаров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Описание: Методика используется для оценки уровня самооценки ребенка. Перед ребенком кладут картинку с изображением лесенки (6 ступеней). Воспитатель объясняет, что наверху находятся самые хорошие, умные и успешные дети, а внизу – те, которые чаще ошибаются или не справляются. Ребенку предлагают определить, на какой ступеньке он сам находится. После этого спрашивают, куда он хотел бы подняться.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Интерпретация: Застенчивые дети чаще всего оценивают себя на низких ступенях и неохотно ставят себя наверх.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433" y="3356992"/>
            <a:ext cx="3621959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1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Методы диагностики определения застенчивых детей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990328" cy="4572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Проективная методика «Несуществующее животное»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Автор: Е.А. Аркин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Описание: Ребенку предлагается нарисовать несуществующее животное, а затем рассказать о нем. В процессе анализа учитываются: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Размер изображения (мелкие рисунки могут указывать на низкую самооценку).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Расположение рисунка на листе (смещение к краю указывает на тревожность).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Описание животного (страхи, опасения и социальные затруднения могут проявляться через особенности "характера" животного).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Интерпретация: У застенчивых детей животные часто изображаются маленькими, замкнутыми, с элементами защиты (например, панцирь, шипы).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717032"/>
            <a:ext cx="377174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Методы диагностики определения застенчивых детей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918320" cy="4572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Методика «Дом, дерево, человек»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Автор: Джон Бак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Описание: Ребенку предлагают нарисовать дом, дерево и человека. Анализируется рисунок по нескольким критериям: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Дом: Отражает представления о семье. У застенчивых детей дом может быть маленьким или без окон (закрытость).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Дерево: Символизирует жизненную энергию. Узкие или слабые ветви говорят о неуверенности.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Человек: Образ себя. Небольшие, плохо прорисованные фигуры часто указывают на низкую самооценку.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Интерпретация: Рисунок застенчивого ребенка может демонстрировать элементы тревожности (острые линии, мелкие фигуры, изоляция).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500" y="3717032"/>
            <a:ext cx="4011779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5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Методы диагностики определения застенчивых детей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062336" cy="4572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Наблюдение за поведением в группе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Автор: Л.С. Выготский (основы метода наблюдения)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Описание: Метод заключается в длительном наблюдении за поведением ребенка в группе. Воспитатель оценивает: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Инициативность в общении.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Участие в коллективных играх.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Реакцию на обращение со стороны взрослых и сверстников.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Эмоциональное состояние в новых или стрессовых ситуациях.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Интерпретация: Застенчивые дети избегают общения, занимают пассивную позицию в играх, избегают взглядов и предпочитают одиночные занятия.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646" y="3933056"/>
            <a:ext cx="3925213" cy="245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6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Методы диагностики определения застенчивых детей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918320" cy="4572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Методика «Социометрия в детском саду»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Автор: Дж. Морено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Описание: Методика адаптирована для оценки взаимоотношений в детской группе. Ребенку задают простые вопросы, связанные с выбором: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кем ты хочешь поиграть?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Кого бы ты позвал на свой день рождения?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кем ты хочешь сидеть рядом?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Воспитатель фиксирует частоту, с которой ребенка выбирают другие, а также его собственные ответы.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Интерпретация: Застенчивые дети редко выбирают других и сами оказываются мало выбираемыми. Они часто указывают одного и того же ребенка, предпочитают пассивные роли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16336"/>
            <a:ext cx="359110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4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 для воспитателей по работе с застенчивыми детьми дошкольного возраста(основаны на трудах Л.Г.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Печко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А.И. Захарова и Е.О. Смирновой)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1. Чтобы вовлечь застенчивого ребёнка в коллектив, создайте комфортную и поддерживающую обстановку. Не торопите социализацию, дайте ребёнку время привыкнуть к группе. Избегайте публичной критики, хвалите за малейшие успехи, уважайте чувства ребёнка.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2. Чтобы установить доверительные отношения с застенчивым ребёнком, будьте терпеливы и внимательны. Разговаривайте наедине, поддерживайте эмоциональную связь — обнимайте, улыбайтесь, хвалите. Слушайте ребёнка и учитывайте его пожелания.</a:t>
            </a:r>
          </a:p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3. Чтобы социализировать застенчивого ребёнка, сначала предложите ему играть с одним дружелюбным сверстником. Постепенно вовлекайте его в более крупные группы. Давайте ребёнку посильные роли, например, поручите раздать карандаши или украсить работу. Организуйте парные задания.</a:t>
            </a:r>
          </a:p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4 Чтобы укрепить уверенность застенчивого ребёнка, искренне и конкретно хвалите его за успехи, поощряйте активность.</a:t>
            </a:r>
          </a:p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5. Чтобы помочь застенчивому ребёнку раскрыться, используйте игровые методы:  Сюжетно-ролевые игры, соответствующие его интересам, дают возможность проявить себя без страха оценки.  Игры на выражение эмоций учат ребёнка показывать свои чувства. Коллективные игры (хороводы или игры с мячом) помогают установить контакт с другими детьми.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6. Чтобы вовлечь застенчивого ребёнка в занятия и игры, учитывайте его особенности: дайте ему время адаптироваться;  предлагайте задания по силам;  поддерживайте, но не давите.</a:t>
            </a:r>
          </a:p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7. Чтобы развить речь и навыки общения у застенчивого ребёнка, стимулируйте его разговаривать, задавайте простые вопросы. Организуйте беседы в кругу, где дети могут отвечать по очереди. Используйте кукольный театр для игр — через них ребёнок может выражать свои мысли и чувства.</a:t>
            </a:r>
          </a:p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8. Чтобы помочь ребёнку распознавать свои чувства, научите его понимать эмоции. Спрашивайте о его чувствах и обсуждайте эмоции персонажей из сказок или мультфильмов.</a:t>
            </a:r>
          </a:p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9. Чтобы помочь застенчивому ребёнку, консультируйте родителей о важности поддержки, избегайте сравнения с другими детьми. Рекомендуйте им играть дома в ролевые или настольные игры. Делитесь успехами ребёнка, даже небольшими.</a:t>
            </a:r>
          </a:p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10. Развивайте творческие способности ребенка:  Организуйте занятия, которые ему нравятся (рисование, лепка, конструирование) для комфортного самовыражения.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Предлагайте групповые проекты (коллективная аппликация, где каждый выполняет свою часть).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Поддерживайте креативность, хваля за любые успехи</a:t>
            </a:r>
            <a:r>
              <a:rPr lang="ru-RU" sz="900" dirty="0"/>
              <a:t>.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62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 для родителей по работе с застенчивыми детьми дошкольного возраста (основаны на трудах Л.Г.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Печко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 Дж. Грей)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1. Создайте атмосферу принятия: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Не критикуйте застенчивость; фразы вроде "Не бойся" лишь усилят тревожность.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Подчеркивайте достоинства и хвалите за успехи, даже небольшие.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Будьте внимательны к чувствам ребенка; объясните, что страхи нормальны.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2. Развивайте уверенность в себе: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Дайте ребенку задачи по силам и постепенно усложняйте их.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Поощряйте самостоятельность в принятии решений.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Помогите преодолевать страх ошибок; подчеркивайте, что ошибки — это нормально.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3. Укрепляйте навыки общения: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Играйте в ролевые игры для подготовки к реальным ситуациям.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Организуйте встречи с небольшими группами детей.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Обсуждайте поведение других детей и их способы приобретения друзей.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4. Избегайте давления: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Не заставляйте быть в центре внимания; уважайте личные границы.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Не сравнивайте с другими детьми, подчеркивайте индивидуальные особенности.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5. Помогайте развивать эмоции: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Обучайте выражать чувства с помощью вопросов.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Читайте и обсуждайте книги, задавая вопросы о героях.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Показывайте пример уверенного общения.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6. Социализация ребенка: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Привлекайте к коллективным занятиям, начав с любимых игр (рисование, лепка).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Хвалите за участие, даже в небольших активностях.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Поддерживайте рядом в незнакомых ситуациях, пока ребенок не привыкнет.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7. Физическая активность: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Играйте вместе в подвижные игры, это поможет снять напряжение.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Включите в расписание спорт или танцы для повышения уверенности.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8. Творческие способности: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Поощряйте рисование, лепку и конструирование для самовыражения.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Участвуйте в творческих проектах вместе для укрепления связи.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9. Спокойная атмосфера дома: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Избегайте стресса и конфликтов, создавайте гармонию.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Соблюдайте режим дня, чтобы ребенок чувствовал себя безопасно.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Будьте эмоционально доступны для поддержки и выслушивания.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10. Сотрудничество с педагогами: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Обсуждайте поведение ребенка с воспитателями для поддержки. 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• При необходимости обращайтесь к специалистам, если застенчивость мешает адаптации.</a:t>
            </a:r>
          </a:p>
        </p:txBody>
      </p:sp>
    </p:spTree>
    <p:extLst>
      <p:ext uri="{BB962C8B-B14F-4D97-AF65-F5344CB8AC3E}">
        <p14:creationId xmlns:p14="http://schemas.microsoft.com/office/powerpoint/2010/main" val="271445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33120484"/>
              </p:ext>
            </p:extLst>
          </p:nvPr>
        </p:nvGraphicFramePr>
        <p:xfrm>
          <a:off x="301625" y="1371600"/>
          <a:ext cx="4038600" cy="5308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58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805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Игра малой подвижности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«Чей голосок?»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слухового восприятия, доверия и снятие застенчивости.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Платок или шарф для закрытия глаз.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сидят в кругу. Одному ребенку завязывают глаза и предлагают угадать, кто позвал его.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указывает на одного из детей, который произносит: "Привет! Это я!" (тихо или громко).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Ребенок с завязанными глазами угадывает, чей голос он слышит. Если угадал, ведущим становится другой ребенок.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«Мягкий мячик»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навыков общения, снятие напряжения.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Небольшой мягкий мяч.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сидят в кругу. Воспитатель передает мяч ребенку и говорит: "Это мяч дружбы! Передай его другому и скажи что-то хорошее." Каждый ребенок передает мяч и называет что-то приятное о следующем участнике (например: "Ты весело играешь" или "Ты хорошо рисуешь").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06807820"/>
              </p:ext>
            </p:extLst>
          </p:nvPr>
        </p:nvGraphicFramePr>
        <p:xfrm>
          <a:off x="4800600" y="1371600"/>
          <a:ext cx="4038600" cy="4480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5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3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Игра малой подвижности</a:t>
                      </a:r>
                    </a:p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«Зеркало»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внимания, координации и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раскрепощенности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Не требуются.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становится перед ребенком и выполняет простые движения (поднимает руки, машет, крутится), а ребенок повторяет их, как будто он — зеркало. Затем дети могут играть в парах, меняясь ролями.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«Найди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пару» </a:t>
                      </a:r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памяти, доверия и взаимодействия. </a:t>
                      </a:r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Карточки с парными изображениями (например, два мячика, два цветка). </a:t>
                      </a:r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Разложите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карточки на полу. Один ребенок должен найти пару для заданной </a:t>
                      </a: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карточки.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Если ребенок затрудняется, другой ребенок может помочь.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15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65146568"/>
              </p:ext>
            </p:extLst>
          </p:nvPr>
        </p:nvGraphicFramePr>
        <p:xfrm>
          <a:off x="301625" y="1371600"/>
          <a:ext cx="4038600" cy="439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58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805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Игра малой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«Покажи настроение»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эмоциональной выразительности и раскрепощения.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Карточки с изображением эмоций (радость, грусть, удивление). Ход: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показывает карточку с изображением эмоции.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должны изобразить эту эмоцию с помощью мимики и жестов.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Затем можно предложить детям самим вытянуть карточку и показать эмоцию, чтобы остальные угадали.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«Кто спрятался?»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наблюдательности и взаимодействия.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Платок или ширма.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Один ребенок прячется за ширмой или закрывается платком. Остальные дети должны угадать, кто спрятался, задавая вопросы (например: "У тебя есть шапка?", "Ты девочка?").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79630152"/>
              </p:ext>
            </p:extLst>
          </p:nvPr>
        </p:nvGraphicFramePr>
        <p:xfrm>
          <a:off x="4800600" y="1371600"/>
          <a:ext cx="4038600" cy="4211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235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150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Игра малой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«Назови друга»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навыков общения, умения говорить о других.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Мяч или другой передаваемый предмет.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сидят в кругу, мяч передается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поочереди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Ребенок, который получает мяч, должен назвать имя одного из участников и сказать о нем что-то хорошее (например, "Маша красиво рисует").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«Шарик доверия»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умения работать в команде, доверия и сплоченности.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Надутый воздушный шар.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Дети становятся в круг. Задача — передавать шарик друг другу, не уронив его. Усложнение: шарик передается только ногами или подбрасывается по кругу.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26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8748339"/>
              </p:ext>
            </p:extLst>
          </p:nvPr>
        </p:nvGraphicFramePr>
        <p:xfrm>
          <a:off x="301625" y="1371600"/>
          <a:ext cx="4038600" cy="4912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020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365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Игра высокой</a:t>
                      </a:r>
                      <a:r>
                        <a:rPr lang="ru-RU" sz="11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«Поймай мячик»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координации движений, снижение тревожности, формирование навыков взаимодействия.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1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Мягкий мяч.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становятся в круг.</a:t>
                      </a:r>
                      <a:r>
                        <a:rPr kumimoji="0" lang="ru-RU" sz="11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бросает мяч каждому ребенку, произнося его имя. </a:t>
                      </a:r>
                      <a:r>
                        <a:rPr kumimoji="0" lang="ru-RU" sz="11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Ребенок ловит мяч и возвращает его воспитателю. </a:t>
                      </a:r>
                      <a:r>
                        <a:rPr kumimoji="0" lang="ru-RU" sz="11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Усложнение: дети начинают бросать мяч друг другу.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года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«Кто быстрее?»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двигательной активности и уверенности в движениях. </a:t>
                      </a:r>
                      <a:endParaRPr kumimoji="0" lang="ru-RU" sz="1100" b="0" i="0" kern="12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1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Обручи или ленточки для обозначения "домиков".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</a:t>
                      </a:r>
                      <a:r>
                        <a:rPr kumimoji="0" lang="ru-RU" sz="11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площадке или в комнате расставьте "домики" из обручей. Их количество должно быть на один меньше числа детей. </a:t>
                      </a:r>
                      <a:r>
                        <a:rPr kumimoji="0" lang="ru-RU" sz="11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сигналу воспитателя дети бегают или прыгают по комнате. На второй сигнал они должны занять "домик". Каждый раз один ребенок остается без домика, но воспитатель помогает ему справиться с разочарованием. 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50286184"/>
              </p:ext>
            </p:extLst>
          </p:nvPr>
        </p:nvGraphicFramePr>
        <p:xfrm>
          <a:off x="4800600" y="1371600"/>
          <a:ext cx="4038600" cy="5125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39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990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Игра высокой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«Хоровод с сюрпризом»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уверенности в группе, формирование умения работать в коллективе.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Мягкая игрушка.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водят хоровод вокруг игрушки, поют или слушают музыку.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Когда музыка останавливается, ведущий указывает на одного ребенка, который берет игрушку и выполняет задание (например, прыгает, танцует или говорит что-то хорошее о другом ребенке).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«Цветные дорожки»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координации и смелости при движении.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Цветные ленты или полоски ткани, разложенные на полу.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поочередно идут или прыгают по дорожкам одного цвета (например, только по красным). Усложнение: прыгать на одной ноге или с закрытыми глазами, руководствуясь подсказками других детей.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4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26084903"/>
              </p:ext>
            </p:extLst>
          </p:nvPr>
        </p:nvGraphicFramePr>
        <p:xfrm>
          <a:off x="301625" y="1371600"/>
          <a:ext cx="4038600" cy="4912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020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365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Игра высокой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ru-RU" sz="11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Ловишки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 ленточками»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смелости и уверенности, умения действовать в коллективе.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Ленты или небольшие платочки.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Каждый ребенок получает ленточку, которая закрепляется за поясом (это "хвостик"). Один ребенок становится "ловцом" и должен собрать ленточки у других детей. Игра продолжается, пока все ленточки не собраны, затем выбирается новый "ловец".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«Перепрыгни препятствие»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координации и уверенности в своих силах.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Веревки, маты или другие мягкие препятствия.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полу выкладываются препятствия (например, веревка, через которую нужно прыгнуть, или мат, через который нужно перешагнуть). Дети по очереди выполняют задания, воспитатель поддерживает их словами: "У тебя получится!", "Ты справился!«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Усложнение: можно соревноваться на скорость или выполнять задания парами.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4200295"/>
              </p:ext>
            </p:extLst>
          </p:nvPr>
        </p:nvGraphicFramePr>
        <p:xfrm>
          <a:off x="4800600" y="1371600"/>
          <a:ext cx="4038600" cy="4759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5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3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Игра высокой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«Скорее в круг!»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навыков работы в группе, уверенности и сплоченности.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Не требуются.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Дети свободно бегают по комнате или площадке. На сигнал воспитателя ("Круг!") они должны быстро взяться за руки и образовать круг.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Усложнение: воспитатель меняет форму построения (например, треугольник или цепочка).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«Кто быстрее перенесет?»</a:t>
                      </a:r>
                    </a:p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смелости, ловкости и уверенности.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Мячи, кегли или небольшие игрушки.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делятся на две команды. Их задача — перенести предмет (мяч или игрушку) через определенное расстояние.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Можно перенести предмет в руках, на ложке или между коленями (в зависимости от уровня подготовки).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Побеждает команда, быстрее завершившая задание.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96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35084963"/>
              </p:ext>
            </p:extLst>
          </p:nvPr>
        </p:nvGraphicFramePr>
        <p:xfrm>
          <a:off x="301625" y="1371600"/>
          <a:ext cx="4038600" cy="4577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740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645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словесные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«Скажи, что это?»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речи и уверенности в выражении своих мыслей.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Картинки с изображением знакомых предметов (игрушек, фруктов, животных).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Воспитатель показывает детям одну картинку. Ребенок по очереди называет, что изображено, и пытается описать (например, "Это мяч. Он круглый"). При затруднении воспитатель помогает подсказками.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«Доскажи словечко»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активного слушания и смелости в разговоре.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требуются.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начинает фразу из известного стихотворения или песни (например, "Уронили мишку на...").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Ребенок должен закончить строчку ("пол"). Игра продолжается, пока все дети не попробуют себя.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53900488"/>
              </p:ext>
            </p:extLst>
          </p:nvPr>
        </p:nvGraphicFramePr>
        <p:xfrm>
          <a:off x="4800600" y="1371600"/>
          <a:ext cx="4038600" cy="5125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67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710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словесные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«Назови друга»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речи и навыков общения в коллективе.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Мяч или мягкая игрушка.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Дети сидят в кругу. Ребенок держит мяч и называет имя соседа.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Затем он передает мяч этому ребенку, который должен назвать следующего участника. Усложнение: добавьте характеристику ("Маша красивая" или "Петя смешной").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«Волшебный магазин»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фантазии, уверенности в разговоре.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Не требуются.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Воспитатель говорит: "Мы открыли волшебный магазин. Что ты хочешь купить?" Ребенок должен придумать, что он хотел бы приобрести, и рассказать о своем выборе (например: "Я хочу купить волшебную палочку, чтобы она исполняла желания"). Воспитатель или дети задают вопросы, например: "Что ты с ней будешь делать?".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71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72696827"/>
              </p:ext>
            </p:extLst>
          </p:nvPr>
        </p:nvGraphicFramePr>
        <p:xfrm>
          <a:off x="301625" y="1371600"/>
          <a:ext cx="4038600" cy="4577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58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805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словесные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«Кто я?»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умения описывать и задавать вопросы.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Картинки с животными, предметами или профессиями.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Один ребенок получает карточку (например, с изображением кота) и не показывает её остальным. Остальные дети задают вопросы, чтобы угадать, кто он ("Ты животное?", "Ты большой?").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Ребенок отвечает "да" или "нет".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«Продолжи историю»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Развитие речи, воображения и навыков работы в группе.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Не требуются.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начинает историю: "Однажды маленький мишка решил пойти в лес..." Каждый ребенок добавляет по одному предложению (например: "Он встретил зайца"). Игра продолжается, пока все дети не поучаствуют.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18934641"/>
              </p:ext>
            </p:extLst>
          </p:nvPr>
        </p:nvGraphicFramePr>
        <p:xfrm>
          <a:off x="4800600" y="1371600"/>
          <a:ext cx="4038600" cy="4577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5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3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словесные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«Комплименты»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Формирование уверенности в себе и навыков доброжелательного общения.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Мяч или игрушка.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становятся в круг. Первый ребенок передает мяч соседу и говорит ему комплимент (например, "У тебя красивая рубашка"). Игра продолжается по кругу, пока все не получат комплименты.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«Скажи наоборот»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мышления и уверенности в ответах.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Не требуются.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Воспитатель называет слово (например, "большой"), а ребенок должен сказать противоположное ("маленький"). Усложнение: слова используются в предложениях (например, "На улице холодно", ребенок отвечает: "На улице тепло")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79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55880596"/>
              </p:ext>
            </p:extLst>
          </p:nvPr>
        </p:nvGraphicFramePr>
        <p:xfrm>
          <a:off x="301625" y="1371600"/>
          <a:ext cx="4038600" cy="5125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139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246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настольно-печатные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«Найди пару»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памяти, внимания и уверенности через успех в простых заданиях.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Карточки с парными изображениями (животные, фрукты, игрушки).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Разложите карточки лицом вниз на столе. Ребенок переворачивает по две карточки, пытаясь найти пару. Если пара найдена, ребенок забирает её. Если нет, карточки возвращаются на место.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поддерживает ребенка, поощряя за каждый успех.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«Собери картинку»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логического мышления и мелкой моторики,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уверенность в своих действиях.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Простые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пазлы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 2-4 частями (например, изображения животных). </a:t>
                      </a:r>
                    </a:p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Дайте ребенку разобранную картинку и попросите собрать её. Воспитатель может помогать ребенку, объясняя: "Давай начнем с углов". По мере освоения можно предлагать более сложные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пазлы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69498093"/>
              </p:ext>
            </p:extLst>
          </p:nvPr>
        </p:nvGraphicFramePr>
        <p:xfrm>
          <a:off x="4800600" y="1371600"/>
          <a:ext cx="4038600" cy="5125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515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87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настольно-печатные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«Чей это домик?»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воображения, внимания и социальных навыков.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Карточки с изображением животных и домиков (например, берлога для медведя, гнездо для птицы).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Разложите карточки с домиками на столе. Ребенок должен подобрать карточку с животным, соответствующим домику, и объяснить свой выбор (например, "Лиса живет в норе").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поддерживает, помогает при затруднениях.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«Составь последовательность»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логики, речи и уверенности.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Карточки с последовательностями (например, "семя → росток → цветок").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Ребенку дают карточки вразброс.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Он должен разложить их в правильном порядке и рассказать, что происходит на каждой карточке. Воспитатель помогает вопросами: "Что будет сначала? А что потом?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22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60480059"/>
              </p:ext>
            </p:extLst>
          </p:nvPr>
        </p:nvGraphicFramePr>
        <p:xfrm>
          <a:off x="301625" y="1371600"/>
          <a:ext cx="4038600" cy="4912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859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2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настольно-печатные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«Кто что ест?»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мышления, внимания и коммуникативных навыков.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Карточки с изображением животных и их пищи (например, медведь и мёд, зайчик и морковка).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Разложите карточки с животными, а рядом – карточки с едой. Ребенок должен подобрать соответствующую еду для каждого животного. Усложнение: ребенок объясняет свой выбор (например: "Медведь любит мёд, он собирает его в лесу").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«Что лишнее?»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Развитие логики и внимательности,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уверенности в своих словах.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Карточки с наборами предметов, где один предмет не подходит к остальным (например, яблоко, банан, груша, автобус).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Покажите ребенку карточку и предложите выбрать, что лишнее, и объяснить почему. Воспитатель помогает, задавая наводящие вопросы: "Что это? Где это можно увидеть?" Усложнение: предложите ребенку придумать свою группу предметов.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7763252"/>
              </p:ext>
            </p:extLst>
          </p:nvPr>
        </p:nvGraphicFramePr>
        <p:xfrm>
          <a:off x="4800600" y="1371600"/>
          <a:ext cx="4038600" cy="439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235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150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настольно-печатные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«Собери слово»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Развитие речевых навыков и уверенности в своих знаниях.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Карточки с буквами.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Ребенку даются буквы для составления слова (например, "кот").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произносит слово, а ребенок выкладывает его из букв.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Усложнение: ребенок составляет слово по картинке или придумывает своё.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«Найди спрятанное слово»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внимания, мышления и работы в коллективе.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Таблицы с буквами, где спрятаны слова (например, в ряд выложено "мяч", "кот").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даёт задание: "Найди слово 'мяч' среди букв". Ребенок ищет слово в таблице и называет его.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Усложнение: составление слов из найденных букв.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61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21362621"/>
              </p:ext>
            </p:extLst>
          </p:nvPr>
        </p:nvGraphicFramePr>
        <p:xfrm>
          <a:off x="301625" y="1371600"/>
          <a:ext cx="4038600" cy="4942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58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805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 предметом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«Угадай на ощупь»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тактильного восприятия, доверия и уверенности.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Мешочек или коробка с различными мелкими предметами (кубик, шарик, мячик, ложка, пуговица).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Воспитатель кладет несколько предметов в мешочек. Ребенок по очереди опускает руку в мешочек, на ощупь определяет предмет и называет его. При затруднении воспитатель подсказывает или описывает предмет.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«Собери по цвету»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внимания, навыков классификации и координации движений,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умение взаимодействовать.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Разноцветные кубики или игрушки, корзинки (по цветам).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Перед ребенком раскладывают игрушки разных цветов.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Задача: рассортировать игрушки по цветам, раскладывая их в соответствующие корзинки. Усложнение: засечь время, за которое ребенок справится с заданием.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68004252"/>
              </p:ext>
            </p:extLst>
          </p:nvPr>
        </p:nvGraphicFramePr>
        <p:xfrm>
          <a:off x="4800600" y="1371600"/>
          <a:ext cx="4038600" cy="4942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5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3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 предметом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«Чудесный мешочек»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речи, внимания и уверенности.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Мешочек с мелкими предметами (игрушечный мячик, машинка, кубик, ложка).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Ребенок достает предмет из мешочка, не показывая его другим.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Задача: описать предмет, чтобы другие дети догадались, что это (например, "Он круглый, катится"). Остальные дети угадывают, что это за предмет.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«Кто что ест?»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логики и навыков классификации,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уверенность в своих действиях.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Игрушки-животные и изображения их пищи (например, корова — трава, зайчик — морковка). 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Ребенку предлагают выбрать игрушку-животное и найти, чем оно питается. Усложнение: объяснить свой выбор (например: "Корова ест траву, потому что она живет на лугу").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61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73956191"/>
              </p:ext>
            </p:extLst>
          </p:nvPr>
        </p:nvGraphicFramePr>
        <p:xfrm>
          <a:off x="301625" y="1371600"/>
          <a:ext cx="4038600" cy="4759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859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2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 предметом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«Собери овощи в корзину»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Развитие координации, внимания и умения сотрудничать.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Набор пластиковых овощей и корзины.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полу разбросаны игрушечные овощи. Ребенок собирает определенный вид овощей (например, только морковки) и складывает их в корзину.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Усложнение: игра в парах — дети соревнуются, кто быстрее соберет все овощи.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«Что лишнее?»</a:t>
                      </a:r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логического мышления и наблюдательности. </a:t>
                      </a:r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Карточки с изображением предметов (например: три овоща и одна игрушка). </a:t>
                      </a:r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Ребенку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показывают 4 предмета, из которых один лишний</a:t>
                      </a: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sz="1200" b="0" i="0" kern="1200" baseline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Он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должен выбрать лишний предмет и объяснить свой выбор</a:t>
                      </a:r>
                      <a:r>
                        <a:rPr kumimoji="0" lang="ru-RU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Усложнение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ребенок сам придумывает, какие предметы показать другим.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32137932"/>
              </p:ext>
            </p:extLst>
          </p:nvPr>
        </p:nvGraphicFramePr>
        <p:xfrm>
          <a:off x="4800600" y="1371600"/>
          <a:ext cx="4038600" cy="439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235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150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 предметом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«Построй по образцу»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мелкой моторики, координации и логического мышления,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умение взаимодействовать.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Кубики или конструктор.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строит из кубиков простую фигуру.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Ребенок должен повторить постройку. Усложнение: дети строят свои фигуры и предлагают другим повторить их.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«Куда спрятался мячик?»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внимания и памяти,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навыки уверенности в ответах.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Мячик и несколько коробок.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кладет мячик в одну из нескольких коробок на глазах у ребенка.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Затем коробки меняют местами, и ребенок должен найти, где спрятан мячик.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Усложнение: увеличьте количество коробок или отвлеките ребенка на короткое время.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446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89648210"/>
              </p:ext>
            </p:extLst>
          </p:nvPr>
        </p:nvGraphicFramePr>
        <p:xfrm>
          <a:off x="301625" y="1371600"/>
          <a:ext cx="4038600" cy="4577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859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2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сюжетно-ролевые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«Мы в магазине»</a:t>
                      </a:r>
                      <a:r>
                        <a:rPr lang="ru-RU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речи, социальных навыков и уверенности при взаимодействии. </a:t>
                      </a:r>
                      <a:r>
                        <a:rPr lang="ru-RU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100" b="0" i="0" kern="1200" baseline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Игрушечные продукты, корзинки, касса или коробка для "кассы". </a:t>
                      </a:r>
                      <a:r>
                        <a:rPr lang="ru-RU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Воспитатель объясняет, что дети будут играть в магазин. </a:t>
                      </a:r>
                      <a:r>
                        <a:rPr kumimoji="0" lang="ru-RU" sz="1100" b="0" i="0" kern="1200" baseline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Один ребенок становится продавцом, а другой — покупателем. Продавец предлагает товары: "У нас есть яблоки и бананы", а покупатель выбирает и "покупает".</a:t>
                      </a:r>
                      <a:r>
                        <a:rPr kumimoji="0" lang="ru-RU" sz="1100" b="0" i="0" kern="1200" baseline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Роли меняются, чтобы каждый попробовал себя в разных ролях. </a:t>
                      </a:r>
                      <a:endParaRPr lang="ru-RU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«Доктор лечит зверей»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Формирование заботливого отношения и умения говорить в игровой ситуации.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Игрушечные медицинские инструменты, мягкие игрушки.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Воспитатель предлагает ребенку стать доктором, а остальные дети или взрослый изображают больных зверей. "Пациент" рассказывает, что его беспокоит (например: "У меня болит лапка"), а доктор ставит диагноз и "лечит". Все роли меняются.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3378439"/>
              </p:ext>
            </p:extLst>
          </p:nvPr>
        </p:nvGraphicFramePr>
        <p:xfrm>
          <a:off x="4800600" y="1371600"/>
          <a:ext cx="4038600" cy="4912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515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87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сюжетно-ролевые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«Почтальон»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речи, уверенности в общении и активности.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Конверты или карточки с "письмами", сумка для почтальона.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Ребенок становится почтальоном. Ему дают письма, которые нужно доставить другим детям или игрушкам.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Почтальон передает письмо и говорит: "Это письмо для тебя", а получатель благодарит. 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Усложнение: на письмах написаны задания (например, "Прочитай стихотворение" или "Скажи, как тебя зовут").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«Поездка в зоопарк»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фантазии, </a:t>
                      </a:r>
                      <a:r>
                        <a:rPr kumimoji="0" lang="ru-RU" sz="11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раскрепощенности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умения общаться в коллективе.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Игрушечные животные, стулья для "автобуса".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садятся на стулья, изображающие автобус. Один ребенок — водитель, другие — пассажиры.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Автобус "едет" в зоопарк. Когда они "приезжают", каждый пассажир выбирает животное и рассказывает о нем (например, "Это тигр, он рычит").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оли меняются: пассажир становится водителем, водитель — пассажиром.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53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Картотека игр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57238052"/>
              </p:ext>
            </p:extLst>
          </p:nvPr>
        </p:nvGraphicFramePr>
        <p:xfrm>
          <a:off x="301625" y="1371600"/>
          <a:ext cx="4038600" cy="4942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859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2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сюжетно-ролевые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«Путешествие на корабле»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воображения, навыков работы в группе и уверенности.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 Большая коробка (корабль), игрушечный руль, бинокли.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 Воспитатель предлагает детям отправиться в плавание. Один ребенок — капитан, остальные — команда.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Капитан дает команды: "Поднять якорь!", "Глядите в бинокли! "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дороге они встречают разные приключения: шторм, встреча с дельфинами или пиратами.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«В парикмахерской»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Формирование умения выражать свои пожелания, развитие речи и воображения.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Расчески, заколки, детские парикмахерские аксессуары.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Один ребенок — парикмахер, другой — клиент. Парикмахер предлагает услуги: "Я могу расчесать, заплести косички".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Клиент объясняет, что он хочет. После завершения "услуги" клиент благодарит. </a:t>
                      </a:r>
                      <a:r>
                        <a:rPr kumimoji="0"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Роли меняются.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46388674"/>
              </p:ext>
            </p:extLst>
          </p:nvPr>
        </p:nvGraphicFramePr>
        <p:xfrm>
          <a:off x="4800600" y="1371600"/>
          <a:ext cx="4038600" cy="4632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67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710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сюжетно-ролевые</a:t>
                      </a:r>
                    </a:p>
                    <a:p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«Мы открыли кафе»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Развитие социальных навыков, уверенности в общении и творческого мышления.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Игрушечная посуда, блокноты, ручки для "официантов".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Один ребенок — официант, другой — посетитель кафе. Посетитель делает заказ (например, "Я хочу чай и торт"). 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Официант записывает заказ, приносит еду, а потом приносит "счет". 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меняются ролями.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«Репортаж с места событий»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Цель: Развитие речи, воображения и уверенности выступать перед другими.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Материалы: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Микрофон (игрушечный или самодельный).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Ход: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Ребенок становится репортером и берет интервью у других детей или игрушек (например: "Как вы спасли лес от пожара?"). 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Остальные дети отвечают от имени своих "персонажей". </a:t>
                      </a:r>
                      <a:r>
                        <a:rPr kumimoji="0" lang="ru-RU" sz="1100" b="0" i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Воспитатель помогает задавать вопросы, если ребенок затрудняется.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27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7EAB55-54D5-4BB9-BB3A-A64012C5A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Примеры из художественной литературы: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«Тимур и его команда» А. Гайдар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698233A-F238-42BD-B7E2-CC5C433ED5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«Женя опустила голову и тихонько сказала: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Ничего я не хочу... Мне ничего не надо...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 ей было неловко сидеть так долго молча, и она добавила: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Спасибо вам большое за всё!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Она встала и хотела уйти, но Оля остановила её.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Подожди минутку, — сказала она. — Я должна тебе кое-что сказать.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Оля отвела Женю в сторону и тихо заговорила с ней. Женя сначала отрицательно качала головой, потом покраснела и наконец кивнула утвердительно.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Хорошо, — сказала она, — я подумаю об этом». 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41534F7-58B6-4602-915B-E8F6A791B1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Фрагмент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застенчивости: Девочка Женя в начале книги стесняется вступить в общение с Тимуром и его командой, так как боится, что её не примут или не поймут.  </a:t>
            </a:r>
          </a:p>
          <a:p>
            <a:pPr marL="0" indent="0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Объяснение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Застенчивость Жени иллюстрирует страх ребенка перед новым коллективом. Однако она постепенно включается в команду, что показывает детям: активное участие и поддержка со стороны окружающих помогают преодолеть замкнутость.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73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6BF95AE4-2625-4873-954B-94E8271F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Примеры из художественной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литературы: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Гадкий Утенок» Г.К. Андерсон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D074A49B-7DA3-46A5-9150-D8CADF4F7A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«Бедный утёнок совсем растерялся и чувствовал себя таким несчастным, словно собирался плакать, но утки не плачут. Он подумал: „Я ведь хуже всех! Уйду-ка я подальше отсюда“. И побежал прочь от птичьего двора. Пролетали над ним маленькие пташки из гнезда, весело щебеча: „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Киш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киш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!“ А они ещё так малы, что даже не умеют толком летать! Они просто смеялись над ним, потому что были такие крошки и забавно смотрели на мир своими детскими глазками».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EA18C300-19CB-4944-BD32-A533F9F02F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Фрагмент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застенчивости: Главный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герой чувствует себя не таким, как другие, из-за чего избегает общения и сторонится окружающих. Он смущается и страдает от своего внешнего вида.  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Объяснение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История учит детей, что застенчивость может быть вызвана неуверенностью в себе, но со временем она преодолевается, если ребенок обретает веру в свои силы. "Гадкий утенок" показывает, что каждый уникален, и важно принять себя таким, какой ты есть.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22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056F44-FF3B-48D4-9F5F-3CBFCF84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Примеры из художественной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литературы: «Малыш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и Карлсон, который живет на крыше» А. Линдгрен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245C3-0F6A-4C66-9B30-2407D672B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270248" cy="50097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Малыш сидел на кровати и читал книгу, когда услышал какой-то звук за окном. Подняв глаза, он увидел маленького человечка с пропеллером на спине, который парил прямо перед ним.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— Привет! — крикнул человечек. — Меня зовут Карлсон, и я живу на крыше.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Малышу стало немного не по себе. Он никогда раньше не видел ничего подобного. Человечек выглядел дружелюбным, но все равно Малыш чувствовал себя неловко.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— З-здравствуйте... — тихо ответил Малыш, слегка покраснев. — Вы правда живете на крыше?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Карлсон весело рассмеялся.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— Конечно, правда! А почему бы и нет? Там же так здорово!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Малыш задумался. Ему хотелось узнать побольше о Карлсоне, но он не знал, как начать разговор. В конце концов, он просто спросил: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— А вы умеете летать?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Карлсон гордо кивнул.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— Еще как! Хочешь посмотреть?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Малыш снова почувствовал легкое смущение, но все-таки согласился. Он наблюдал, как Карлсон взлетает вверх и начинает кружить вокруг комнаты. Это было невероятно захватывающе, но Малыш все еще оставался немного застенчивым.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08890CA-37A1-4953-917C-CC7347F0B3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Фрагмент застенчивости: Малыш в начале книги показан как ребенок, неуверенный в себе, особенно в общении с другими детьми. Ему сложно заводить друзей, он часто остается один. Однако появление Карлсона помогает ему почувствовать себя увереннее.  </a:t>
            </a:r>
          </a:p>
          <a:p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Объяснение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: Малыш показывает, как застенчивость может проявляться у детей, которые боятся быть непонятыми или отвергнутыми. История учит, что дружба и поддержка способны помочь ребенку раскрыться.</a:t>
            </a:r>
          </a:p>
        </p:txBody>
      </p:sp>
    </p:spTree>
    <p:extLst>
      <p:ext uri="{BB962C8B-B14F-4D97-AF65-F5344CB8AC3E}">
        <p14:creationId xmlns:p14="http://schemas.microsoft.com/office/powerpoint/2010/main" val="49271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Примеры из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мультфильмов: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«В поисках Немо»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Отсканируйте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Фрагмент застенчивости: Немо в начале мультфильма чувствует себя неуверенно из-за своей "короткой" плавнички и боится, что не сможет быть таким, как другие рыбы. Он часто оказывается в тени более смелых сверстников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Объяснение: Немо символизирует детей, которые могут чувствовать себя не такими, как другие, из-за своих особенностей. Однако он преодолевает свои страхи, доказывает, что способен на многое, и учится верить в себя. Это пример того, как личностный рост помогает справляться с застенчивостью.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636912"/>
            <a:ext cx="2577558" cy="232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4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Примеры из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мультфильмов: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Валл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-и»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Отсканируйте: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Фрагмент застенчивости: ВАЛЛ-И, маленький робот, проявляет робость и осторожность, когда встречает робота Еву. Он не уверен, как выразить свои чувства и заинтересовать ее, и часто смущается, когда оказывается в центре внимания.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Объяснение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ВАЛЛ-И показывает, что застенчивость — это естественная реакция при встрече с кем-то новым. Его настойчивость и искренность помогают ему преодолеть страх и построить теплые отношения с Евой.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708920"/>
            <a:ext cx="238323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Примеры из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мультфильмов: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«Крошка Енот»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Отсканируйте: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Фрагмент застенчивости: Главный герой, Крошка Енот, сначала боится "того, кто сидит в пруду" (свое отражение). Он не уверен в себе и стесняется подойти ближе, пока не понимает, что "тот" боится так же, как и он.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Объяснение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Мультфильм учит детей, что многие страхи и сомнения находятся внутри нас. Доброта и улыбка могут помочь преодолеть страхи, связанные с общением.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708920"/>
            <a:ext cx="238085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44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Примеры из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мультфильмов: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«Холодное сердце»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Отсканируйте: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Фрагмент застенчивости: Анна давно не виделись с Эльзой, не зная причины их разлуки, не понимает, как лучше подойти к сестре, о чем по говорить, проявляет застенчивость и пытается найти подходящие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слова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диалога.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Объяснение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Анна демонстрирует, как страх ошибки и неверного слова влияет на общение даже с самым родным человеком. Но постепенно, находя общие темы, даже спустя столько лет она может расслабиться и наконец поговорить с сестрой. Это учит детей тому, что важно открываться миру.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636912"/>
            <a:ext cx="2084392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5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Примеры из мультфильмов: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«Медведь Йоги»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Отсканируйте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Фрагмент застенчивости: лесник, охраняющий заповедник проявляет застенчивость перед корреспонденткой, приглашая ее на свидание. У него путаются мысли и он не может подобрать подходящих слов, но девушка его понимает и принимает приглашение.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Описание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лесник показывает пример застенчивого человека, который хочет добиться своей цели, но стесняется выйти на разговор и рассказать о своих мыслях, но с понимающим оппонентом ему это легко удается. Это учит тому, что не стоит стесняться разговора, ведь не спросив, не узнаешь волнующий тебя ответ.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714524"/>
            <a:ext cx="1997983" cy="179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280</TotalTime>
  <Words>2827</Words>
  <Application>Microsoft Office PowerPoint</Application>
  <PresentationFormat>Экран (4:3)</PresentationFormat>
  <Paragraphs>355</Paragraphs>
  <Slides>47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Официальная</vt:lpstr>
      <vt:lpstr>ЗАСТЕНЧИВЫЕ  ДЕТИ</vt:lpstr>
      <vt:lpstr>Застенчивость это?</vt:lpstr>
      <vt:lpstr>Застенчивый ребенок это?</vt:lpstr>
      <vt:lpstr>Кто ввёл понятие застенчивости</vt:lpstr>
      <vt:lpstr>Кто работал над понятием застенчивости</vt:lpstr>
      <vt:lpstr>Кто работал над понятием застенчивости</vt:lpstr>
      <vt:lpstr>Кто работал над понятием застенчивости</vt:lpstr>
      <vt:lpstr>ВИДЫ ЗАСТЕНЧИВОСТИ</vt:lpstr>
      <vt:lpstr>ВИДЫ ЗАСТЕНЧИВОСТИ</vt:lpstr>
      <vt:lpstr>ПРИЧИНЫ ЗАСТЕНЧИВОСТИ</vt:lpstr>
      <vt:lpstr>ПРИЧИНЫ ЗАСТЕНЧИВОСТИ</vt:lpstr>
      <vt:lpstr>СИМПТОМЫ ЗАСТЕНЧИВОСТИ</vt:lpstr>
      <vt:lpstr>СИМПТОМЫ ЗАСТЕНЧИВОСТИ</vt:lpstr>
      <vt:lpstr>ОСОБЕННОСТИ ЗАСТЕНЧИВОГО РЕБЕНКА</vt:lpstr>
      <vt:lpstr>Портрет застенчивого ребенка подробно описан в книге Филиппа Зимбардо и в работе Ларисы Печко </vt:lpstr>
      <vt:lpstr>Сравнительная характеристика</vt:lpstr>
      <vt:lpstr>Сравнительная характеристика</vt:lpstr>
      <vt:lpstr>Индивидуальный подход к застенчивому ребенку и вовлечение в коллективную работу:</vt:lpstr>
      <vt:lpstr>Коррекционная работа с застенчивыми детьми</vt:lpstr>
      <vt:lpstr>Коррекционная работа с застенчивыми детьми</vt:lpstr>
      <vt:lpstr>Методы диагностики определения застенчивых детей</vt:lpstr>
      <vt:lpstr>Методы диагностики определения застенчивых детей</vt:lpstr>
      <vt:lpstr>Методы диагностики определения застенчивых детей</vt:lpstr>
      <vt:lpstr>Методы диагностики определения застенчивых детей</vt:lpstr>
      <vt:lpstr>Методы диагностики определения застенчивых детей</vt:lpstr>
      <vt:lpstr>Рекомендации для воспитателей по работе с застенчивыми детьми дошкольного возраста(основаны на трудах Л.Г. Печко, А.И. Захарова и Е.О. Смирновой)</vt:lpstr>
      <vt:lpstr>Рекомендации для родителей по работе с застенчивыми детьми дошкольного возраста (основаны на трудах Л.Г. Печко и Дж. Грей)</vt:lpstr>
      <vt:lpstr>Картотека игр </vt:lpstr>
      <vt:lpstr>Картотека игр </vt:lpstr>
      <vt:lpstr>Картотека игр </vt:lpstr>
      <vt:lpstr>Картотека игр </vt:lpstr>
      <vt:lpstr>Картотека игр </vt:lpstr>
      <vt:lpstr>Картотека игр </vt:lpstr>
      <vt:lpstr>Картотека игр </vt:lpstr>
      <vt:lpstr>Картотека игр </vt:lpstr>
      <vt:lpstr>Картотека игр </vt:lpstr>
      <vt:lpstr>Картотека игр </vt:lpstr>
      <vt:lpstr>Картотека игр </vt:lpstr>
      <vt:lpstr>Картотека игр </vt:lpstr>
      <vt:lpstr>Примеры из художественной литературы: «Тимур и его команда» А. Гайдар</vt:lpstr>
      <vt:lpstr>Примеры из художественной литературы: «Гадкий Утенок» Г.К. Андерсон </vt:lpstr>
      <vt:lpstr>    Примеры из художественной литературы: «Малыш и Карлсон, который живет на крыше» А. Линдгрен</vt:lpstr>
      <vt:lpstr>Примеры из мультфильмов: «В поисках Немо»</vt:lpstr>
      <vt:lpstr>Примеры из мультфильмов: «Валл-и»</vt:lpstr>
      <vt:lpstr>Примеры из мультфильмов: «Крошка Енот»</vt:lpstr>
      <vt:lpstr>Примеры из мультфильмов: «Холодное сердце»</vt:lpstr>
      <vt:lpstr>Примеры из мультфильмов: «Медведь Йоги»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ЗАСТЕНЧИВЫЕ  ДЕТИ</dc:title>
  <dc:creator>kk</dc:creator>
  <cp:lastModifiedBy>kk</cp:lastModifiedBy>
  <cp:revision>28</cp:revision>
  <dcterms:created xsi:type="dcterms:W3CDTF">2025-01-23T08:16:06Z</dcterms:created>
  <dcterms:modified xsi:type="dcterms:W3CDTF">2025-01-23T15:08:02Z</dcterms:modified>
</cp:coreProperties>
</file>