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372" r:id="rId2"/>
    <p:sldId id="382" r:id="rId3"/>
    <p:sldId id="275" r:id="rId4"/>
    <p:sldId id="325" r:id="rId5"/>
    <p:sldId id="323" r:id="rId6"/>
    <p:sldId id="331" r:id="rId7"/>
    <p:sldId id="328" r:id="rId8"/>
    <p:sldId id="337" r:id="rId9"/>
    <p:sldId id="330" r:id="rId10"/>
    <p:sldId id="332" r:id="rId11"/>
    <p:sldId id="336" r:id="rId12"/>
    <p:sldId id="341" r:id="rId13"/>
    <p:sldId id="349" r:id="rId14"/>
    <p:sldId id="366" r:id="rId15"/>
    <p:sldId id="346" r:id="rId16"/>
    <p:sldId id="350" r:id="rId17"/>
    <p:sldId id="360" r:id="rId18"/>
    <p:sldId id="376" r:id="rId19"/>
    <p:sldId id="375" r:id="rId20"/>
    <p:sldId id="377" r:id="rId21"/>
    <p:sldId id="378" r:id="rId22"/>
    <p:sldId id="339" r:id="rId23"/>
    <p:sldId id="340" r:id="rId24"/>
    <p:sldId id="260" r:id="rId25"/>
    <p:sldId id="264" r:id="rId26"/>
    <p:sldId id="370" r:id="rId27"/>
    <p:sldId id="270" r:id="rId28"/>
    <p:sldId id="380" r:id="rId29"/>
    <p:sldId id="379" r:id="rId30"/>
    <p:sldId id="381" r:id="rId31"/>
    <p:sldId id="361" r:id="rId32"/>
    <p:sldId id="371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8575" autoAdjust="0"/>
  </p:normalViewPr>
  <p:slideViewPr>
    <p:cSldViewPr>
      <p:cViewPr>
        <p:scale>
          <a:sx n="69" d="100"/>
          <a:sy n="69" d="100"/>
        </p:scale>
        <p:origin x="-666" y="-7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2B11A8D-2C7C-42EB-89C8-FF7F5D0A4C45}" type="datetimeFigureOut">
              <a:rPr lang="ru-RU"/>
              <a:pPr>
                <a:defRPr/>
              </a:pPr>
              <a:t>13.12.2021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ACF5F0A-C9BE-455C-A43A-3925A503CD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91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007DAF9-279B-4F38-BC41-C76D07C7EB6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DD6BB-4AF2-454F-B2E8-E29C4BBCEB41}" type="datetimeFigureOut">
              <a:rPr lang="en-US"/>
              <a:pPr>
                <a:defRPr/>
              </a:pPr>
              <a:t>12/13/2021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279EE-9FB0-45EB-88DB-4A30A0856A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DB6B2-429F-4400-9B8E-8360236095E2}" type="datetimeFigureOut">
              <a:rPr lang="en-US"/>
              <a:pPr>
                <a:defRPr/>
              </a:pPr>
              <a:t>12/13/2021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D656E-8BBA-4072-B0EC-662A493246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9AF8A-B4D7-4D10-852D-14AF800F8C91}" type="datetimeFigureOut">
              <a:rPr lang="en-US"/>
              <a:pPr>
                <a:defRPr/>
              </a:pPr>
              <a:t>12/13/2021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231FA-DC6E-4064-8444-8240166FA8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B34B3-F710-4DE9-8F6E-8517D8A86B44}" type="datetimeFigureOut">
              <a:rPr lang="en-US"/>
              <a:pPr>
                <a:defRPr/>
              </a:pPr>
              <a:t>12/13/2021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7000F-95BB-4B45-884B-907AE7D8FD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E5985-BFC6-4D96-AFE7-F2B1062360F6}" type="datetimeFigureOut">
              <a:rPr lang="en-US"/>
              <a:pPr>
                <a:defRPr/>
              </a:pPr>
              <a:t>12/13/2021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828AE-02F7-402A-BC9F-A441F11128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4A785-ABEC-4F3D-9E66-578471AAA816}" type="datetimeFigureOut">
              <a:rPr lang="en-US"/>
              <a:pPr>
                <a:defRPr/>
              </a:pPr>
              <a:t>12/13/2021</a:t>
            </a:fld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E144C-0984-4AB6-8465-A90C43AEEA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3BDFF-E074-44EE-89D4-4608ACDCD8BC}" type="datetimeFigureOut">
              <a:rPr lang="en-US"/>
              <a:pPr>
                <a:defRPr/>
              </a:pPr>
              <a:t>12/13/2021</a:t>
            </a:fld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D799D-135F-4E13-A325-9F1D10F92A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D3C75-38B4-44BE-9A06-747688C2E94D}" type="datetimeFigureOut">
              <a:rPr lang="en-US"/>
              <a:pPr>
                <a:defRPr/>
              </a:pPr>
              <a:t>12/13/2021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CD355-8DE4-41D8-A6CB-5BC8F1815F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3EDEB-6854-4BBB-87AD-8AA98B7C650A}" type="datetimeFigureOut">
              <a:rPr lang="en-US"/>
              <a:pPr>
                <a:defRPr/>
              </a:pPr>
              <a:t>12/13/2021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F8AD8-DDFB-4627-A400-394F9EAAE5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E4661-0FB1-4090-AA16-C845A52A7D7D}" type="datetimeFigureOut">
              <a:rPr lang="en-US"/>
              <a:pPr>
                <a:defRPr/>
              </a:pPr>
              <a:t>12/13/2021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6C47B-F005-47A8-9869-FE04F74E47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DEF08-A3BF-4B5E-831A-055D1C79A58D}" type="datetimeFigureOut">
              <a:rPr lang="en-US"/>
              <a:pPr>
                <a:defRPr/>
              </a:pPr>
              <a:t>12/13/2021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140CE-1CF2-4B01-8044-9264040AAA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672982-77D0-408E-A01B-FB08F2DB8E92}" type="datetimeFigureOut">
              <a:rPr lang="en-US"/>
              <a:pPr>
                <a:defRPr/>
              </a:pPr>
              <a:t>12/13/2021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B6EBD3-1DCB-481B-91B6-90051AD688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21336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ПОСУДА</a:t>
            </a:r>
            <a:endParaRPr lang="ru-RU" sz="9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24400" y="5257800"/>
            <a:ext cx="3810000" cy="1219200"/>
          </a:xfrm>
        </p:spPr>
        <p:txBody>
          <a:bodyPr/>
          <a:lstStyle/>
          <a:p>
            <a:pPr algn="l"/>
            <a:r>
              <a:rPr lang="ru-RU" sz="2400" smtClean="0">
                <a:solidFill>
                  <a:schemeClr val="tx1"/>
                </a:solidFill>
                <a:latin typeface="Arial" charset="0"/>
              </a:rPr>
              <a:t>Составила:</a:t>
            </a:r>
          </a:p>
          <a:p>
            <a:pPr algn="l"/>
            <a:r>
              <a:rPr lang="ru-RU" sz="2400" smtClean="0">
                <a:solidFill>
                  <a:schemeClr val="tx1"/>
                </a:solidFill>
                <a:latin typeface="Arial" charset="0"/>
              </a:rPr>
              <a:t>учитель-логопед</a:t>
            </a:r>
          </a:p>
          <a:p>
            <a:pPr algn="l"/>
            <a:r>
              <a:rPr lang="ru-RU" sz="2400" smtClean="0">
                <a:solidFill>
                  <a:schemeClr val="tx1"/>
                </a:solidFill>
                <a:latin typeface="Arial" charset="0"/>
              </a:rPr>
              <a:t> Поплавская Е.В.</a:t>
            </a:r>
          </a:p>
          <a:p>
            <a:endParaRPr lang="ru-RU" smtClean="0">
              <a:solidFill>
                <a:schemeClr val="tx1"/>
              </a:solidFill>
            </a:endParaRPr>
          </a:p>
        </p:txBody>
      </p:sp>
      <p:pic>
        <p:nvPicPr>
          <p:cNvPr id="14339" name="Picture 2" descr="http://volna.org/wp-content/uploads/2014/11/posuda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2525" y="1858963"/>
            <a:ext cx="6924675" cy="324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1" name="Rectangle 5"/>
          <p:cNvSpPr>
            <a:spLocks noGrp="1"/>
          </p:cNvSpPr>
          <p:nvPr>
            <p:ph type="body" sz="half" idx="4294967295"/>
          </p:nvPr>
        </p:nvSpPr>
        <p:spPr>
          <a:xfrm>
            <a:off x="381000" y="914400"/>
            <a:ext cx="4038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smtClean="0">
                <a:solidFill>
                  <a:srgbClr val="0070C0"/>
                </a:solidFill>
              </a:rPr>
              <a:t>Если б не было её,</a:t>
            </a:r>
            <a:endParaRPr lang="ru-RU" sz="2400" smtClean="0">
              <a:solidFill>
                <a:srgbClr val="0070C0"/>
              </a:solidFill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ru-RU" sz="2400" smtClean="0">
                <a:solidFill>
                  <a:srgbClr val="0070C0"/>
                </a:solidFill>
              </a:rPr>
              <a:t>Было б кушать тяжело:</a:t>
            </a:r>
            <a:endParaRPr lang="ru-RU" sz="2400" smtClean="0">
              <a:solidFill>
                <a:srgbClr val="0070C0"/>
              </a:solidFill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ru-RU" sz="2400" smtClean="0">
                <a:solidFill>
                  <a:srgbClr val="0070C0"/>
                </a:solidFill>
              </a:rPr>
              <a:t>Некуда и суп налить </a:t>
            </a:r>
            <a:endParaRPr lang="ru-RU" sz="2400" smtClean="0">
              <a:solidFill>
                <a:srgbClr val="0070C0"/>
              </a:solidFill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ru-RU" sz="2400" smtClean="0">
                <a:solidFill>
                  <a:srgbClr val="0070C0"/>
                </a:solidFill>
              </a:rPr>
              <a:t>И котлетку положить.</a:t>
            </a:r>
          </a:p>
        </p:txBody>
      </p:sp>
      <p:pic>
        <p:nvPicPr>
          <p:cNvPr id="60424" name="Picture 2" descr="http://cs310322.vk.me/v310322193/8881/Zd7v-bQm7K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2362200"/>
            <a:ext cx="49530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0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0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848600" cy="1752600"/>
          </a:xfrm>
        </p:spPr>
        <p:txBody>
          <a:bodyPr/>
          <a:lstStyle/>
          <a:p>
            <a:r>
              <a:rPr lang="ru-RU" sz="3600" smtClean="0">
                <a:solidFill>
                  <a:srgbClr val="0070C0"/>
                </a:solidFill>
              </a:rPr>
              <a:t>На кухоньке нашей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Мы варим в ней кашу,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Картошку, бульоны,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Супы, макароны.</a:t>
            </a:r>
            <a:r>
              <a:rPr lang="ru-RU" sz="3600" smtClean="0"/>
              <a:t/>
            </a:r>
            <a:br>
              <a:rPr lang="ru-RU" sz="3600" smtClean="0"/>
            </a:br>
            <a:endParaRPr lang="ru-RU" sz="3600" smtClean="0"/>
          </a:p>
        </p:txBody>
      </p:sp>
      <p:pic>
        <p:nvPicPr>
          <p:cNvPr id="17411" name="Picture 2" descr="http://images.vfl.ru/ii/1435320717/ab4865f1/912979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667000"/>
            <a:ext cx="6324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1752600" y="4114800"/>
            <a:ext cx="5715000" cy="2438400"/>
          </a:xfrm>
        </p:spPr>
        <p:txBody>
          <a:bodyPr/>
          <a:lstStyle/>
          <a:p>
            <a:pPr algn="l"/>
            <a:r>
              <a:rPr lang="ru-RU" sz="3600" smtClean="0">
                <a:solidFill>
                  <a:srgbClr val="0070C0"/>
                </a:solidFill>
              </a:rPr>
              <a:t>И оладьи, и омлет,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И картошку на обед,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И блины – вот это да!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Жарит всё…</a:t>
            </a:r>
            <a:br>
              <a:rPr lang="ru-RU" sz="3600" smtClean="0">
                <a:solidFill>
                  <a:srgbClr val="0070C0"/>
                </a:solidFill>
              </a:rPr>
            </a:br>
            <a:endParaRPr lang="ru-RU" sz="3600" smtClean="0">
              <a:solidFill>
                <a:srgbClr val="0070C0"/>
              </a:solidFill>
            </a:endParaRPr>
          </a:p>
        </p:txBody>
      </p:sp>
      <p:pic>
        <p:nvPicPr>
          <p:cNvPr id="21509" name="Picture 2" descr="http://shop.mama.ua/img/skovorody/normal/27785_500x5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04800"/>
            <a:ext cx="5638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838200"/>
            <a:ext cx="3886200" cy="50292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0070C0"/>
                </a:solidFill>
              </a:rPr>
              <a:t>Он пыхтит, как паровоз,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Важно кверху держит нос.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Пошумит, остепенится – 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Пригласит чайку напиться.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19460" name="Picture 2" descr="http://cs617526.vk.me/v617526085/647c/mtqmw6OLd_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752600"/>
            <a:ext cx="4419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4648200" y="4114800"/>
            <a:ext cx="4267200" cy="2438400"/>
          </a:xfrm>
        </p:spPr>
        <p:txBody>
          <a:bodyPr/>
          <a:lstStyle/>
          <a:p>
            <a:pPr algn="l"/>
            <a:r>
              <a:rPr lang="ru-RU" sz="3600" smtClean="0">
                <a:solidFill>
                  <a:srgbClr val="0070C0"/>
                </a:solidFill>
              </a:rPr>
              <a:t>Она бывает глубока,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Она бывает и мелка,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Однако, это не река,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А что это?</a:t>
            </a:r>
          </a:p>
        </p:txBody>
      </p:sp>
      <p:pic>
        <p:nvPicPr>
          <p:cNvPr id="27654" name="Picture 2" descr="http://atann.ru/upload/shop_3/1/9/6/item_19600/shop_items_catalog_image19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472440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762000" y="914400"/>
            <a:ext cx="6705600" cy="4191000"/>
          </a:xfrm>
        </p:spPr>
        <p:txBody>
          <a:bodyPr/>
          <a:lstStyle/>
          <a:p>
            <a:pPr algn="l"/>
            <a:r>
              <a:rPr lang="ru-RU" sz="4000" smtClean="0">
                <a:solidFill>
                  <a:srgbClr val="0070C0"/>
                </a:solidFill>
              </a:rPr>
              <a:t>За обедом подают</a:t>
            </a:r>
            <a:br>
              <a:rPr lang="ru-RU" sz="4000" smtClean="0">
                <a:solidFill>
                  <a:srgbClr val="0070C0"/>
                </a:solidFill>
              </a:rPr>
            </a:br>
            <a:r>
              <a:rPr lang="ru-RU" sz="4000" smtClean="0">
                <a:solidFill>
                  <a:srgbClr val="0070C0"/>
                </a:solidFill>
              </a:rPr>
              <a:t>Много вкусных первых блюд:</a:t>
            </a:r>
            <a:br>
              <a:rPr lang="ru-RU" sz="4000" smtClean="0">
                <a:solidFill>
                  <a:srgbClr val="0070C0"/>
                </a:solidFill>
              </a:rPr>
            </a:br>
            <a:r>
              <a:rPr lang="ru-RU" sz="4000" smtClean="0">
                <a:solidFill>
                  <a:srgbClr val="0070C0"/>
                </a:solidFill>
              </a:rPr>
              <a:t>Борщ, бульон и суп с горошком –</a:t>
            </a:r>
            <a:br>
              <a:rPr lang="ru-RU" sz="4000" smtClean="0">
                <a:solidFill>
                  <a:srgbClr val="0070C0"/>
                </a:solidFill>
              </a:rPr>
            </a:br>
            <a:r>
              <a:rPr lang="ru-RU" sz="4000" smtClean="0">
                <a:solidFill>
                  <a:srgbClr val="0070C0"/>
                </a:solidFill>
              </a:rPr>
              <a:t>Их едят столовой… </a:t>
            </a:r>
            <a:br>
              <a:rPr lang="ru-RU" sz="4000" smtClean="0">
                <a:solidFill>
                  <a:srgbClr val="0070C0"/>
                </a:solidFill>
              </a:rPr>
            </a:br>
            <a:r>
              <a:rPr lang="ru-RU" sz="4000" smtClean="0">
                <a:solidFill>
                  <a:srgbClr val="0070C0"/>
                </a:solidFill>
              </a:rPr>
              <a:t/>
            </a:r>
            <a:br>
              <a:rPr lang="ru-RU" sz="4000" smtClean="0">
                <a:solidFill>
                  <a:srgbClr val="0070C0"/>
                </a:solidFill>
              </a:rPr>
            </a:br>
            <a:endParaRPr lang="ru-RU" smtClean="0">
              <a:solidFill>
                <a:srgbClr val="0070C0"/>
              </a:solidFill>
            </a:endParaRPr>
          </a:p>
        </p:txBody>
      </p:sp>
      <p:pic>
        <p:nvPicPr>
          <p:cNvPr id="23555" name="Picture 2" descr="http://10077528.fis.ru/popup_imgs/115642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895600"/>
            <a:ext cx="3771900" cy="3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ctrTitle"/>
          </p:nvPr>
        </p:nvSpPr>
        <p:spPr>
          <a:xfrm>
            <a:off x="3733800" y="381000"/>
            <a:ext cx="5105400" cy="3048000"/>
          </a:xfrm>
        </p:spPr>
        <p:txBody>
          <a:bodyPr/>
          <a:lstStyle/>
          <a:p>
            <a:pPr algn="l"/>
            <a:r>
              <a:rPr lang="ru-RU" sz="3600" smtClean="0">
                <a:solidFill>
                  <a:srgbClr val="0070C0"/>
                </a:solidFill>
              </a:rPr>
              <a:t>Она всем очень нравится,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На блюдечке красавица,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С одной рукой милашка,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Голубенькая ...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33795" name="Picture 10" descr="http://cs3.livemaster.ru/zhurnalfoto/0/7/d/14111520453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0"/>
            <a:ext cx="5105400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4572000" y="381000"/>
            <a:ext cx="3962400" cy="2743200"/>
          </a:xfrm>
        </p:spPr>
        <p:txBody>
          <a:bodyPr/>
          <a:lstStyle/>
          <a:p>
            <a:pPr algn="l"/>
            <a:r>
              <a:rPr lang="ru-RU" sz="3600" smtClean="0">
                <a:solidFill>
                  <a:srgbClr val="0070C0"/>
                </a:solidFill>
              </a:rPr>
              <a:t>Хлеб бережёт,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Черстветь не даёт.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Для хлеба - дом,</a:t>
            </a:r>
            <a:br>
              <a:rPr lang="ru-RU" sz="3600" smtClean="0">
                <a:solidFill>
                  <a:srgbClr val="0070C0"/>
                </a:solidFill>
              </a:rPr>
            </a:br>
            <a:r>
              <a:rPr lang="ru-RU" sz="3600" smtClean="0">
                <a:solidFill>
                  <a:srgbClr val="0070C0"/>
                </a:solidFill>
              </a:rPr>
              <a:t>Хорошо ему в нём.</a:t>
            </a:r>
          </a:p>
        </p:txBody>
      </p:sp>
      <p:pic>
        <p:nvPicPr>
          <p:cNvPr id="25603" name="Picture 2" descr="http://tescoma-shop.ru/_catalog_images/imgDop/658876_fun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819400"/>
            <a:ext cx="5029200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914400" y="609600"/>
            <a:ext cx="7010400" cy="1143000"/>
          </a:xfrm>
        </p:spPr>
        <p:txBody>
          <a:bodyPr/>
          <a:lstStyle/>
          <a:p>
            <a:pPr algn="l"/>
            <a:r>
              <a:rPr lang="ru-RU" sz="3600" smtClean="0">
                <a:solidFill>
                  <a:srgbClr val="0070C0"/>
                </a:solidFill>
              </a:rPr>
              <a:t>Новая посуда, </a:t>
            </a:r>
            <a:r>
              <a:rPr lang="ru-RU" sz="360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sz="3600" smtClean="0">
                <a:solidFill>
                  <a:srgbClr val="0070C0"/>
                </a:solidFill>
              </a:rPr>
              <a:t>а вся - в дырках. </a:t>
            </a:r>
          </a:p>
        </p:txBody>
      </p:sp>
      <p:pic>
        <p:nvPicPr>
          <p:cNvPr id="29700" name="Picture 4" descr="http://kitchen.590.ua/public/images/catalog/3702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828800"/>
            <a:ext cx="5257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3200400" cy="5943600"/>
          </a:xfrm>
        </p:spPr>
        <p:txBody>
          <a:bodyPr>
            <a:normAutofit/>
          </a:bodyPr>
          <a:lstStyle/>
          <a:p>
            <a:pPr algn="l"/>
            <a:r>
              <a:rPr lang="ru-RU" sz="2400" smtClean="0">
                <a:solidFill>
                  <a:srgbClr val="0070C0"/>
                </a:solidFill>
              </a:rPr>
              <a:t>И шипит, и кряхтит,</a:t>
            </a:r>
            <a:br>
              <a:rPr lang="ru-RU" sz="2400" smtClean="0">
                <a:solidFill>
                  <a:srgbClr val="0070C0"/>
                </a:solidFill>
              </a:rPr>
            </a:br>
            <a:r>
              <a:rPr lang="ru-RU" sz="2400" smtClean="0">
                <a:solidFill>
                  <a:srgbClr val="0070C0"/>
                </a:solidFill>
              </a:rPr>
              <a:t>Воду быстро кипятит.</a:t>
            </a:r>
            <a:br>
              <a:rPr lang="ru-RU" sz="2400" smtClean="0">
                <a:solidFill>
                  <a:srgbClr val="0070C0"/>
                </a:solidFill>
              </a:rPr>
            </a:br>
            <a:r>
              <a:rPr lang="ru-RU" sz="2400" smtClean="0">
                <a:solidFill>
                  <a:srgbClr val="0070C0"/>
                </a:solidFill>
              </a:rPr>
              <a:t>Он наелся угольков,</a:t>
            </a:r>
            <a:br>
              <a:rPr lang="ru-RU" sz="2400" smtClean="0">
                <a:solidFill>
                  <a:srgbClr val="0070C0"/>
                </a:solidFill>
              </a:rPr>
            </a:br>
            <a:r>
              <a:rPr lang="ru-RU" sz="2400" smtClean="0">
                <a:solidFill>
                  <a:srgbClr val="0070C0"/>
                </a:solidFill>
              </a:rPr>
              <a:t>Вот для нас и чай готов.</a:t>
            </a:r>
            <a:br>
              <a:rPr lang="ru-RU" sz="2400" smtClean="0">
                <a:solidFill>
                  <a:srgbClr val="0070C0"/>
                </a:solidFill>
              </a:rPr>
            </a:br>
            <a:r>
              <a:rPr lang="ru-RU" sz="2400" smtClean="0">
                <a:solidFill>
                  <a:srgbClr val="0070C0"/>
                </a:solidFill>
              </a:rPr>
              <a:t>Кран на брюхе открывает,</a:t>
            </a:r>
            <a:br>
              <a:rPr lang="ru-RU" sz="2400" smtClean="0">
                <a:solidFill>
                  <a:srgbClr val="0070C0"/>
                </a:solidFill>
              </a:rPr>
            </a:br>
            <a:r>
              <a:rPr lang="ru-RU" sz="2400" smtClean="0">
                <a:solidFill>
                  <a:srgbClr val="0070C0"/>
                </a:solidFill>
              </a:rPr>
              <a:t>Кипяточек разливает.</a:t>
            </a:r>
            <a:br>
              <a:rPr lang="ru-RU" sz="2400" smtClean="0">
                <a:solidFill>
                  <a:srgbClr val="0070C0"/>
                </a:solidFill>
              </a:rPr>
            </a:br>
            <a:endParaRPr lang="ru-RU" sz="2400" smtClean="0">
              <a:solidFill>
                <a:srgbClr val="0070C0"/>
              </a:solidFill>
            </a:endParaRPr>
          </a:p>
        </p:txBody>
      </p:sp>
      <p:pic>
        <p:nvPicPr>
          <p:cNvPr id="31747" name="Picture 2" descr="http://goldenhohloma.com/upload/pimg113111454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762000"/>
            <a:ext cx="497205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Кухонная посуда</a:t>
            </a:r>
          </a:p>
        </p:txBody>
      </p:sp>
      <p:sp>
        <p:nvSpPr>
          <p:cNvPr id="3584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5843" name="Picture 6" descr="http://abakan-shop.ru/wp-content/uploads/2012/04/posu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9575" y="1295400"/>
            <a:ext cx="832485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Кухонная утварь</a:t>
            </a:r>
          </a:p>
        </p:txBody>
      </p:sp>
      <p:pic>
        <p:nvPicPr>
          <p:cNvPr id="36866" name="Picture 2" descr="http://shoptips.ru/wp-content/uploads/2014/04/5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5257800"/>
            <a:ext cx="1828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2" descr="http://terka.su/wp-content/uploads/2015/1/terka-iz-plastmass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7600" y="50292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2" descr="http://test.td-gratis.ru/upload/iblock/6bf/6bf0c1cff005e7ecca9090a61a7e124e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5105400"/>
            <a:ext cx="1860550" cy="15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4" descr="http://www.toutpourleschefs.fr/images/products/382x382/8090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0" y="49530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18" descr="http://pics.mobilluck.com.ua/photo/stolov_naboru/Scarlett/Scarlett_SC-707_17714_3351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371600"/>
            <a:ext cx="1905000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4" descr="http://optimsait.ru/wp-content/uploads/2013/01/2-hlebnitc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37325" y="1752600"/>
            <a:ext cx="26066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22" descr="http://cdn.sdelki.ru/proposal_photos/3615323/original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62200" y="13716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2" descr="http://avic.ua/assets/files/products/10013/image/PIyg7ude1d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67200" y="1295400"/>
            <a:ext cx="233521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2" descr="http://terka.su/wp-content/uploads/2015/1/mjasorubka-moulinex-zabivaetsja-terka_2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219200" y="32004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2" descr="http://servicio.com.ua/5572-thickbox_default/press-dlja-citrusovyh-ruchnoj-heidrun-kitchen-mix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81400" y="3505200"/>
            <a:ext cx="18383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6" name="Picture 4" descr="http://www.meshoptv.net/fckeditor/editor/filemanager/connectors/aspx/Images/image/meshoptv/Pro-V-Slicer/pro-v-slicer2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867400" y="3429000"/>
            <a:ext cx="1954213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7" name="Picture 6" descr="http://n4.biz/image/shopping/item?img_id=46451706&amp;fileName=%D0%9F%D0%B0%D1%80%D0%BE%D0%BE%D1%87%D0%B8%D1%81%D1%82%D0%B8%D1%82%D0%B5%D0%BB%D1%8C-Hilton-2937&amp;t=137591492217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343400" y="51054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Столовая посуда</a:t>
            </a:r>
            <a:endParaRPr lang="ru-RU" smtClean="0"/>
          </a:p>
        </p:txBody>
      </p:sp>
      <p:pic>
        <p:nvPicPr>
          <p:cNvPr id="37890" name="Picture 2" descr="http://www.classifieds24.ru/images/1944/1943098/larg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066800"/>
            <a:ext cx="751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Чайная посуда</a:t>
            </a:r>
            <a:endParaRPr lang="ru-RU" smtClean="0"/>
          </a:p>
        </p:txBody>
      </p:sp>
      <p:pic>
        <p:nvPicPr>
          <p:cNvPr id="38914" name="Picture 2" descr="http://www.decorativo.ru/UserFiles/Image/annlafchain/461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19200"/>
            <a:ext cx="7734300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Столовые приборы</a:t>
            </a:r>
          </a:p>
        </p:txBody>
      </p:sp>
      <p:pic>
        <p:nvPicPr>
          <p:cNvPr id="39938" name="Picture 4" descr="http://malimar.ru/wp-content/uploads/2015/03/%D1%81%D1%82%D0%BE%D0%BB%D0%BE%D0%B2%D1%8B%D0%B5-%D0%BF%D1%80%D0%B8%D0%B1%D0%BE%D1%80%D1%8B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300" y="1676400"/>
            <a:ext cx="85979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5029200" y="685800"/>
            <a:ext cx="3657600" cy="1981200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Посуда из глины - …</a:t>
            </a:r>
            <a:endParaRPr lang="ru-RU" smtClean="0"/>
          </a:p>
        </p:txBody>
      </p:sp>
      <p:pic>
        <p:nvPicPr>
          <p:cNvPr id="40962" name="Picture 2" descr="http://cs628727.vk.me/v628727683/1fb55/dFwfK5AnX4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400843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2" descr="http://www.playing-field.ru/img/2015/051817/075439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810000"/>
            <a:ext cx="4267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Прямоугольник 5"/>
          <p:cNvSpPr>
            <a:spLocks noChangeArrowheads="1"/>
          </p:cNvSpPr>
          <p:nvPr/>
        </p:nvSpPr>
        <p:spPr bwMode="auto">
          <a:xfrm rot="10800000" flipV="1">
            <a:off x="762000" y="4530725"/>
            <a:ext cx="31242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solidFill>
                  <a:srgbClr val="FF0000"/>
                </a:solidFill>
                <a:latin typeface="Calibri" pitchFamily="34" charset="0"/>
              </a:rPr>
              <a:t>Посуда из дерева - …</a:t>
            </a:r>
            <a:endParaRPr lang="ru-RU" sz="4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>
          <a:xfrm>
            <a:off x="5334000" y="609600"/>
            <a:ext cx="3352800" cy="2209800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Посуда из стекла - …</a:t>
            </a:r>
            <a:endParaRPr lang="ru-RU" smtClean="0"/>
          </a:p>
        </p:txBody>
      </p:sp>
      <p:pic>
        <p:nvPicPr>
          <p:cNvPr id="41986" name="Picture 2" descr="http://www.pl.all.biz/img/pl/catalog/26811.jpeg?rrr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446881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Прямоугольник 6"/>
          <p:cNvSpPr>
            <a:spLocks noChangeArrowheads="1"/>
          </p:cNvSpPr>
          <p:nvPr/>
        </p:nvSpPr>
        <p:spPr bwMode="auto">
          <a:xfrm>
            <a:off x="609600" y="4648200"/>
            <a:ext cx="35814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solidFill>
                  <a:srgbClr val="FF0000"/>
                </a:solidFill>
                <a:latin typeface="Calibri" pitchFamily="34" charset="0"/>
              </a:rPr>
              <a:t>Посуда из хрусталя - …</a:t>
            </a:r>
            <a:endParaRPr lang="ru-RU" sz="4400">
              <a:latin typeface="Calibri" pitchFamily="34" charset="0"/>
            </a:endParaRPr>
          </a:p>
        </p:txBody>
      </p:sp>
      <p:pic>
        <p:nvPicPr>
          <p:cNvPr id="41988" name="Picture 4" descr="http://www.dealerclub.ru/clubmembers/products/50/19712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819400"/>
            <a:ext cx="3124200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12" descr="http://aero-ltd.all-gorod.ru/image/goods/6a/6a7b1b3d9f6b9836b59a66230dfcfe7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4267200"/>
            <a:ext cx="2362200" cy="245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2" descr="http://www.o-cz.ru/wp-content/uploads/2014/11/shlifovanni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5029200"/>
            <a:ext cx="24161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>
          <a:xfrm>
            <a:off x="5334000" y="609600"/>
            <a:ext cx="3352800" cy="2209800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Посуда из фарфора - …</a:t>
            </a:r>
            <a:endParaRPr lang="ru-RU" smtClean="0"/>
          </a:p>
        </p:txBody>
      </p:sp>
      <p:pic>
        <p:nvPicPr>
          <p:cNvPr id="43010" name="Picture 2" descr="http://posudaoptom.in.ua/assets/images/2599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3429000"/>
            <a:ext cx="3951288" cy="30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Прямоугольник 6"/>
          <p:cNvSpPr>
            <a:spLocks noChangeArrowheads="1"/>
          </p:cNvSpPr>
          <p:nvPr/>
        </p:nvSpPr>
        <p:spPr bwMode="auto">
          <a:xfrm>
            <a:off x="914400" y="4495800"/>
            <a:ext cx="32766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solidFill>
                  <a:srgbClr val="FF0000"/>
                </a:solidFill>
                <a:latin typeface="Calibri" pitchFamily="34" charset="0"/>
              </a:rPr>
              <a:t>Посуда из фаянса - …</a:t>
            </a:r>
            <a:endParaRPr lang="ru-RU" sz="4400">
              <a:latin typeface="Calibri" pitchFamily="34" charset="0"/>
            </a:endParaRPr>
          </a:p>
        </p:txBody>
      </p:sp>
      <p:pic>
        <p:nvPicPr>
          <p:cNvPr id="43012" name="Picture 2" descr="http://s018.radikal.ru/i504/1304/01/c304b98c841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57200"/>
            <a:ext cx="40068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>
          <a:xfrm>
            <a:off x="5257800" y="838200"/>
            <a:ext cx="3429000" cy="2057400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Посуда из металла - …</a:t>
            </a:r>
            <a:endParaRPr lang="ru-RU" smtClean="0"/>
          </a:p>
        </p:txBody>
      </p:sp>
      <p:pic>
        <p:nvPicPr>
          <p:cNvPr id="44034" name="Picture 6" descr="http://posuda-optom2006.ru/upload/iblock/2bf/2bffe84f8967e23e8eeda648f29731a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1000"/>
            <a:ext cx="4337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2" descr="http://cs621617.vk.me/v621617330/e64a/a4vRwMqJVU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0288" y="3886200"/>
            <a:ext cx="3998912" cy="268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Прямоугольник 5"/>
          <p:cNvSpPr>
            <a:spLocks noChangeArrowheads="1"/>
          </p:cNvSpPr>
          <p:nvPr/>
        </p:nvSpPr>
        <p:spPr bwMode="auto">
          <a:xfrm>
            <a:off x="457200" y="4648200"/>
            <a:ext cx="40386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solidFill>
                  <a:srgbClr val="FF0000"/>
                </a:solidFill>
                <a:latin typeface="Calibri" pitchFamily="34" charset="0"/>
              </a:rPr>
              <a:t>Посуда из алюминия - …</a:t>
            </a:r>
            <a:endParaRPr lang="ru-RU" sz="44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5029200" y="838200"/>
            <a:ext cx="3657600" cy="1828800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Посуда из чугуна - …</a:t>
            </a:r>
            <a:endParaRPr lang="ru-RU" smtClean="0"/>
          </a:p>
        </p:txBody>
      </p:sp>
      <p:pic>
        <p:nvPicPr>
          <p:cNvPr id="45058" name="Picture 2" descr="http://healthilytolive.ru/wp-content/uploads/2015/11/posuda_dlja_kuhni1.jpg"/>
          <p:cNvPicPr>
            <a:picLocks noChangeAspect="1" noChangeArrowheads="1"/>
          </p:cNvPicPr>
          <p:nvPr/>
        </p:nvPicPr>
        <p:blipFill>
          <a:blip r:embed="rId2"/>
          <a:srcRect r="2528" b="4971"/>
          <a:stretch>
            <a:fillRect/>
          </a:stretch>
        </p:blipFill>
        <p:spPr bwMode="auto">
          <a:xfrm>
            <a:off x="533400" y="381000"/>
            <a:ext cx="42195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Прямоугольник 5"/>
          <p:cNvSpPr>
            <a:spLocks noChangeArrowheads="1"/>
          </p:cNvSpPr>
          <p:nvPr/>
        </p:nvSpPr>
        <p:spPr bwMode="auto">
          <a:xfrm>
            <a:off x="304800" y="4572000"/>
            <a:ext cx="46482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solidFill>
                  <a:srgbClr val="FF0000"/>
                </a:solidFill>
                <a:latin typeface="Calibri" pitchFamily="34" charset="0"/>
              </a:rPr>
              <a:t>Посуда из пластмассы - …</a:t>
            </a:r>
            <a:endParaRPr lang="ru-RU" sz="4400">
              <a:latin typeface="Calibri" pitchFamily="34" charset="0"/>
            </a:endParaRPr>
          </a:p>
        </p:txBody>
      </p:sp>
      <p:pic>
        <p:nvPicPr>
          <p:cNvPr id="45060" name="Picture 2" descr="http://chel.onlinetrade.ru/img/items/b/nabor_posudi_na_6_person_solaris_1601_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038600"/>
            <a:ext cx="43180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676400" y="228600"/>
            <a:ext cx="5791200" cy="609600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Что лишнее?</a:t>
            </a:r>
          </a:p>
        </p:txBody>
      </p:sp>
      <p:pic>
        <p:nvPicPr>
          <p:cNvPr id="46082" name="Picture 4" descr="http://artyx.ru/books/item/f00/s00/z0000041/pic/0000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3962400"/>
            <a:ext cx="35242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AutoShape 4" descr="http://%D1%82%D0%BE%D0%B2%D0%B0%D1%80%D0%BE%D0%BC%D0%B0%D0%BD%D0%B8%D1%8F.%D1%80%D1%84/images/product_images/info_images/297990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6084" name="AutoShape 6" descr="http://%D1%82%D0%BE%D0%B2%D0%B0%D1%80%D0%BE%D0%BC%D0%B0%D0%BD%D0%B8%D1%8F.%D1%80%D1%84/images/product_images/info_images/297990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6085" name="AutoShape 8" descr="http://%D1%82%D0%BE%D0%B2%D0%B0%D1%80%D0%BE%D0%BC%D0%B0%D0%BD%D0%B8%D1%8F.%D1%80%D1%84/images/product_images/info_images/182416-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6086" name="Picture 10" descr="https://s.flip.kz/prod/546/545690_2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066800"/>
            <a:ext cx="3429000" cy="232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12" descr="http://www.playing-field.ru/img/2015/052010/46596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83820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14" descr="http://cs624326.vk.me/v624326103/408aa/GvMcKyW0Sw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3886200"/>
            <a:ext cx="22288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Что лишнее?</a:t>
            </a:r>
            <a:endParaRPr lang="ru-RU" smtClean="0"/>
          </a:p>
        </p:txBody>
      </p:sp>
      <p:pic>
        <p:nvPicPr>
          <p:cNvPr id="47106" name="Picture 6" descr="http://www.playing-field.ru/img/2015/051909/053256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838200"/>
            <a:ext cx="3368675" cy="2925763"/>
          </a:xfrm>
        </p:spPr>
      </p:pic>
      <p:pic>
        <p:nvPicPr>
          <p:cNvPr id="47107" name="Picture 2" descr="http://img-fotki.yandex.ru/get/4309/stanuliene.24/0_2aff8_cef84e23_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962400"/>
            <a:ext cx="3621088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2" descr="http://img-fotki.yandex.ru/get/9/stanuliene.24/0_2b005_8742d545_X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4068763"/>
            <a:ext cx="3200400" cy="257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6" descr="http://rostov.yapokupayu.ru/system/images/product/003/022/402_zoo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990600"/>
            <a:ext cx="3600450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Что лишнее?</a:t>
            </a:r>
            <a:endParaRPr lang="ru-RU" smtClean="0"/>
          </a:p>
        </p:txBody>
      </p:sp>
      <p:pic>
        <p:nvPicPr>
          <p:cNvPr id="48130" name="Picture 2" descr="http://10077528.fis.ru/popup_imgs/115642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1828800"/>
            <a:ext cx="2247900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4" descr="http://hozsecret.ru/d/160844/d/3_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2672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10" descr="http://www.vodoley-nn.ru/file/view2/file/1234530686/Noj_stolovyi_T5.jpg/f=550,0,ffffff_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4343400"/>
            <a:ext cx="279717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6" descr="http://radugavd.ru/d/63369/d/17_1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1905000"/>
            <a:ext cx="4343400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Что лишнее?</a:t>
            </a:r>
            <a:endParaRPr lang="ru-RU" smtClean="0"/>
          </a:p>
        </p:txBody>
      </p:sp>
      <p:pic>
        <p:nvPicPr>
          <p:cNvPr id="50178" name="Picture 6" descr="http://www.turbovenik.ru/media/catalog/product/cache/4/image/5addcbee9350c2b9fb35399876ceb944/5/4/5405_1000_6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143000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10" descr="http://img-fotki.yandex.ru/get/6202/79855262.2b6/0_7de82_13e48faf_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191000"/>
            <a:ext cx="3170238" cy="22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2" descr="http://ventilatorchik.ru/image/Small/multimedia/audio_cd_covers/10103067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4343400"/>
            <a:ext cx="31242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4" descr="http://im-ps.com/uploads/shop/products/original/0_49287200e7e36553ca1f3e1446cfacf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1371600"/>
            <a:ext cx="2517775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676400" y="228600"/>
            <a:ext cx="5791200" cy="609600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Что лишнее?</a:t>
            </a:r>
          </a:p>
        </p:txBody>
      </p:sp>
      <p:sp>
        <p:nvSpPr>
          <p:cNvPr id="52226" name="AutoShape 4" descr="http://%D1%82%D0%BE%D0%B2%D0%B0%D1%80%D0%BE%D0%BC%D0%B0%D0%BD%D0%B8%D1%8F.%D1%80%D1%84/images/product_images/info_images/297990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2227" name="AutoShape 6" descr="http://%D1%82%D0%BE%D0%B2%D0%B0%D1%80%D0%BE%D0%BC%D0%B0%D0%BD%D0%B8%D1%8F.%D1%80%D1%84/images/product_images/info_images/297990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2228" name="AutoShape 8" descr="http://%D1%82%D0%BE%D0%B2%D0%B0%D1%80%D0%BE%D0%BC%D0%B0%D0%BD%D0%B8%D1%8F.%D1%80%D1%84/images/product_images/info_images/182416-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52229" name="Picture 10" descr="http://static3.babysfera.ru/5/a/0/b/37506123.7624158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3925" y="3962400"/>
            <a:ext cx="25146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2" descr="http://cs625818.vk.me/v625818747/3d573/Eqcr1RJlaW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447800"/>
            <a:ext cx="3159125" cy="222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12" descr="http://jollyrogerproject.com/uploads/posts/2013-03/1364630964_s8bvyjwuch7kl5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886200"/>
            <a:ext cx="22860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2" name="Picture 16" descr="http://thumbs.dreamstime.com/t/%D0%BA%D1%80%D1%83%D0%B6%D0%BA%D0%B0-%D0%B8-%D1%84%D0%B0%D1%81%D0%BE-%D0%B8-%D0%BA%D0%BE%D1%84%D0%B5-2959476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1143000"/>
            <a:ext cx="2819400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Назови ласково</a:t>
            </a:r>
          </a:p>
        </p:txBody>
      </p:sp>
      <p:pic>
        <p:nvPicPr>
          <p:cNvPr id="53250" name="Picture 4" descr="http://vilki-lozhki.ru/i/goods/7566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05000"/>
            <a:ext cx="24511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Picture 6" descr="http://osmantus.com.ua/uploaded/pic/catalogs/products/big/13212003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1600200"/>
            <a:ext cx="2895600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16" descr="http://s8.marst.ru/preview/r/0f5675c4b0d0d6c1fd2f2f1a47f56786/880x660/thumbs/aDBTegm6hOCwEVfGmkHc8PD9PiEm5rda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94438" y="1828800"/>
            <a:ext cx="2697162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6" descr="http://www.domo-mir.ru/imageModul/chop/1000000606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5200" y="42672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Picture 2" descr="http://pearsite.ru/images/d/9/kuda-sprjatat-dengi_13.jpg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152400" y="4267200"/>
            <a:ext cx="2971800" cy="2184400"/>
          </a:xfrm>
        </p:spPr>
      </p:pic>
      <p:pic>
        <p:nvPicPr>
          <p:cNvPr id="53255" name="Picture 4" descr="https://simaland-st.cdn.ngenix.net/items/893/893169/0/40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72200" y="4267200"/>
            <a:ext cx="28575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Вставь слово …</a:t>
            </a:r>
            <a:endParaRPr lang="ru-RU" smtClean="0"/>
          </a:p>
        </p:txBody>
      </p:sp>
      <p:pic>
        <p:nvPicPr>
          <p:cNvPr id="55298" name="Picture 4" descr="&amp;Zcy;&amp;acy;&amp;dcy;&amp;acy;&amp;ncy;&amp;icy;&amp;yacy; &amp;icy; &amp;icy;&amp;gcy;&amp;rcy;&amp;ycy; &amp;dcy;&amp;lcy;&amp;yacy; &amp;dcy;&amp;iecy;&amp;tcy;&amp;iecy;&amp;jcy; &amp;pcy;&amp;ocy; &amp;tcy;&amp;iecy;&amp;mcy;&amp;iecy; &quot;&amp;Pcy;&amp;ocy;&amp;scy;&amp;ucy;&amp;dcy;&amp;acy;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3505200" cy="267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TextBox 6"/>
          <p:cNvSpPr txBox="1">
            <a:spLocks noChangeArrowheads="1"/>
          </p:cNvSpPr>
          <p:nvPr/>
        </p:nvSpPr>
        <p:spPr bwMode="auto">
          <a:xfrm>
            <a:off x="4343400" y="1828800"/>
            <a:ext cx="47767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И для Маши, и для Светы есть в   </a:t>
            </a:r>
            <a:r>
              <a:rPr lang="ru-RU" sz="3600" b="1" i="1">
                <a:solidFill>
                  <a:srgbClr val="0070C0"/>
                </a:solidFill>
                <a:latin typeface="Calibri" pitchFamily="34" charset="0"/>
              </a:rPr>
              <a:t>…</a:t>
            </a:r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 конфеты. </a:t>
            </a:r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endParaRPr lang="ru-RU">
              <a:latin typeface="Calibri" pitchFamily="34" charset="0"/>
            </a:endParaRPr>
          </a:p>
        </p:txBody>
      </p:sp>
      <p:pic>
        <p:nvPicPr>
          <p:cNvPr id="55300" name="Picture 2" descr="http://posudaonline.com.ua/media/catalog/product/cache/1/image/800x600/9df78eab33525d08d6e5fb8d27136e95/e/l/elina-saharnica-s-lozhkoj-elv-3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3733800"/>
            <a:ext cx="3886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1" name="TextBox 8"/>
          <p:cNvSpPr txBox="1">
            <a:spLocks noChangeArrowheads="1"/>
          </p:cNvSpPr>
          <p:nvPr/>
        </p:nvSpPr>
        <p:spPr bwMode="auto">
          <a:xfrm>
            <a:off x="533400" y="4800600"/>
            <a:ext cx="43434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А из  …  яркой насыпаем сахар сладкий.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Вставь слово …</a:t>
            </a:r>
          </a:p>
        </p:txBody>
      </p:sp>
      <p:sp>
        <p:nvSpPr>
          <p:cNvPr id="54274" name="TextBox 4"/>
          <p:cNvSpPr txBox="1">
            <a:spLocks noChangeArrowheads="1"/>
          </p:cNvSpPr>
          <p:nvPr/>
        </p:nvSpPr>
        <p:spPr bwMode="auto">
          <a:xfrm>
            <a:off x="4038600" y="2286000"/>
            <a:ext cx="5105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70C0"/>
                </a:solidFill>
                <a:latin typeface="Calibri" pitchFamily="34" charset="0"/>
              </a:rPr>
              <a:t>Масло мы кладём в …  </a:t>
            </a:r>
          </a:p>
        </p:txBody>
      </p:sp>
      <p:pic>
        <p:nvPicPr>
          <p:cNvPr id="54275" name="Picture 2" descr="&amp;Zcy;&amp;acy;&amp;dcy;&amp;acy;&amp;ncy;&amp;icy;&amp;yacy; &amp;icy; &amp;icy;&amp;gcy;&amp;rcy;&amp;ycy; &amp;dcy;&amp;lcy;&amp;yacy; &amp;dcy;&amp;iecy;&amp;tcy;&amp;iecy;&amp;jcy; &amp;pcy;&amp;ocy; &amp;tcy;&amp;iecy;&amp;mcy;&amp;iecy; &quot;&amp;Pcy;&amp;ocy;&amp;scy;&amp;ucy;&amp;dcy;&amp;acy;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4343400"/>
            <a:ext cx="3544888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Прямоугольник 7"/>
          <p:cNvSpPr>
            <a:spLocks noChangeArrowheads="1"/>
          </p:cNvSpPr>
          <p:nvPr/>
        </p:nvSpPr>
        <p:spPr bwMode="auto">
          <a:xfrm rot="10800000" flipV="1">
            <a:off x="685800" y="5160963"/>
            <a:ext cx="4343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70C0"/>
                </a:solidFill>
                <a:latin typeface="Calibri" pitchFamily="34" charset="0"/>
              </a:rPr>
              <a:t>Суп из  …  берём.</a:t>
            </a:r>
          </a:p>
        </p:txBody>
      </p:sp>
      <p:pic>
        <p:nvPicPr>
          <p:cNvPr id="54277" name="Picture 4" descr="https://multidom24.ru/image/cache/data/arti_m/358/358-703-1000x7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95400"/>
            <a:ext cx="391953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1000" fill="hold"/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542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Вставь слово …</a:t>
            </a:r>
            <a:endParaRPr lang="ru-RU" smtClean="0"/>
          </a:p>
        </p:txBody>
      </p:sp>
      <p:sp>
        <p:nvSpPr>
          <p:cNvPr id="56322" name="Прямоугольник 3"/>
          <p:cNvSpPr>
            <a:spLocks noChangeArrowheads="1"/>
          </p:cNvSpPr>
          <p:nvPr/>
        </p:nvSpPr>
        <p:spPr bwMode="auto">
          <a:xfrm>
            <a:off x="3810000" y="2438400"/>
            <a:ext cx="533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70C0"/>
                </a:solidFill>
                <a:latin typeface="Calibri" pitchFamily="34" charset="0"/>
              </a:rPr>
              <a:t>Насыпаем соль в …  . </a:t>
            </a:r>
          </a:p>
          <a:p>
            <a:endParaRPr lang="ru-RU" sz="400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56323" name="Picture 6" descr="http://www.wmlotto.ru/img/audio_cd_covers/10056937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3182938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10" descr="http://cull-buy.ru/images/products/4475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962400"/>
            <a:ext cx="4114800" cy="271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5" name="TextBox 8"/>
          <p:cNvSpPr txBox="1">
            <a:spLocks noChangeArrowheads="1"/>
          </p:cNvSpPr>
          <p:nvPr/>
        </p:nvSpPr>
        <p:spPr bwMode="auto">
          <a:xfrm>
            <a:off x="152400" y="4953000"/>
            <a:ext cx="4703763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70C0"/>
                </a:solidFill>
                <a:latin typeface="Calibri" pitchFamily="34" charset="0"/>
              </a:rPr>
              <a:t>Хлеб мы в … кладём.</a:t>
            </a:r>
            <a:r>
              <a:rPr lang="ru-RU" sz="3600">
                <a:latin typeface="Calibri" pitchFamily="34" charset="0"/>
              </a:rPr>
              <a:t/>
            </a:r>
            <a:br>
              <a:rPr lang="ru-RU" sz="3600">
                <a:latin typeface="Calibri" pitchFamily="34" charset="0"/>
              </a:rPr>
            </a:br>
            <a:endParaRPr lang="ru-RU" sz="36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Составление описательного рассказа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8370" name="Picture 2" descr="http://cs540104.vk.me/c540103/v540103183/2a7f7/6EhSsIxw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19200"/>
            <a:ext cx="7696200" cy="544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402638" cy="2667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Молодцы !</a:t>
            </a:r>
            <a:endParaRPr lang="ru-RU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971800"/>
            <a:ext cx="3411538" cy="341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1360</TotalTime>
  <Words>235</Words>
  <Application>Microsoft Office PowerPoint</Application>
  <PresentationFormat>Экран (4:3)</PresentationFormat>
  <Paragraphs>50</Paragraphs>
  <Slides>32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Calibri</vt:lpstr>
      <vt:lpstr>Arial</vt:lpstr>
      <vt:lpstr>Тема Office</vt:lpstr>
      <vt:lpstr>ПОСУДА</vt:lpstr>
      <vt:lpstr>Слайд 2</vt:lpstr>
      <vt:lpstr>На кухоньке нашей Мы варим в ней кашу, Картошку, бульоны, Супы, макароны. </vt:lpstr>
      <vt:lpstr>И оладьи, и омлет, И картошку на обед, И блины – вот это да! Жарит всё… </vt:lpstr>
      <vt:lpstr>Он пыхтит, как паровоз, Важно кверху держит нос. Пошумит, остепенится –  Пригласит чайку напиться.  </vt:lpstr>
      <vt:lpstr>Она бывает глубока, Она бывает и мелка, Однако, это не река, А что это?</vt:lpstr>
      <vt:lpstr>За обедом подают Много вкусных первых блюд: Борщ, бульон и суп с горошком – Их едят столовой…   </vt:lpstr>
      <vt:lpstr>Она всем очень нравится, На блюдечке красавица, С одной рукой милашка, Голубенькая ... </vt:lpstr>
      <vt:lpstr>Хлеб бережёт, Черстветь не даёт. Для хлеба - дом, Хорошо ему в нём.</vt:lpstr>
      <vt:lpstr>Новая посуда,  а вся - в дырках. </vt:lpstr>
      <vt:lpstr>И шипит, и кряхтит, Воду быстро кипятит. Он наелся угольков, Вот для нас и чай готов. Кран на брюхе открывает, Кипяточек разливает. </vt:lpstr>
      <vt:lpstr>Кухонная посуда</vt:lpstr>
      <vt:lpstr>Кухонная утварь</vt:lpstr>
      <vt:lpstr>Столовая посуда</vt:lpstr>
      <vt:lpstr>Чайная посуда</vt:lpstr>
      <vt:lpstr>Столовые приборы</vt:lpstr>
      <vt:lpstr>Посуда из глины - …</vt:lpstr>
      <vt:lpstr>Посуда из стекла - …</vt:lpstr>
      <vt:lpstr>Посуда из фарфора - …</vt:lpstr>
      <vt:lpstr>Посуда из металла - …</vt:lpstr>
      <vt:lpstr>Посуда из чугуна - …</vt:lpstr>
      <vt:lpstr>Что лишнее?</vt:lpstr>
      <vt:lpstr>Что лишнее?</vt:lpstr>
      <vt:lpstr>Что лишнее?</vt:lpstr>
      <vt:lpstr>Что лишнее?</vt:lpstr>
      <vt:lpstr>Что лишнее?</vt:lpstr>
      <vt:lpstr>Назови ласково</vt:lpstr>
      <vt:lpstr>Вставь слово …</vt:lpstr>
      <vt:lpstr>Вставь слово …</vt:lpstr>
      <vt:lpstr>Вставь слово …</vt:lpstr>
      <vt:lpstr>Составление описательного рассказа</vt:lpstr>
      <vt:lpstr>Молодцы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Ira</dc:creator>
  <cp:lastModifiedBy>Андрей</cp:lastModifiedBy>
  <cp:revision>134</cp:revision>
  <dcterms:created xsi:type="dcterms:W3CDTF">2016-01-12T19:27:53Z</dcterms:created>
  <dcterms:modified xsi:type="dcterms:W3CDTF">2021-12-13T08:14:11Z</dcterms:modified>
</cp:coreProperties>
</file>