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2" autoAdjust="0"/>
    <p:restoredTop sz="94660"/>
  </p:normalViewPr>
  <p:slideViewPr>
    <p:cSldViewPr snapToGrid="0">
      <p:cViewPr varScale="1">
        <p:scale>
          <a:sx n="56" d="100"/>
          <a:sy n="56" d="100"/>
        </p:scale>
        <p:origin x="11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89C1A-7720-4A2B-BFF6-4A06EAED5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00F130-6F50-4AAA-A13E-EF4156AEF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B701E6-FC92-45E8-95B0-6875ADD2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451F01-2E29-461C-944D-58FD55F2A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018392-4A27-4559-A920-C2D7D2A64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75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2AC10-9CF4-4DC8-93AB-ED979791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779DD0-EF19-477E-8577-01147D328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178C64-DCD1-4673-8D72-7CBC2FB5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A7C8B-08CB-4F61-A6DB-88DD4834E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B93140-4C8E-4DB6-B44C-05925F38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41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A665F-CA4E-43B3-9995-CD17D97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4CAE3C-EAEB-49EC-8DE6-2E9184A4A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30DCD1-3082-4508-B96E-84D451B2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5DA030-33ED-44F4-8E77-5BAC8B26B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73C634-A171-4BB9-A06E-7A3A9830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68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426AD-72AA-440D-B21F-A70C599B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771F5A-47CF-44AE-9823-1D411173F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8FAEE9-0B0F-406D-8289-E245652D2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449171-646F-4ECF-8084-D9D7AC1D2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41CC0C-52F7-48B7-AB6A-C2E73F257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79C29A-01F7-489C-B65E-66BA7312A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3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B8C2C-1760-4188-87F2-DBE10E3FD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337211-F1D8-4683-BE9D-40F7D5D06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0D0133-DC86-42A0-9760-ED160AFD7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471456-7623-49E6-B9BA-C1873D1A6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1AB5B8-752D-4EC2-85E7-B7CD48C2CC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DEDC1E6-C0C1-4CA0-AB17-5C5E2378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5EBC02B-61CA-4299-8F4B-F7D40B45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CFFB65F-3AAB-4FF6-9F69-0E753E187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5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9BFFE-8DCB-41DC-BB39-BEF6EBA5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D9A3E4-EC59-42EF-B706-5E83AD32E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12A92E-A787-456C-B966-4FBDCD38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EBB162-82DF-4ABA-BC12-E8A93D8CF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89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26E6E24-0C51-4CB0-B11C-7ABFB83AF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D3BC9AB-6814-4A0A-882A-85CAD2F2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36915A-E7E6-4170-8F62-DA7ACBAE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56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0A79BB-BEE4-4856-9310-82DCE7BBB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EAA3D9-62D9-4D8F-909F-859519F6A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2C052C-5F3A-4054-AC51-4A7244F02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4EB640-0593-4EE4-8310-C1EB758D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30734A-DCFA-403E-AC08-5F1CB761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303D71-196B-403A-942F-72F68FA67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45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88E6-C91F-4674-9675-DC6972FF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178777-3D6E-4FE2-895B-AF62DFE6A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ED0C00-436D-42F0-839E-EF5C35E81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2682C0-7290-43BB-960C-4087A5EC2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4E422C-1D34-41FF-9CC7-8DD36C16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4DF3F8-020D-4788-8B5C-FE133E95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342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FD52E9-0731-4683-A6A7-9B0633D5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192B3A-CF6D-4A03-8A8B-1674877A1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DAFB06-58D5-407E-AD87-B9F7706E6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B055FB-C57E-44F8-8FB8-ECC2A53EB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A6A3FC-9E1F-4859-A2ED-FE6BF018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2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A1103F-C4A7-47D7-9AFA-04F863DABC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04DA2B-FC59-4A8C-9319-666A5206B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ACDE11-C47D-42C4-97D8-7F254F29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29D443-0A27-4594-BEB4-30889AD7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825A1C-190F-4853-87BA-DF58AFDC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58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7E75B-131B-4E63-B869-7F7C391EE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8FD84E-037B-4191-B52F-146C7C8AB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B0C873-66AD-421D-AAFB-A04C9717BA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E8FEB-9411-4F0C-BA42-99ECC7C7AE11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83C216-F171-4E2E-A2BA-CAF518337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146C8D-1AAA-4367-9158-CF2FC4F3B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B8A7D-1FC0-4399-BD2A-4C43C1BB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85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874F41-4C54-4E8D-A39A-11FCD7B5D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411" y="104698"/>
            <a:ext cx="10852986" cy="1220333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образованию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колледж № 1 им. Н.А. Некрасова Санкт-Петербурга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(ГБПОУ Некрасовский педколледж № 1)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8A3A8-0C51-4666-9398-05601DC39B1C}"/>
              </a:ext>
            </a:extLst>
          </p:cNvPr>
          <p:cNvSpPr txBox="1"/>
          <p:nvPr/>
        </p:nvSpPr>
        <p:spPr>
          <a:xfrm>
            <a:off x="4401455" y="6068629"/>
            <a:ext cx="3650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Санкт–Петербург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9D2E2A-FD12-4EF5-BC35-1C4AB9D276AB}"/>
              </a:ext>
            </a:extLst>
          </p:cNvPr>
          <p:cNvSpPr txBox="1"/>
          <p:nvPr/>
        </p:nvSpPr>
        <p:spPr>
          <a:xfrm>
            <a:off x="7540173" y="4708853"/>
            <a:ext cx="4651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Сапожникова Н.С.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Группа: 2-1/1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Кузнецова Е.А.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C237FE5-249B-4A87-9041-3E6D0FAD6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11" y="2001328"/>
            <a:ext cx="10990053" cy="3347049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ОТВАГА, ЧЕСТЬ И ДОСТОИНСТВО РУССКОГО НАРОДА</a:t>
            </a:r>
            <a:b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ПРОИЗВЕДЕНИЯХ ВАЛЕНТИНА САВВИЧА ПИКУЛЯ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76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C97E52-7206-43DD-B5BA-DC82C3F16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113" y="1825625"/>
            <a:ext cx="11234057" cy="4667250"/>
          </a:xfrm>
          <a:solidFill>
            <a:schemeClr val="bg1">
              <a:alpha val="47000"/>
            </a:schemeClr>
          </a:solidFill>
        </p:spPr>
        <p:txBody>
          <a:bodyPr>
            <a:norm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заинтересованность и осведомленность современной молодёжи в изучении героизма, мужества и силы российского народа, в отдельно взятых личностях.</a:t>
            </a:r>
          </a:p>
          <a:p>
            <a:endParaRPr lang="ru-RU" dirty="0"/>
          </a:p>
        </p:txBody>
      </p:sp>
      <p:sp>
        <p:nvSpPr>
          <p:cNvPr id="4" name="AutoShape 2" descr="https://pobedarf.ru/wp-content/uploads/2021/05/3-1.jpg">
            <a:extLst>
              <a:ext uri="{FF2B5EF4-FFF2-40B4-BE49-F238E27FC236}">
                <a16:creationId xmlns:a16="http://schemas.microsoft.com/office/drawing/2014/main" id="{F32FC606-D860-4280-BA1E-D3BC2107F86D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dirty="0"/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53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ABB1CC-0DB2-4FCE-A462-FFA79A5B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endParaRPr lang="ru-RU" sz="7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6E1497-35AE-49DF-836F-88E5CF31C15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47000"/>
            </a:schemeClr>
          </a:solidFill>
        </p:spPr>
        <p:txBody>
          <a:bodyPr/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патриотических качеств личности подрастающего поколения, мотивации к изучению истории своей страны на примере героев В.С. Пикуля.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139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35376A-8FC4-4AC7-ACF2-18D9B3F68EB6}"/>
              </a:ext>
            </a:extLst>
          </p:cNvPr>
          <p:cNvSpPr txBox="1"/>
          <p:nvPr/>
        </p:nvSpPr>
        <p:spPr>
          <a:xfrm>
            <a:off x="406400" y="166568"/>
            <a:ext cx="5413829" cy="6524863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«Когда человек проявляет героизм при свидетелях - это одно.</a:t>
            </a:r>
            <a:b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человек знает, что его подвиг неизвестен, </a:t>
            </a:r>
            <a:b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всё-таки он совершает его, -это другое»</a:t>
            </a:r>
            <a:b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В.С. Пикуль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74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981AF4-BBAF-4A7D-95D5-2E2CC225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24" y="506437"/>
            <a:ext cx="3348815" cy="518022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A94962-D03E-4BE1-AE09-E3AD4B9C4B74}"/>
              </a:ext>
            </a:extLst>
          </p:cNvPr>
          <p:cNvSpPr/>
          <p:nvPr/>
        </p:nvSpPr>
        <p:spPr>
          <a:xfrm>
            <a:off x="1009414" y="5746237"/>
            <a:ext cx="24250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Моонзунд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7FC991-822A-4059-AADA-A1F8EDAC3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592" y="1482093"/>
            <a:ext cx="3348815" cy="518022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35D208-87EC-44E5-B6AB-E00135348168}"/>
              </a:ext>
            </a:extLst>
          </p:cNvPr>
          <p:cNvSpPr/>
          <p:nvPr/>
        </p:nvSpPr>
        <p:spPr>
          <a:xfrm>
            <a:off x="4931028" y="761926"/>
            <a:ext cx="2329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«Крейсера»</a:t>
            </a:r>
            <a:endParaRPr lang="ru-RU" sz="28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4BF88E-DF96-4C33-AE36-A7C5A98F1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422" y="506437"/>
            <a:ext cx="3348815" cy="518022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E0BC72E-A509-4342-B1AC-38CB07876E25}"/>
              </a:ext>
            </a:extLst>
          </p:cNvPr>
          <p:cNvSpPr/>
          <p:nvPr/>
        </p:nvSpPr>
        <p:spPr>
          <a:xfrm>
            <a:off x="8067283" y="5777014"/>
            <a:ext cx="3909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«Три возраста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90333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E2D92A31-C108-468C-8F1F-B08987081519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8" y="213741"/>
            <a:ext cx="6639949" cy="4797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tripplanet.ru/wp-content/uploads/europe/russia/kronstadt/fort-reef.jpg">
            <a:extLst>
              <a:ext uri="{FF2B5EF4-FFF2-40B4-BE49-F238E27FC236}">
                <a16:creationId xmlns:a16="http://schemas.microsoft.com/office/drawing/2014/main" id="{A77DEFB3-A65E-4188-BDAE-69F55F9B32E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37" y="2138290"/>
            <a:ext cx="6639949" cy="44524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33CBFEA4-3ACB-4194-9767-E9B501910395}"/>
              </a:ext>
            </a:extLst>
          </p:cNvPr>
          <p:cNvSpPr/>
          <p:nvPr/>
        </p:nvSpPr>
        <p:spPr>
          <a:xfrm>
            <a:off x="8299939" y="0"/>
            <a:ext cx="3723246" cy="3657600"/>
          </a:xfrm>
          <a:prstGeom prst="downArrow">
            <a:avLst>
              <a:gd name="adj1" fmla="val 100000"/>
              <a:gd name="adj2" fmla="val 4603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EFDA65-CFDB-4EDD-84A1-8A0A18C99421}"/>
              </a:ext>
            </a:extLst>
          </p:cNvPr>
          <p:cNvSpPr/>
          <p:nvPr/>
        </p:nvSpPr>
        <p:spPr>
          <a:xfrm>
            <a:off x="8368507" y="997803"/>
            <a:ext cx="35861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Форт «Риф»</a:t>
            </a:r>
            <a:endParaRPr lang="ru-RU" sz="4800" b="1" dirty="0"/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EFB4DEDC-8ACF-4990-8367-234D9F0FB66C}"/>
              </a:ext>
            </a:extLst>
          </p:cNvPr>
          <p:cNvSpPr/>
          <p:nvPr/>
        </p:nvSpPr>
        <p:spPr>
          <a:xfrm>
            <a:off x="140677" y="3756074"/>
            <a:ext cx="4318781" cy="3101926"/>
          </a:xfrm>
          <a:prstGeom prst="upArrow">
            <a:avLst>
              <a:gd name="adj1" fmla="val 100000"/>
              <a:gd name="adj2" fmla="val 3997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D37411-D723-4CCA-93BD-724DE8BDB06C}"/>
              </a:ext>
            </a:extLst>
          </p:cNvPr>
          <p:cNvSpPr/>
          <p:nvPr/>
        </p:nvSpPr>
        <p:spPr>
          <a:xfrm>
            <a:off x="168814" y="4477329"/>
            <a:ext cx="41476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Форт «Константин»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6913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e934890980044db21e3db7f88353482_l-4256903-images-thumbs&amp;n=13">
            <a:extLst>
              <a:ext uri="{FF2B5EF4-FFF2-40B4-BE49-F238E27FC236}">
                <a16:creationId xmlns:a16="http://schemas.microsoft.com/office/drawing/2014/main" id="{1BE4075F-B3C4-4608-B296-F75A67F33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9" y="2386733"/>
            <a:ext cx="5309569" cy="433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4">
            <a:extLst>
              <a:ext uri="{FF2B5EF4-FFF2-40B4-BE49-F238E27FC236}">
                <a16:creationId xmlns:a16="http://schemas.microsoft.com/office/drawing/2014/main" id="{CD5AF21F-70DD-4B50-8D15-727269F0D0F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551" y="229574"/>
            <a:ext cx="6288258" cy="43224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трелка: вверх 5">
            <a:extLst>
              <a:ext uri="{FF2B5EF4-FFF2-40B4-BE49-F238E27FC236}">
                <a16:creationId xmlns:a16="http://schemas.microsoft.com/office/drawing/2014/main" id="{F2E6FF25-E591-425F-ABF8-86E211BC9356}"/>
              </a:ext>
            </a:extLst>
          </p:cNvPr>
          <p:cNvSpPr/>
          <p:nvPr/>
        </p:nvSpPr>
        <p:spPr>
          <a:xfrm>
            <a:off x="7110780" y="3615397"/>
            <a:ext cx="4903030" cy="3242603"/>
          </a:xfrm>
          <a:prstGeom prst="upArrow">
            <a:avLst>
              <a:gd name="adj1" fmla="val 100000"/>
              <a:gd name="adj2" fmla="val 29509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3EEF77-072E-4867-A29C-3A4C44BAA510}"/>
              </a:ext>
            </a:extLst>
          </p:cNvPr>
          <p:cNvSpPr/>
          <p:nvPr/>
        </p:nvSpPr>
        <p:spPr>
          <a:xfrm>
            <a:off x="7110780" y="4560205"/>
            <a:ext cx="49030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Балтийского флота в Первой Мировой войне</a:t>
            </a:r>
            <a:endParaRPr lang="ru-RU" sz="3200" b="1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B722957B-F934-454A-92C4-A4E7E25A07DB}"/>
              </a:ext>
            </a:extLst>
          </p:cNvPr>
          <p:cNvSpPr/>
          <p:nvPr/>
        </p:nvSpPr>
        <p:spPr>
          <a:xfrm>
            <a:off x="236239" y="1"/>
            <a:ext cx="4307626" cy="3066756"/>
          </a:xfrm>
          <a:prstGeom prst="downArrow">
            <a:avLst>
              <a:gd name="adj1" fmla="val 100000"/>
              <a:gd name="adj2" fmla="val 21938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4E80E9-1397-4913-B66F-259D280758CA}"/>
              </a:ext>
            </a:extLst>
          </p:cNvPr>
          <p:cNvSpPr/>
          <p:nvPr/>
        </p:nvSpPr>
        <p:spPr>
          <a:xfrm>
            <a:off x="236239" y="429322"/>
            <a:ext cx="39981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Артеньев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Сергей Николаевич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Моонзунд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288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7481FD41-1BF0-43FC-9EA4-41F395A18978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2" b="23952"/>
          <a:stretch>
            <a:fillRect/>
          </a:stretch>
        </p:blipFill>
        <p:spPr bwMode="auto">
          <a:xfrm>
            <a:off x="295422" y="2109700"/>
            <a:ext cx="5800578" cy="4417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 descr="https://sun9-10.userapi.com/c301505/u164934213/a_db91f7e2.jpg">
            <a:extLst>
              <a:ext uri="{FF2B5EF4-FFF2-40B4-BE49-F238E27FC236}">
                <a16:creationId xmlns:a16="http://schemas.microsoft.com/office/drawing/2014/main" id="{4A6272E5-D2E3-4967-AA1C-2C61F33D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143" y="277305"/>
            <a:ext cx="5529433" cy="415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F10A88E5-A759-4903-8A59-B4E9CEC5D6D2}"/>
              </a:ext>
            </a:extLst>
          </p:cNvPr>
          <p:cNvSpPr/>
          <p:nvPr/>
        </p:nvSpPr>
        <p:spPr>
          <a:xfrm>
            <a:off x="295422" y="0"/>
            <a:ext cx="3165230" cy="3066757"/>
          </a:xfrm>
          <a:prstGeom prst="downArrow">
            <a:avLst>
              <a:gd name="adj1" fmla="val 100000"/>
              <a:gd name="adj2" fmla="val 3126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D2B3F6-7E51-4884-8E1A-864F4D4CCA00}"/>
              </a:ext>
            </a:extLst>
          </p:cNvPr>
          <p:cNvSpPr/>
          <p:nvPr/>
        </p:nvSpPr>
        <p:spPr>
          <a:xfrm>
            <a:off x="428655" y="1071713"/>
            <a:ext cx="30123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«Рюрик»</a:t>
            </a:r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E2EC96C5-15BF-4CBE-BDA6-32B90DCBDF90}"/>
              </a:ext>
            </a:extLst>
          </p:cNvPr>
          <p:cNvSpPr/>
          <p:nvPr/>
        </p:nvSpPr>
        <p:spPr>
          <a:xfrm>
            <a:off x="7971689" y="3784210"/>
            <a:ext cx="3924887" cy="3073790"/>
          </a:xfrm>
          <a:prstGeom prst="upArrow">
            <a:avLst>
              <a:gd name="adj1" fmla="val 100000"/>
              <a:gd name="adj2" fmla="val 20022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258300-5D94-4602-8F95-48D17F627F3B}"/>
              </a:ext>
            </a:extLst>
          </p:cNvPr>
          <p:cNvSpPr/>
          <p:nvPr/>
        </p:nvSpPr>
        <p:spPr>
          <a:xfrm>
            <a:off x="7836821" y="4536275"/>
            <a:ext cx="41946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Панафидин Сергей Николаевич «Крейсера»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5163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E8912EA2-181F-4DBF-BC6D-87189A9C8972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4" b="27974"/>
          <a:stretch>
            <a:fillRect/>
          </a:stretch>
        </p:blipFill>
        <p:spPr bwMode="auto">
          <a:xfrm>
            <a:off x="267286" y="350902"/>
            <a:ext cx="11760591" cy="55575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: вверх 3">
            <a:extLst>
              <a:ext uri="{FF2B5EF4-FFF2-40B4-BE49-F238E27FC236}">
                <a16:creationId xmlns:a16="http://schemas.microsoft.com/office/drawing/2014/main" id="{D31DC93C-ED3A-4E83-8260-EAE07F48CACD}"/>
              </a:ext>
            </a:extLst>
          </p:cNvPr>
          <p:cNvSpPr/>
          <p:nvPr/>
        </p:nvSpPr>
        <p:spPr>
          <a:xfrm>
            <a:off x="267286" y="5198012"/>
            <a:ext cx="11760591" cy="1645920"/>
          </a:xfrm>
          <a:prstGeom prst="upArrow">
            <a:avLst>
              <a:gd name="adj1" fmla="val 100000"/>
              <a:gd name="adj2" fmla="val 40598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9B83CE33-DE36-4CC6-B6EA-2C10B5F854DE}"/>
              </a:ext>
            </a:extLst>
          </p:cNvPr>
          <p:cNvSpPr txBox="1">
            <a:spLocks/>
          </p:cNvSpPr>
          <p:nvPr/>
        </p:nvSpPr>
        <p:spPr>
          <a:xfrm>
            <a:off x="4506871" y="5647388"/>
            <a:ext cx="3281419" cy="7471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Ослябя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685422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58616-BE48-4B79-AE50-EB13EC721674}"/>
              </a:ext>
            </a:extLst>
          </p:cNvPr>
          <p:cNvSpPr txBox="1">
            <a:spLocks/>
          </p:cNvSpPr>
          <p:nvPr/>
        </p:nvSpPr>
        <p:spPr>
          <a:xfrm>
            <a:off x="-217783" y="50140"/>
            <a:ext cx="9601196" cy="130386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cdn.fishki.net/upload/post/2020/08/23/3401628/62116eba8767c4aa5cc4a03c2ef4cebd.png">
            <a:extLst>
              <a:ext uri="{FF2B5EF4-FFF2-40B4-BE49-F238E27FC236}">
                <a16:creationId xmlns:a16="http://schemas.microsoft.com/office/drawing/2014/main" id="{25E031E5-5749-4258-A627-C1CD4463A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567" y="3389007"/>
            <a:ext cx="4840208" cy="337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.mycdn.me/i?r=AzEPZsRbOZEKgBhR0XGMT1RkEKL0JOWXzV6VPDs0VBRDMKaKTM5SRkZCeTgDn6uOyic">
            <a:extLst>
              <a:ext uri="{FF2B5EF4-FFF2-40B4-BE49-F238E27FC236}">
                <a16:creationId xmlns:a16="http://schemas.microsoft.com/office/drawing/2014/main" id="{C1E883F9-4452-49B6-A14C-B1B837A34D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3" t="6116" r="15354" b="11439"/>
          <a:stretch/>
        </p:blipFill>
        <p:spPr bwMode="auto">
          <a:xfrm>
            <a:off x="150056" y="490688"/>
            <a:ext cx="5097193" cy="390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avatars.mds.yandex.net/i?id=35b8371f112cd7b0d2c5141716116ae6_l-5292406-images-thumbs&amp;n=13">
            <a:extLst>
              <a:ext uri="{FF2B5EF4-FFF2-40B4-BE49-F238E27FC236}">
                <a16:creationId xmlns:a16="http://schemas.microsoft.com/office/drawing/2014/main" id="{31D5B71A-BD0B-4F1A-971F-F892ADD36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63" y="186477"/>
            <a:ext cx="4349258" cy="489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B13F735-740B-4EC4-B0F5-61212E2F64DE}"/>
              </a:ext>
            </a:extLst>
          </p:cNvPr>
          <p:cNvSpPr/>
          <p:nvPr/>
        </p:nvSpPr>
        <p:spPr>
          <a:xfrm>
            <a:off x="2208628" y="3534590"/>
            <a:ext cx="3277772" cy="113588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Орловские рысаки </a:t>
            </a:r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C5E865EA-B5C0-4017-8CF8-288F0980E065}"/>
              </a:ext>
            </a:extLst>
          </p:cNvPr>
          <p:cNvSpPr/>
          <p:nvPr/>
        </p:nvSpPr>
        <p:spPr>
          <a:xfrm>
            <a:off x="7700638" y="4093698"/>
            <a:ext cx="4349258" cy="2968910"/>
          </a:xfrm>
          <a:prstGeom prst="upArrow">
            <a:avLst>
              <a:gd name="adj1" fmla="val 100000"/>
              <a:gd name="adj2" fmla="val 3208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1A8A8F-5A97-49E0-AA9E-C185236C11B3}"/>
              </a:ext>
            </a:extLst>
          </p:cNvPr>
          <p:cNvSpPr txBox="1"/>
          <p:nvPr/>
        </p:nvSpPr>
        <p:spPr>
          <a:xfrm>
            <a:off x="8216702" y="4704407"/>
            <a:ext cx="33621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Григорьевич Орлов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17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humbs.dreamstime.com/b/%D0%BC%D0%B5%D1%81%D1%81%D0%B8%D0%BD%D0%B0-%D0%B8%D1%82%D0%B0%D0%BB%D0%B8%D1%8F-%D0%BF%D0%B0%D0%BC%D1%8F%D1%82%D0%BD%D0%B8%D0%BA-%D0%BA-%D1%80%D1%83%D1%81%D1%81%D0%BA%D0%B8%D0%BC-%D0%BC%D0%B0%D1%82%D1%80%D0%BE%D1%81%D0%B0%D0%BC-126037357.jpg">
            <a:extLst>
              <a:ext uri="{FF2B5EF4-FFF2-40B4-BE49-F238E27FC236}">
                <a16:creationId xmlns:a16="http://schemas.microsoft.com/office/drawing/2014/main" id="{CF877930-8791-4C3E-AD79-1C26E38CC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411" y="327073"/>
            <a:ext cx="5044641" cy="622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alternathistory.com/wp-content/uploads/2022/07/angely-messiny-00.jpg">
            <a:extLst>
              <a:ext uri="{FF2B5EF4-FFF2-40B4-BE49-F238E27FC236}">
                <a16:creationId xmlns:a16="http://schemas.microsoft.com/office/drawing/2014/main" id="{24809952-387C-432A-BDD9-EFE88B66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56" y="2686278"/>
            <a:ext cx="6687878" cy="386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F187FF3-17D2-4A06-BEE7-FB5EB71DBF11}"/>
              </a:ext>
            </a:extLst>
          </p:cNvPr>
          <p:cNvSpPr/>
          <p:nvPr/>
        </p:nvSpPr>
        <p:spPr>
          <a:xfrm>
            <a:off x="177156" y="302455"/>
            <a:ext cx="6449067" cy="22156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94A525-A7B2-4AAF-B0A6-1F47D2D5491E}"/>
              </a:ext>
            </a:extLst>
          </p:cNvPr>
          <p:cNvSpPr/>
          <p:nvPr/>
        </p:nvSpPr>
        <p:spPr>
          <a:xfrm>
            <a:off x="348660" y="502345"/>
            <a:ext cx="63448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Мессинское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землетрясение 1908 года 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 матросы спасают жителей Мессины</a:t>
            </a:r>
          </a:p>
        </p:txBody>
      </p:sp>
    </p:spTree>
    <p:extLst>
      <p:ext uri="{BB962C8B-B14F-4D97-AF65-F5344CB8AC3E}">
        <p14:creationId xmlns:p14="http://schemas.microsoft.com/office/powerpoint/2010/main" val="1323487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1BD5DCAA-D28F-44C0-9883-9EDFD3525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4" y="261426"/>
            <a:ext cx="6138735" cy="4549725"/>
          </a:xfrm>
          <a:prstGeom prst="rect">
            <a:avLst/>
          </a:prstGeom>
        </p:spPr>
      </p:pic>
      <p:sp>
        <p:nvSpPr>
          <p:cNvPr id="5" name="AutoShape 2" descr="https://archnasledie.ru/upload/resize_cache/iblock/f95/1400_1000_1/f9543ef174f153f0c851abe2bbd55cda.jpg">
            <a:extLst>
              <a:ext uri="{FF2B5EF4-FFF2-40B4-BE49-F238E27FC236}">
                <a16:creationId xmlns:a16="http://schemas.microsoft.com/office/drawing/2014/main" id="{76EEC4FD-B49A-4C7D-BECB-F5814AD54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archnasledie.ru/upload/resize_cache/iblock/f95/1400_1000_1/f9543ef174f153f0c851abe2bbd55cda.jpg">
            <a:extLst>
              <a:ext uri="{FF2B5EF4-FFF2-40B4-BE49-F238E27FC236}">
                <a16:creationId xmlns:a16="http://schemas.microsoft.com/office/drawing/2014/main" id="{45FA1E74-635E-4D4E-AAB7-18701FC178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" r="3344" b="17439"/>
          <a:stretch/>
        </p:blipFill>
        <p:spPr bwMode="auto">
          <a:xfrm>
            <a:off x="6372665" y="261426"/>
            <a:ext cx="5709670" cy="633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0474378-B17B-4B93-95D7-2A30CE25CB41}"/>
              </a:ext>
            </a:extLst>
          </p:cNvPr>
          <p:cNvSpPr/>
          <p:nvPr/>
        </p:nvSpPr>
        <p:spPr>
          <a:xfrm>
            <a:off x="309489" y="4994031"/>
            <a:ext cx="5786511" cy="16025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123670-0BA2-48C8-80EF-674B3BC0567E}"/>
              </a:ext>
            </a:extLst>
          </p:cNvPr>
          <p:cNvSpPr txBox="1"/>
          <p:nvPr/>
        </p:nvSpPr>
        <p:spPr>
          <a:xfrm>
            <a:off x="991504" y="4994031"/>
            <a:ext cx="41499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Чумной форт 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«Александр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67369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55F2B2-0EAC-4D4B-861A-AD19EF71B8FC}"/>
              </a:ext>
            </a:extLst>
          </p:cNvPr>
          <p:cNvSpPr/>
          <p:nvPr/>
        </p:nvSpPr>
        <p:spPr>
          <a:xfrm>
            <a:off x="146878" y="366623"/>
            <a:ext cx="448139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«Жизнь теперь – это борьба за будущее… Надо верить, что все это недаром и люди добьются, хотя бы и путем многих страданий, настоящего человеческого существования на земле, такого прекрасного, что за одно представление о нем можно отдать все, что есть личного, и самую жизнь…»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Мамонтов</a:t>
            </a:r>
          </a:p>
        </p:txBody>
      </p:sp>
      <p:pic>
        <p:nvPicPr>
          <p:cNvPr id="5122" name="Picture 2" descr="https://arran.ru/data/exposition/10/2/16.jpg">
            <a:extLst>
              <a:ext uri="{FF2B5EF4-FFF2-40B4-BE49-F238E27FC236}">
                <a16:creationId xmlns:a16="http://schemas.microsoft.com/office/drawing/2014/main" id="{9160421B-DBCC-48B2-993A-1320B8300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957" y="2700998"/>
            <a:ext cx="6336588" cy="40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cdnimg.rg.ru/img/content/185/09/41/vrachi_so_strelkoi.jpg">
            <a:extLst>
              <a:ext uri="{FF2B5EF4-FFF2-40B4-BE49-F238E27FC236}">
                <a16:creationId xmlns:a16="http://schemas.microsoft.com/office/drawing/2014/main" id="{8E5BE2C5-AED2-4572-8744-50089C78A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3"/>
          <a:stretch/>
        </p:blipFill>
        <p:spPr bwMode="auto">
          <a:xfrm>
            <a:off x="6738425" y="140677"/>
            <a:ext cx="5306697" cy="379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313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60ADD-617D-480D-8038-C48A9337EB76}"/>
              </a:ext>
            </a:extLst>
          </p:cNvPr>
          <p:cNvSpPr/>
          <p:nvPr/>
        </p:nvSpPr>
        <p:spPr>
          <a:xfrm>
            <a:off x="7384212" y="483081"/>
            <a:ext cx="4641010" cy="6247864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«Россия способна вынести любые поражения, но побежденной ей не быть. И нет такой силы, чтобы сломить ратный дух русского человека».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 Пикуль.</a:t>
            </a:r>
          </a:p>
        </p:txBody>
      </p:sp>
    </p:spTree>
    <p:extLst>
      <p:ext uri="{BB962C8B-B14F-4D97-AF65-F5344CB8AC3E}">
        <p14:creationId xmlns:p14="http://schemas.microsoft.com/office/powerpoint/2010/main" val="2305821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F452B-BDCE-4F5A-8773-6E229609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48D2FA-3958-4A91-A05E-5B87DE2CF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3" y="1825625"/>
            <a:ext cx="11542143" cy="4351338"/>
          </a:xfrm>
          <a:solidFill>
            <a:schemeClr val="bg1">
              <a:alpha val="47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современных условиях, когда происходят глубочайшие изменения в жизни общества, одной из актуальных проблем является патриотическое воспитание подрастающего поколения. Быть патриотом свой страны – значит ощущать себя неотъемлемой частью Отечества.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патриотизма, духовно-нравственных качеств личности необходимо начинать прежде всего с изучения истории своей страны, с изучения исторических деятелей, которые внесли огромный вклад в развитие и становление Государства.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107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0A102-2FE5-4B97-899E-0A3111730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79" y="365125"/>
            <a:ext cx="11576649" cy="1325563"/>
          </a:xfrm>
        </p:spPr>
        <p:txBody>
          <a:bodyPr>
            <a:no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нужно читать книги про героизм русского народа?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FEE059-FA4C-44A3-9BDC-7A3369EE9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4" y="1825625"/>
            <a:ext cx="11852694" cy="4667250"/>
          </a:xfrm>
          <a:solidFill>
            <a:schemeClr val="bg1">
              <a:alpha val="47000"/>
            </a:schemeClr>
          </a:solidFill>
        </p:spPr>
        <p:txBody>
          <a:bodyPr>
            <a:noAutofit/>
          </a:bodyPr>
          <a:lstStyle/>
          <a:p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вас сформируется любовь к своей Родине и чувство гордости за Родину;</a:t>
            </a:r>
            <a:b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вас сформируется чувство гордости за русский народ, его мужество и героизм;</a:t>
            </a:r>
          </a:p>
          <a:p>
            <a:endParaRPr 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вы читаете книги про героизм русского солдата, будет жить наша память. Никто не будет забыт и ничто не будет забыто!</a:t>
            </a:r>
          </a:p>
        </p:txBody>
      </p:sp>
    </p:spTree>
    <p:extLst>
      <p:ext uri="{BB962C8B-B14F-4D97-AF65-F5344CB8AC3E}">
        <p14:creationId xmlns:p14="http://schemas.microsoft.com/office/powerpoint/2010/main" val="960864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2335722-6191-4A17-A0A6-AD4D3142D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064" y="2311879"/>
            <a:ext cx="11800936" cy="3865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6097956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356</Words>
  <Application>Microsoft Office PowerPoint</Application>
  <PresentationFormat>Широкоэкранный</PresentationFormat>
  <Paragraphs>46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ОТВАГА, ЧЕСТЬ И ДОСТОИНСТВО РУССКОГО НАРОДА В ПРОИЗВЕДЕНИЯХ ВАЛЕНТИНА САВВИЧА ПИКУЛЯ </vt:lpstr>
      <vt:lpstr>Актуальность </vt:lpstr>
      <vt:lpstr>Цель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</vt:lpstr>
      <vt:lpstr>Почему нужно читать книги про героизм русского народа?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Отвага, честь и достоинство русского народа в произведениях В.Пикуля</dc:title>
  <dc:creator>Елена</dc:creator>
  <cp:lastModifiedBy>Елена</cp:lastModifiedBy>
  <cp:revision>14</cp:revision>
  <dcterms:created xsi:type="dcterms:W3CDTF">2023-03-26T09:16:03Z</dcterms:created>
  <dcterms:modified xsi:type="dcterms:W3CDTF">2023-03-26T11:17:38Z</dcterms:modified>
</cp:coreProperties>
</file>