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5" r:id="rId4"/>
    <p:sldId id="269" r:id="rId5"/>
    <p:sldId id="266" r:id="rId6"/>
    <p:sldId id="260" r:id="rId7"/>
    <p:sldId id="261" r:id="rId8"/>
    <p:sldId id="262" r:id="rId9"/>
    <p:sldId id="270" r:id="rId10"/>
    <p:sldId id="271" r:id="rId11"/>
    <p:sldId id="272" r:id="rId12"/>
    <p:sldId id="263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418FD-7B56-4252-A7CF-3088D550F1DE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1055F-2B1D-4554-819B-6AF5D4E9E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9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Мастер -класс</a:t>
            </a:r>
          </a:p>
          <a:p>
            <a:pPr algn="ctr">
              <a:buNone/>
            </a:pP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9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экологической </a:t>
            </a:r>
          </a:p>
          <a:p>
            <a:pPr algn="ctr">
              <a:buNone/>
            </a:pPr>
            <a:r>
              <a:rPr lang="ru-RU" sz="39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площадки в ДОО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Подготовили: </a:t>
            </a:r>
          </a:p>
          <a:p>
            <a:pPr algn="r">
              <a:buNone/>
            </a:pPr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воспитатели МОУ Детский сад № 317</a:t>
            </a:r>
          </a:p>
          <a:p>
            <a:pPr algn="r">
              <a:buNone/>
            </a:pPr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Назаренко Елена Анатольевна</a:t>
            </a:r>
          </a:p>
          <a:p>
            <a:pPr algn="r">
              <a:buNone/>
            </a:pPr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Полякова Ирина Владимировна</a:t>
            </a: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Территория дошкольного учреждения - это огромная составляющая в жизни каждого ребенка-дошкольника, здесь он проводит чуть не половину всего своего времени, мы думаем, с нами согласится каждый. От того, насколько ухоженной, красивой и разумно спланированной она будет, зависит то, каких взрослых мы воспитаем.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Актуальность: 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Заложить любовь к Родине, к родному краю, к родной природе, к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людям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можно только в младшем возрасте. Потом поменять мировоззрение, изменить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представления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взгляды человека на окружающее необычайно сложно. Именно поэтому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важно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своевременно развивать экологическое сознание маленькой личности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593752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развитие творческого потенциала педагогов, их компетентность в сфере экологии; повышение профессионального мастерства педагогов и эффективности их процессуальной деятельности, установления тесного сотрудничества между педагогами.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Умение использовать полученные знания по организации экологической площадки в ДОО 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Развивать познавательный интерес у педагогов.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Воспитывать любовь к природе, к своему родному краю.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Этапы создания и оформления экологической площадки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Детальное обследование территории и более интересных объектов.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Составление картосхемы площадки с нанесением маршрута  и всех ее объектов (кружочки с цифрами или рисунки-символы).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Выбор «хозяина» площадки – сказочного персонажа.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Создание паспорта  экологической площадки - фотографирование объектов и описание всех точек по схеме.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Изготовление табличек  с рисунками, подписями для видовых точек., природоохранных знаков.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 Составление рекомендаций по использованию объектов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площадки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работы с детьми.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620689"/>
            <a:ext cx="8435280" cy="936104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Карта-схема территории детского сада №317</a:t>
            </a:r>
          </a:p>
          <a:p>
            <a:endParaRPr lang="ru-RU" dirty="0"/>
          </a:p>
        </p:txBody>
      </p:sp>
      <p:pic>
        <p:nvPicPr>
          <p:cNvPr id="2" name="Picture 2" descr="imag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5" y="1412776"/>
            <a:ext cx="7270185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«ФИТОАПТЕКА»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SCF0529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736" y="1556792"/>
            <a:ext cx="4545924" cy="3240360"/>
          </a:xfrm>
          <a:prstGeom prst="rect">
            <a:avLst/>
          </a:prstGeom>
        </p:spPr>
      </p:pic>
      <p:pic>
        <p:nvPicPr>
          <p:cNvPr id="5" name="Рисунок 4" descr="CAM00139.jpg"/>
          <p:cNvPicPr/>
          <p:nvPr/>
        </p:nvPicPr>
        <p:blipFill>
          <a:blip r:embed="rId3" cstate="print"/>
          <a:stretch>
            <a:fillRect/>
          </a:stretch>
        </p:blipFill>
        <p:spPr>
          <a:xfrm rot="709644">
            <a:off x="147598" y="4359808"/>
            <a:ext cx="2229344" cy="1671147"/>
          </a:xfrm>
          <a:prstGeom prst="rect">
            <a:avLst/>
          </a:prstGeom>
        </p:spPr>
      </p:pic>
      <p:pic>
        <p:nvPicPr>
          <p:cNvPr id="6" name="Рисунок 5" descr="CAM00140.jpg"/>
          <p:cNvPicPr/>
          <p:nvPr/>
        </p:nvPicPr>
        <p:blipFill>
          <a:blip r:embed="rId4" cstate="print"/>
          <a:stretch>
            <a:fillRect/>
          </a:stretch>
        </p:blipFill>
        <p:spPr>
          <a:xfrm rot="21308093">
            <a:off x="2621892" y="5115749"/>
            <a:ext cx="2192119" cy="1652270"/>
          </a:xfrm>
          <a:prstGeom prst="rect">
            <a:avLst/>
          </a:prstGeom>
        </p:spPr>
      </p:pic>
      <p:pic>
        <p:nvPicPr>
          <p:cNvPr id="7" name="Рисунок 6" descr="CAM00142.jpg"/>
          <p:cNvPicPr/>
          <p:nvPr/>
        </p:nvPicPr>
        <p:blipFill>
          <a:blip r:embed="rId5" cstate="print"/>
          <a:stretch>
            <a:fillRect/>
          </a:stretch>
        </p:blipFill>
        <p:spPr>
          <a:xfrm rot="20329996">
            <a:off x="6525322" y="3700679"/>
            <a:ext cx="2213923" cy="1660624"/>
          </a:xfrm>
          <a:prstGeom prst="rect">
            <a:avLst/>
          </a:prstGeom>
        </p:spPr>
      </p:pic>
      <p:pic>
        <p:nvPicPr>
          <p:cNvPr id="8" name="Рисунок 7" descr="CAM00146.jpg"/>
          <p:cNvPicPr/>
          <p:nvPr/>
        </p:nvPicPr>
        <p:blipFill>
          <a:blip r:embed="rId6" cstate="print"/>
          <a:stretch>
            <a:fillRect/>
          </a:stretch>
        </p:blipFill>
        <p:spPr>
          <a:xfrm rot="21192720">
            <a:off x="4943951" y="4839698"/>
            <a:ext cx="2029740" cy="1540378"/>
          </a:xfrm>
          <a:prstGeom prst="rect">
            <a:avLst/>
          </a:prstGeom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F0579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908720"/>
            <a:ext cx="4745859" cy="3384376"/>
          </a:xfrm>
          <a:prstGeom prst="rect">
            <a:avLst/>
          </a:prstGeom>
        </p:spPr>
      </p:pic>
      <p:pic>
        <p:nvPicPr>
          <p:cNvPr id="5" name="Рисунок 4" descr="DSCF0582.JPG"/>
          <p:cNvPicPr/>
          <p:nvPr/>
        </p:nvPicPr>
        <p:blipFill>
          <a:blip r:embed="rId3" cstate="print"/>
          <a:stretch>
            <a:fillRect/>
          </a:stretch>
        </p:blipFill>
        <p:spPr>
          <a:xfrm rot="20384816">
            <a:off x="279825" y="3853603"/>
            <a:ext cx="2832273" cy="2122566"/>
          </a:xfrm>
          <a:prstGeom prst="rect">
            <a:avLst/>
          </a:prstGeom>
        </p:spPr>
      </p:pic>
      <p:pic>
        <p:nvPicPr>
          <p:cNvPr id="6" name="Рисунок 5" descr="SAM_2433.JPG"/>
          <p:cNvPicPr/>
          <p:nvPr/>
        </p:nvPicPr>
        <p:blipFill>
          <a:blip r:embed="rId4" cstate="print"/>
          <a:stretch>
            <a:fillRect/>
          </a:stretch>
        </p:blipFill>
        <p:spPr>
          <a:xfrm rot="1141526">
            <a:off x="6094219" y="3753656"/>
            <a:ext cx="2784517" cy="2094049"/>
          </a:xfrm>
          <a:prstGeom prst="rect">
            <a:avLst/>
          </a:prstGeom>
        </p:spPr>
      </p:pic>
      <p:pic>
        <p:nvPicPr>
          <p:cNvPr id="7" name="Рисунок 6" descr="DSCF0607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31840" y="4509120"/>
            <a:ext cx="2783527" cy="209005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560" y="332656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«ЭКОЛОГИЧЕСКАЯ ТРОПА»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ОВОЩНОЙ ОГОРОД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SCF0569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61200">
            <a:off x="382536" y="1449555"/>
            <a:ext cx="3815542" cy="2851265"/>
          </a:xfrm>
          <a:prstGeom prst="rect">
            <a:avLst/>
          </a:prstGeom>
        </p:spPr>
      </p:pic>
      <p:pic>
        <p:nvPicPr>
          <p:cNvPr id="5" name="Рисунок 4" descr="DSCF0573.JPG"/>
          <p:cNvPicPr/>
          <p:nvPr/>
        </p:nvPicPr>
        <p:blipFill>
          <a:blip r:embed="rId3" cstate="print"/>
          <a:stretch>
            <a:fillRect/>
          </a:stretch>
        </p:blipFill>
        <p:spPr>
          <a:xfrm rot="412982">
            <a:off x="5068920" y="1420923"/>
            <a:ext cx="3915451" cy="2899451"/>
          </a:xfrm>
          <a:prstGeom prst="rect">
            <a:avLst/>
          </a:prstGeom>
        </p:spPr>
      </p:pic>
      <p:pic>
        <p:nvPicPr>
          <p:cNvPr id="6" name="Рисунок 5" descr="SAM_2405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11760" y="3645024"/>
            <a:ext cx="4153717" cy="2998956"/>
          </a:xfrm>
          <a:prstGeom prst="rect">
            <a:avLst/>
          </a:prstGeom>
        </p:spPr>
      </p:pic>
    </p:spTree>
  </p:cSld>
  <p:clrMapOvr>
    <a:masterClrMapping/>
  </p:clrMapOvr>
  <p:transition advTm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ЛЕТНЯЯ ЛАБОРАТОРИЯ </a:t>
            </a:r>
            <a:b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 гостях у Мишки»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SCF0592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19898" y="1412776"/>
            <a:ext cx="3724102" cy="2788920"/>
          </a:xfrm>
          <a:prstGeom prst="rect">
            <a:avLst/>
          </a:prstGeom>
        </p:spPr>
      </p:pic>
      <p:pic>
        <p:nvPicPr>
          <p:cNvPr id="5" name="Рисунок 4" descr="DSCF0594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7214" y="1570234"/>
            <a:ext cx="2681110" cy="3558672"/>
          </a:xfrm>
          <a:prstGeom prst="rect">
            <a:avLst/>
          </a:prstGeom>
        </p:spPr>
      </p:pic>
      <p:pic>
        <p:nvPicPr>
          <p:cNvPr id="6" name="Рисунок 5" descr="DSCF0595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83768" y="3717032"/>
            <a:ext cx="3750170" cy="2830261"/>
          </a:xfrm>
          <a:prstGeom prst="rect">
            <a:avLst/>
          </a:prstGeom>
        </p:spPr>
      </p:pic>
    </p:spTree>
  </p:cSld>
  <p:clrMapOvr>
    <a:masterClrMapping/>
  </p:clrMapOvr>
  <p:transition advTm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«Деревенский домик»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SCF0556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556792"/>
            <a:ext cx="3711633" cy="2768138"/>
          </a:xfrm>
          <a:prstGeom prst="rect">
            <a:avLst/>
          </a:prstGeom>
        </p:spPr>
      </p:pic>
      <p:pic>
        <p:nvPicPr>
          <p:cNvPr id="5" name="Рисунок 4" descr="DSCF0599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2080" y="1628800"/>
            <a:ext cx="3636933" cy="2751315"/>
          </a:xfrm>
          <a:prstGeom prst="rect">
            <a:avLst/>
          </a:prstGeom>
        </p:spPr>
      </p:pic>
      <p:pic>
        <p:nvPicPr>
          <p:cNvPr id="6" name="Рисунок 5" descr="DSCF0600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87824" y="4005064"/>
            <a:ext cx="3405645" cy="2589943"/>
          </a:xfrm>
          <a:prstGeom prst="rect">
            <a:avLst/>
          </a:prstGeom>
        </p:spPr>
      </p:pic>
    </p:spTree>
  </p:cSld>
  <p:clrMapOvr>
    <a:masterClrMapping/>
  </p:clrMapOvr>
  <p:transition advTm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Функции экологической площадки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Познавательная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Развивающая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Оздоровительная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Эстетическая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SCF061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60" y="3068960"/>
            <a:ext cx="5211163" cy="3553525"/>
          </a:xfrm>
          <a:prstGeom prst="rect">
            <a:avLst/>
          </a:prstGeom>
        </p:spPr>
      </p:pic>
      <p:pic>
        <p:nvPicPr>
          <p:cNvPr id="5" name="Рисунок 4" descr="SAM_2795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0112" y="1412776"/>
            <a:ext cx="3142854" cy="2432372"/>
          </a:xfrm>
          <a:prstGeom prst="rect">
            <a:avLst/>
          </a:prstGeom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Ценность работы на тематической площадке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196752"/>
            <a:ext cx="8085584" cy="466997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Позволяет более продуктивно использовать прогулки с детьми для экологических занятий и оздоровления на свежем воздухе.</a:t>
            </a:r>
          </a:p>
          <a:p>
            <a:pPr marL="514350" indent="-514350">
              <a:buAutoNum type="arabicPeriod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 startAt="2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Один и тот же предмет можно рассматривать в течение долгого  времени (зависит от поставленных задач). В занятии присутствует элемент незаконченности.</a:t>
            </a:r>
          </a:p>
          <a:p>
            <a:pPr marL="514350" indent="-514350">
              <a:buAutoNum type="arabicPeriod" startAt="2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 startAt="3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Дает возможность получать знания об объекте в разные сезоны года.</a:t>
            </a:r>
          </a:p>
          <a:p>
            <a:pPr marL="514350" indent="-514350">
              <a:buAutoNum type="arabicPeriod" startAt="3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.  Можно осуществлять разные виды деятельности  (наблюдения. Игры, театрализованные занятия, решение проблемных ситуаций, экскурсии).</a:t>
            </a:r>
          </a:p>
          <a:p>
            <a:pPr marL="514350" indent="-51435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  Выражен интегрированный подход ( связь экологического воспитания с Музыкой, художественной деятельностью, конструированием, театрализованной деятельностью, подвижными, дидактическими, сюжетно-ролевыми играми).   </a:t>
            </a:r>
          </a:p>
          <a:p>
            <a:pPr marL="514350" indent="-514350"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349</Words>
  <Application>Microsoft Office PowerPoint</Application>
  <PresentationFormat>Экран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Актуальность: </vt:lpstr>
      <vt:lpstr>Слайд 4</vt:lpstr>
      <vt:lpstr>Этапы создания и оформления экологической площадки</vt:lpstr>
      <vt:lpstr>Слайд 6</vt:lpstr>
      <vt:lpstr>«ФИТОАПТЕКА»</vt:lpstr>
      <vt:lpstr>Слайд 8</vt:lpstr>
      <vt:lpstr>ОВОЩНОЙ ОГОРОД</vt:lpstr>
      <vt:lpstr>ЛЕТНЯЯ ЛАБОРАТОРИЯ  «В гостях у Мишки»</vt:lpstr>
      <vt:lpstr>«Деревенский домик»</vt:lpstr>
      <vt:lpstr>Слайд 12</vt:lpstr>
      <vt:lpstr>Ценность работы на тематической площадке</vt:lpstr>
      <vt:lpstr>Слайд 14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2013</dc:creator>
  <cp:lastModifiedBy>Elena</cp:lastModifiedBy>
  <cp:revision>23</cp:revision>
  <dcterms:created xsi:type="dcterms:W3CDTF">2014-02-15T10:20:37Z</dcterms:created>
  <dcterms:modified xsi:type="dcterms:W3CDTF">2020-10-12T11:20:15Z</dcterms:modified>
</cp:coreProperties>
</file>