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</p:sldIdLst>
  <p:sldSz cy="6858000" cx="9144000"/>
  <p:notesSz cx="9144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880">
          <p15:clr>
            <a:srgbClr val="000000"/>
          </p15:clr>
        </p15:guide>
        <p15:guide id="2" orient="horz" pos="2160">
          <p15:clr>
            <a:srgbClr val="000000"/>
          </p15:clr>
        </p15:guide>
      </p15:sldGuideLst>
    </p:ext>
    <p:ext uri="GoogleSlidesCustomDataVersion2">
      <go:slidesCustomData xmlns:go="http://customooxmlschemas.google.com/" r:id="rId43" roundtripDataSignature="AMtx7miJaK2GuBSm4CrKtVUhlkT3J0vw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2332EBF-9733-495D-9736-1BED63E1C9F9}">
  <a:tblStyle styleId="{72332EBF-9733-495D-9736-1BED63E1C9F9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/>
        <p:guide pos="216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20" Type="http://schemas.openxmlformats.org/officeDocument/2006/relationships/slide" Target="slides/slide1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43" Type="http://customschemas.google.com/relationships/presentationmetadata" Target="meta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3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4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13cc3006b6_0_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g313cc3006b6_0_0:notes"/>
          <p:cNvSpPr/>
          <p:nvPr>
            <p:ph idx="2" type="sldImg"/>
          </p:nvPr>
        </p:nvSpPr>
        <p:spPr>
          <a:xfrm>
            <a:off x="1524300" y="514350"/>
            <a:ext cx="60963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13cc3006b6_0_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13cc3006b6_0_7:notes"/>
          <p:cNvSpPr/>
          <p:nvPr>
            <p:ph idx="2" type="sldImg"/>
          </p:nvPr>
        </p:nvSpPr>
        <p:spPr>
          <a:xfrm>
            <a:off x="1524300" y="514350"/>
            <a:ext cx="60963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5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6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7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13cc3006b6_0_16:notes"/>
          <p:cNvSpPr/>
          <p:nvPr>
            <p:ph idx="2" type="sldImg"/>
          </p:nvPr>
        </p:nvSpPr>
        <p:spPr>
          <a:xfrm>
            <a:off x="1524300" y="514350"/>
            <a:ext cx="60963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13cc3006b6_0_1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8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3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4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5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6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8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9:notes"/>
          <p:cNvSpPr/>
          <p:nvPr>
            <p:ph idx="2" type="sldImg"/>
          </p:nvPr>
        </p:nvSpPr>
        <p:spPr>
          <a:xfrm>
            <a:off x="1524300" y="514350"/>
            <a:ext cx="60963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13cc3006b6_0_2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g313cc3006b6_0_27:notes"/>
          <p:cNvSpPr/>
          <p:nvPr>
            <p:ph idx="2" type="sldImg"/>
          </p:nvPr>
        </p:nvSpPr>
        <p:spPr>
          <a:xfrm>
            <a:off x="1524300" y="514350"/>
            <a:ext cx="60963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0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1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3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2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24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5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26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28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29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30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33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34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35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36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37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38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39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40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3"/>
          <p:cNvSpPr txBox="1"/>
          <p:nvPr>
            <p:ph idx="11" type="ftr"/>
          </p:nvPr>
        </p:nvSpPr>
        <p:spPr>
          <a:xfrm>
            <a:off x="3124080" y="6244920"/>
            <a:ext cx="289584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3"/>
          <p:cNvSpPr txBox="1"/>
          <p:nvPr>
            <p:ph idx="12" type="sldNum"/>
          </p:nvPr>
        </p:nvSpPr>
        <p:spPr>
          <a:xfrm>
            <a:off x="6552720" y="624492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0" lvl="0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1pPr>
            <a:lvl2pPr indent="0" lvl="1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2pPr>
            <a:lvl3pPr indent="0" lvl="2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3pPr>
            <a:lvl4pPr indent="0" lvl="3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4pPr>
            <a:lvl5pPr indent="0" lvl="4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5pPr>
            <a:lvl6pPr indent="0" lvl="5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6pPr>
            <a:lvl7pPr indent="0" lvl="6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7pPr>
            <a:lvl8pPr indent="0" lvl="7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8pPr>
            <a:lvl9pPr indent="0" lvl="8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4" name="Google Shape;14;p43"/>
          <p:cNvSpPr txBox="1"/>
          <p:nvPr>
            <p:ph idx="10" type="dt"/>
          </p:nvPr>
        </p:nvSpPr>
        <p:spPr>
          <a:xfrm>
            <a:off x="456840" y="624492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4"/>
          <p:cNvSpPr txBox="1"/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4"/>
          <p:cNvSpPr txBox="1"/>
          <p:nvPr>
            <p:ph idx="1" type="subTitle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44"/>
          <p:cNvSpPr txBox="1"/>
          <p:nvPr>
            <p:ph idx="11" type="ftr"/>
          </p:nvPr>
        </p:nvSpPr>
        <p:spPr>
          <a:xfrm>
            <a:off x="3124080" y="6244920"/>
            <a:ext cx="289584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4"/>
          <p:cNvSpPr txBox="1"/>
          <p:nvPr>
            <p:ph idx="12" type="sldNum"/>
          </p:nvPr>
        </p:nvSpPr>
        <p:spPr>
          <a:xfrm>
            <a:off x="6552720" y="624492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0" lvl="0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1pPr>
            <a:lvl2pPr indent="0" lvl="1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2pPr>
            <a:lvl3pPr indent="0" lvl="2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3pPr>
            <a:lvl4pPr indent="0" lvl="3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4pPr>
            <a:lvl5pPr indent="0" lvl="4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5pPr>
            <a:lvl6pPr indent="0" lvl="5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6pPr>
            <a:lvl7pPr indent="0" lvl="6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7pPr>
            <a:lvl8pPr indent="0" lvl="7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8pPr>
            <a:lvl9pPr indent="0" lvl="8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0" name="Google Shape;20;p44"/>
          <p:cNvSpPr txBox="1"/>
          <p:nvPr>
            <p:ph idx="10" type="dt"/>
          </p:nvPr>
        </p:nvSpPr>
        <p:spPr>
          <a:xfrm>
            <a:off x="456840" y="624492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5"/>
          <p:cNvSpPr txBox="1"/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5"/>
          <p:cNvSpPr txBox="1"/>
          <p:nvPr>
            <p:ph idx="1"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5"/>
          <p:cNvSpPr txBox="1"/>
          <p:nvPr>
            <p:ph idx="11" type="ftr"/>
          </p:nvPr>
        </p:nvSpPr>
        <p:spPr>
          <a:xfrm>
            <a:off x="3124080" y="6244920"/>
            <a:ext cx="289584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5"/>
          <p:cNvSpPr txBox="1"/>
          <p:nvPr>
            <p:ph idx="12" type="sldNum"/>
          </p:nvPr>
        </p:nvSpPr>
        <p:spPr>
          <a:xfrm>
            <a:off x="6552720" y="624492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0" lvl="0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1pPr>
            <a:lvl2pPr indent="0" lvl="1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2pPr>
            <a:lvl3pPr indent="0" lvl="2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3pPr>
            <a:lvl4pPr indent="0" lvl="3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4pPr>
            <a:lvl5pPr indent="0" lvl="4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5pPr>
            <a:lvl6pPr indent="0" lvl="5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6pPr>
            <a:lvl7pPr indent="0" lvl="6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7pPr>
            <a:lvl8pPr indent="0" lvl="7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8pPr>
            <a:lvl9pPr indent="0" lvl="8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6" name="Google Shape;26;p45"/>
          <p:cNvSpPr txBox="1"/>
          <p:nvPr>
            <p:ph idx="10" type="dt"/>
          </p:nvPr>
        </p:nvSpPr>
        <p:spPr>
          <a:xfrm>
            <a:off x="456840" y="624492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6"/>
          <p:cNvSpPr txBox="1"/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6"/>
          <p:cNvSpPr txBox="1"/>
          <p:nvPr>
            <p:ph idx="1"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6"/>
          <p:cNvSpPr txBox="1"/>
          <p:nvPr>
            <p:ph idx="2"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6"/>
          <p:cNvSpPr txBox="1"/>
          <p:nvPr>
            <p:ph idx="11" type="ftr"/>
          </p:nvPr>
        </p:nvSpPr>
        <p:spPr>
          <a:xfrm>
            <a:off x="3124080" y="6244920"/>
            <a:ext cx="289584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6"/>
          <p:cNvSpPr txBox="1"/>
          <p:nvPr>
            <p:ph idx="12" type="sldNum"/>
          </p:nvPr>
        </p:nvSpPr>
        <p:spPr>
          <a:xfrm>
            <a:off x="6552720" y="624492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0" lvl="0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1pPr>
            <a:lvl2pPr indent="0" lvl="1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2pPr>
            <a:lvl3pPr indent="0" lvl="2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3pPr>
            <a:lvl4pPr indent="0" lvl="3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4pPr>
            <a:lvl5pPr indent="0" lvl="4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5pPr>
            <a:lvl6pPr indent="0" lvl="5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6pPr>
            <a:lvl7pPr indent="0" lvl="6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7pPr>
            <a:lvl8pPr indent="0" lvl="7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8pPr>
            <a:lvl9pPr indent="0" lvl="8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3" name="Google Shape;33;p46"/>
          <p:cNvSpPr txBox="1"/>
          <p:nvPr>
            <p:ph idx="10" type="dt"/>
          </p:nvPr>
        </p:nvSpPr>
        <p:spPr>
          <a:xfrm>
            <a:off x="456840" y="624492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7"/>
          <p:cNvSpPr txBox="1"/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7"/>
          <p:cNvSpPr txBox="1"/>
          <p:nvPr>
            <p:ph idx="11" type="ftr"/>
          </p:nvPr>
        </p:nvSpPr>
        <p:spPr>
          <a:xfrm>
            <a:off x="3124080" y="6244920"/>
            <a:ext cx="289584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47"/>
          <p:cNvSpPr txBox="1"/>
          <p:nvPr>
            <p:ph idx="12" type="sldNum"/>
          </p:nvPr>
        </p:nvSpPr>
        <p:spPr>
          <a:xfrm>
            <a:off x="6552720" y="624492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0" lvl="0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1pPr>
            <a:lvl2pPr indent="0" lvl="1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2pPr>
            <a:lvl3pPr indent="0" lvl="2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3pPr>
            <a:lvl4pPr indent="0" lvl="3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4pPr>
            <a:lvl5pPr indent="0" lvl="4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5pPr>
            <a:lvl6pPr indent="0" lvl="5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6pPr>
            <a:lvl7pPr indent="0" lvl="6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7pPr>
            <a:lvl8pPr indent="0" lvl="7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8pPr>
            <a:lvl9pPr indent="0" lvl="8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8" name="Google Shape;38;p47"/>
          <p:cNvSpPr txBox="1"/>
          <p:nvPr>
            <p:ph idx="10" type="dt"/>
          </p:nvPr>
        </p:nvSpPr>
        <p:spPr>
          <a:xfrm>
            <a:off x="456840" y="624492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8"/>
          <p:cNvSpPr txBox="1"/>
          <p:nvPr>
            <p:ph idx="1" type="subTitle"/>
          </p:nvPr>
        </p:nvSpPr>
        <p:spPr>
          <a:xfrm>
            <a:off x="457200" y="274320"/>
            <a:ext cx="8229600" cy="5299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48"/>
          <p:cNvSpPr txBox="1"/>
          <p:nvPr>
            <p:ph idx="11" type="ftr"/>
          </p:nvPr>
        </p:nvSpPr>
        <p:spPr>
          <a:xfrm>
            <a:off x="3124080" y="6244920"/>
            <a:ext cx="289584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48"/>
          <p:cNvSpPr txBox="1"/>
          <p:nvPr>
            <p:ph idx="12" type="sldNum"/>
          </p:nvPr>
        </p:nvSpPr>
        <p:spPr>
          <a:xfrm>
            <a:off x="6552720" y="624492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0" lvl="0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1pPr>
            <a:lvl2pPr indent="0" lvl="1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2pPr>
            <a:lvl3pPr indent="0" lvl="2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3pPr>
            <a:lvl4pPr indent="0" lvl="3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4pPr>
            <a:lvl5pPr indent="0" lvl="4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5pPr>
            <a:lvl6pPr indent="0" lvl="5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6pPr>
            <a:lvl7pPr indent="0" lvl="6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7pPr>
            <a:lvl8pPr indent="0" lvl="7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8pPr>
            <a:lvl9pPr indent="0" lvl="8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3" name="Google Shape;43;p48"/>
          <p:cNvSpPr txBox="1"/>
          <p:nvPr>
            <p:ph idx="10" type="dt"/>
          </p:nvPr>
        </p:nvSpPr>
        <p:spPr>
          <a:xfrm>
            <a:off x="456840" y="624492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9"/>
          <p:cNvSpPr txBox="1"/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49"/>
          <p:cNvSpPr txBox="1"/>
          <p:nvPr>
            <p:ph idx="1"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49"/>
          <p:cNvSpPr txBox="1"/>
          <p:nvPr>
            <p:ph idx="2"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49"/>
          <p:cNvSpPr txBox="1"/>
          <p:nvPr>
            <p:ph idx="3"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49"/>
          <p:cNvSpPr txBox="1"/>
          <p:nvPr>
            <p:ph idx="11" type="ftr"/>
          </p:nvPr>
        </p:nvSpPr>
        <p:spPr>
          <a:xfrm>
            <a:off x="3124080" y="6244920"/>
            <a:ext cx="289584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49"/>
          <p:cNvSpPr txBox="1"/>
          <p:nvPr>
            <p:ph idx="12" type="sldNum"/>
          </p:nvPr>
        </p:nvSpPr>
        <p:spPr>
          <a:xfrm>
            <a:off x="6552720" y="624492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0" lvl="0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1pPr>
            <a:lvl2pPr indent="0" lvl="1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2pPr>
            <a:lvl3pPr indent="0" lvl="2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3pPr>
            <a:lvl4pPr indent="0" lvl="3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4pPr>
            <a:lvl5pPr indent="0" lvl="4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5pPr>
            <a:lvl6pPr indent="0" lvl="5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6pPr>
            <a:lvl7pPr indent="0" lvl="6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7pPr>
            <a:lvl8pPr indent="0" lvl="7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8pPr>
            <a:lvl9pPr indent="0" lvl="8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1" name="Google Shape;51;p49"/>
          <p:cNvSpPr txBox="1"/>
          <p:nvPr>
            <p:ph idx="10" type="dt"/>
          </p:nvPr>
        </p:nvSpPr>
        <p:spPr>
          <a:xfrm>
            <a:off x="456840" y="624492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50"/>
          <p:cNvSpPr txBox="1"/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50"/>
          <p:cNvSpPr txBox="1"/>
          <p:nvPr>
            <p:ph idx="1"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50"/>
          <p:cNvSpPr txBox="1"/>
          <p:nvPr>
            <p:ph idx="2"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50"/>
          <p:cNvSpPr txBox="1"/>
          <p:nvPr>
            <p:ph idx="3"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50"/>
          <p:cNvSpPr txBox="1"/>
          <p:nvPr>
            <p:ph idx="11" type="ftr"/>
          </p:nvPr>
        </p:nvSpPr>
        <p:spPr>
          <a:xfrm>
            <a:off x="3124080" y="6244920"/>
            <a:ext cx="289584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50"/>
          <p:cNvSpPr txBox="1"/>
          <p:nvPr>
            <p:ph idx="12" type="sldNum"/>
          </p:nvPr>
        </p:nvSpPr>
        <p:spPr>
          <a:xfrm>
            <a:off x="6552720" y="624492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0" lvl="0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1pPr>
            <a:lvl2pPr indent="0" lvl="1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2pPr>
            <a:lvl3pPr indent="0" lvl="2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3pPr>
            <a:lvl4pPr indent="0" lvl="3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4pPr>
            <a:lvl5pPr indent="0" lvl="4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5pPr>
            <a:lvl6pPr indent="0" lvl="5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6pPr>
            <a:lvl7pPr indent="0" lvl="6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7pPr>
            <a:lvl8pPr indent="0" lvl="7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8pPr>
            <a:lvl9pPr indent="0" lvl="8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9" name="Google Shape;59;p50"/>
          <p:cNvSpPr txBox="1"/>
          <p:nvPr>
            <p:ph idx="10" type="dt"/>
          </p:nvPr>
        </p:nvSpPr>
        <p:spPr>
          <a:xfrm>
            <a:off x="456840" y="624492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51"/>
          <p:cNvSpPr txBox="1"/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51"/>
          <p:cNvSpPr txBox="1"/>
          <p:nvPr>
            <p:ph idx="1"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51"/>
          <p:cNvSpPr txBox="1"/>
          <p:nvPr>
            <p:ph idx="2"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51"/>
          <p:cNvSpPr txBox="1"/>
          <p:nvPr>
            <p:ph idx="3"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51"/>
          <p:cNvSpPr txBox="1"/>
          <p:nvPr>
            <p:ph idx="11" type="ftr"/>
          </p:nvPr>
        </p:nvSpPr>
        <p:spPr>
          <a:xfrm>
            <a:off x="3124080" y="6244920"/>
            <a:ext cx="289584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51"/>
          <p:cNvSpPr txBox="1"/>
          <p:nvPr>
            <p:ph idx="12" type="sldNum"/>
          </p:nvPr>
        </p:nvSpPr>
        <p:spPr>
          <a:xfrm>
            <a:off x="6552720" y="624492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0" lvl="0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1pPr>
            <a:lvl2pPr indent="0" lvl="1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2pPr>
            <a:lvl3pPr indent="0" lvl="2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3pPr>
            <a:lvl4pPr indent="0" lvl="3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4pPr>
            <a:lvl5pPr indent="0" lvl="4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5pPr>
            <a:lvl6pPr indent="0" lvl="5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6pPr>
            <a:lvl7pPr indent="0" lvl="6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7pPr>
            <a:lvl8pPr indent="0" lvl="7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8pPr>
            <a:lvl9pPr indent="0" lvl="8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67" name="Google Shape;67;p51"/>
          <p:cNvSpPr txBox="1"/>
          <p:nvPr>
            <p:ph idx="10" type="dt"/>
          </p:nvPr>
        </p:nvSpPr>
        <p:spPr>
          <a:xfrm>
            <a:off x="456840" y="624492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2"/>
          <p:cNvSpPr txBox="1"/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52"/>
          <p:cNvSpPr txBox="1"/>
          <p:nvPr>
            <p:ph idx="1" type="body"/>
          </p:nvPr>
        </p:nvSpPr>
        <p:spPr>
          <a:xfrm>
            <a:off x="457200" y="1600200"/>
            <a:ext cx="82296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52"/>
          <p:cNvSpPr txBox="1"/>
          <p:nvPr>
            <p:ph idx="2"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52"/>
          <p:cNvSpPr txBox="1"/>
          <p:nvPr>
            <p:ph idx="11" type="ftr"/>
          </p:nvPr>
        </p:nvSpPr>
        <p:spPr>
          <a:xfrm>
            <a:off x="3124080" y="6244920"/>
            <a:ext cx="289584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52"/>
          <p:cNvSpPr txBox="1"/>
          <p:nvPr>
            <p:ph idx="12" type="sldNum"/>
          </p:nvPr>
        </p:nvSpPr>
        <p:spPr>
          <a:xfrm>
            <a:off x="6552720" y="624492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0" lvl="0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1pPr>
            <a:lvl2pPr indent="0" lvl="1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2pPr>
            <a:lvl3pPr indent="0" lvl="2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3pPr>
            <a:lvl4pPr indent="0" lvl="3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4pPr>
            <a:lvl5pPr indent="0" lvl="4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5pPr>
            <a:lvl6pPr indent="0" lvl="5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6pPr>
            <a:lvl7pPr indent="0" lvl="6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7pPr>
            <a:lvl8pPr indent="0" lvl="7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8pPr>
            <a:lvl9pPr indent="0" lvl="8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74" name="Google Shape;74;p52"/>
          <p:cNvSpPr txBox="1"/>
          <p:nvPr>
            <p:ph idx="10" type="dt"/>
          </p:nvPr>
        </p:nvSpPr>
        <p:spPr>
          <a:xfrm>
            <a:off x="456840" y="624492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3"/>
          <p:cNvSpPr txBox="1"/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53"/>
          <p:cNvSpPr txBox="1"/>
          <p:nvPr>
            <p:ph idx="1"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53"/>
          <p:cNvSpPr txBox="1"/>
          <p:nvPr>
            <p:ph idx="2"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53"/>
          <p:cNvSpPr txBox="1"/>
          <p:nvPr>
            <p:ph idx="3"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53"/>
          <p:cNvSpPr txBox="1"/>
          <p:nvPr>
            <p:ph idx="4"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53"/>
          <p:cNvSpPr txBox="1"/>
          <p:nvPr>
            <p:ph idx="11" type="ftr"/>
          </p:nvPr>
        </p:nvSpPr>
        <p:spPr>
          <a:xfrm>
            <a:off x="3124080" y="6244920"/>
            <a:ext cx="289584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53"/>
          <p:cNvSpPr txBox="1"/>
          <p:nvPr>
            <p:ph idx="12" type="sldNum"/>
          </p:nvPr>
        </p:nvSpPr>
        <p:spPr>
          <a:xfrm>
            <a:off x="6552720" y="624492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0" lvl="0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1pPr>
            <a:lvl2pPr indent="0" lvl="1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2pPr>
            <a:lvl3pPr indent="0" lvl="2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3pPr>
            <a:lvl4pPr indent="0" lvl="3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4pPr>
            <a:lvl5pPr indent="0" lvl="4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5pPr>
            <a:lvl6pPr indent="0" lvl="5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6pPr>
            <a:lvl7pPr indent="0" lvl="6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7pPr>
            <a:lvl8pPr indent="0" lvl="7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8pPr>
            <a:lvl9pPr indent="0" lvl="8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3" name="Google Shape;83;p53"/>
          <p:cNvSpPr txBox="1"/>
          <p:nvPr>
            <p:ph idx="10" type="dt"/>
          </p:nvPr>
        </p:nvSpPr>
        <p:spPr>
          <a:xfrm>
            <a:off x="456840" y="624492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4"/>
          <p:cNvSpPr txBox="1"/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54"/>
          <p:cNvSpPr txBox="1"/>
          <p:nvPr>
            <p:ph idx="1"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54"/>
          <p:cNvSpPr txBox="1"/>
          <p:nvPr>
            <p:ph idx="2"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54"/>
          <p:cNvSpPr txBox="1"/>
          <p:nvPr>
            <p:ph idx="3"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54"/>
          <p:cNvSpPr txBox="1"/>
          <p:nvPr>
            <p:ph idx="4"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54"/>
          <p:cNvSpPr txBox="1"/>
          <p:nvPr>
            <p:ph idx="5"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54"/>
          <p:cNvSpPr txBox="1"/>
          <p:nvPr>
            <p:ph idx="6"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54"/>
          <p:cNvSpPr txBox="1"/>
          <p:nvPr>
            <p:ph idx="11" type="ftr"/>
          </p:nvPr>
        </p:nvSpPr>
        <p:spPr>
          <a:xfrm>
            <a:off x="3124080" y="6244920"/>
            <a:ext cx="289584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54"/>
          <p:cNvSpPr txBox="1"/>
          <p:nvPr>
            <p:ph idx="12" type="sldNum"/>
          </p:nvPr>
        </p:nvSpPr>
        <p:spPr>
          <a:xfrm>
            <a:off x="6552720" y="624492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0" lvl="0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1pPr>
            <a:lvl2pPr indent="0" lvl="1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2pPr>
            <a:lvl3pPr indent="0" lvl="2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3pPr>
            <a:lvl4pPr indent="0" lvl="3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4pPr>
            <a:lvl5pPr indent="0" lvl="4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5pPr>
            <a:lvl6pPr indent="0" lvl="5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6pPr>
            <a:lvl7pPr indent="0" lvl="6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7pPr>
            <a:lvl8pPr indent="0" lvl="7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8pPr>
            <a:lvl9pPr indent="0" lvl="8" mar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4" name="Google Shape;94;p54"/>
          <p:cNvSpPr txBox="1"/>
          <p:nvPr>
            <p:ph idx="10" type="dt"/>
          </p:nvPr>
        </p:nvSpPr>
        <p:spPr>
          <a:xfrm>
            <a:off x="456840" y="624492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2"/>
          <p:cNvSpPr txBox="1"/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p42"/>
          <p:cNvSpPr txBox="1"/>
          <p:nvPr>
            <p:ph idx="1"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p42"/>
          <p:cNvSpPr txBox="1"/>
          <p:nvPr>
            <p:ph idx="10" type="dt"/>
          </p:nvPr>
        </p:nvSpPr>
        <p:spPr>
          <a:xfrm>
            <a:off x="456840" y="624492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" name="Google Shape;9;p42"/>
          <p:cNvSpPr txBox="1"/>
          <p:nvPr>
            <p:ph idx="11" type="ftr"/>
          </p:nvPr>
        </p:nvSpPr>
        <p:spPr>
          <a:xfrm>
            <a:off x="3124080" y="6244920"/>
            <a:ext cx="289584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" name="Google Shape;10;p42"/>
          <p:cNvSpPr txBox="1"/>
          <p:nvPr>
            <p:ph idx="12" type="sldNum"/>
          </p:nvPr>
        </p:nvSpPr>
        <p:spPr>
          <a:xfrm>
            <a:off x="6552720" y="6244920"/>
            <a:ext cx="213372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0" lvl="0" marL="0" marR="0" rt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2.png"/><Relationship Id="rId4" Type="http://schemas.openxmlformats.org/officeDocument/2006/relationships/image" Target="../media/image17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9.png"/><Relationship Id="rId8" Type="http://schemas.openxmlformats.org/officeDocument/2006/relationships/image" Target="../media/image1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7.png"/><Relationship Id="rId4" Type="http://schemas.openxmlformats.org/officeDocument/2006/relationships/image" Target="../media/image25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fipi.ru/ege/demoversii-specifikacii-kodifikatory" TargetMode="External"/><Relationship Id="rId4" Type="http://schemas.openxmlformats.org/officeDocument/2006/relationships/image" Target="../media/image2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0.png"/><Relationship Id="rId4" Type="http://schemas.openxmlformats.org/officeDocument/2006/relationships/image" Target="../media/image2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://ivo.garant.ru/#%2Fdocument%2F77316478%2Fparagraph%2F176%3A0" TargetMode="Externa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"/>
          <p:cNvSpPr txBox="1"/>
          <p:nvPr>
            <p:ph idx="4294967295" type="title"/>
          </p:nvPr>
        </p:nvSpPr>
        <p:spPr>
          <a:xfrm>
            <a:off x="-108000" y="836280"/>
            <a:ext cx="9252000" cy="5832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</a:pPr>
            <a:r>
              <a:rPr b="1" i="0" lang="ru-RU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   </a:t>
            </a:r>
            <a:br>
              <a:rPr b="0" i="0" lang="ru-RU" sz="4800" u="none" cap="none" strike="noStrike"/>
            </a:br>
            <a:r>
              <a:rPr b="1" i="0" lang="ru-RU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«Итоговое сочинение и</a:t>
            </a:r>
            <a:br>
              <a:rPr b="0" i="0" lang="ru-RU" sz="4800" u="none" cap="none" strike="noStrike"/>
            </a:br>
            <a:r>
              <a:rPr b="1" i="0" lang="ru-RU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ЕГЭ»</a:t>
            </a:r>
            <a:br>
              <a:rPr b="0" i="0" lang="ru-RU" sz="4800" u="none" cap="none" strike="noStrike"/>
            </a:br>
            <a:br>
              <a:rPr b="0" i="0" lang="ru-RU" sz="4800" u="none" cap="none" strike="noStrike"/>
            </a:br>
            <a:r>
              <a:rPr b="1" lang="ru-RU" sz="3600">
                <a:solidFill>
                  <a:srgbClr val="FFFFFF"/>
                </a:solidFill>
              </a:rPr>
              <a:t>Коровина Наталья Витальевна</a:t>
            </a:r>
            <a:r>
              <a:rPr b="1" i="0" lang="ru-RU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заместитель директора по УВР, ответственный организатор ГИА в ГБОУ СОШ №531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"/>
          <p:cNvSpPr/>
          <p:nvPr/>
        </p:nvSpPr>
        <p:spPr>
          <a:xfrm>
            <a:off x="4861080" y="3213000"/>
            <a:ext cx="5040000" cy="54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" name="Google Shape;10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71360" y="-171360"/>
            <a:ext cx="3292560" cy="1927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"/>
          <p:cNvSpPr txBox="1"/>
          <p:nvPr>
            <p:ph idx="4294967295"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SzPts val="4400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9000"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Приказ Министерства просвещения Российской Федерации, Федеральной службы по надзору в сфере образования и науки от 04.04.2023 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799"/>
              </a:spcBef>
              <a:spcAft>
                <a:spcPts val="0"/>
              </a:spcAft>
              <a:buNone/>
            </a:pPr>
            <a:r>
              <a:rPr b="1" i="0" lang="ru-RU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№ 233/552</a:t>
            </a:r>
            <a:br>
              <a:rPr b="0" i="0" lang="ru-RU" sz="3200" u="none" cap="none" strike="noStrike"/>
            </a:br>
            <a:r>
              <a:rPr b="1" i="0" lang="ru-RU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"Об утверждении Порядка проведения государственной итоговой аттестации по образовательным программам среднего общего образования"</a:t>
            </a:r>
            <a:br>
              <a:rPr b="0" i="0" lang="ru-RU" sz="3200" u="none" cap="none" strike="noStrike"/>
            </a:br>
            <a:r>
              <a:rPr b="1" i="0" lang="ru-RU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(Зарегистрирован 15.05.2023 № 73314)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" name="Google Shape;10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360" y="-84240"/>
            <a:ext cx="3085920" cy="1860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 txBox="1"/>
          <p:nvPr>
            <p:ph idx="4294967295"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Итоговое сочинение 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3"/>
          <p:cNvSpPr txBox="1"/>
          <p:nvPr/>
        </p:nvSpPr>
        <p:spPr>
          <a:xfrm>
            <a:off x="254900" y="1600200"/>
            <a:ext cx="8565000" cy="50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                </a:t>
            </a:r>
            <a:r>
              <a:rPr b="1" lang="ru-RU" sz="3600">
                <a:solidFill>
                  <a:srgbClr val="C00000"/>
                </a:solidFill>
              </a:rPr>
              <a:t>первая среда декабря</a:t>
            </a:r>
            <a:r>
              <a:rPr b="1" i="0" lang="ru-RU" sz="3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901"/>
              </a:spcBef>
              <a:spcAft>
                <a:spcPts val="0"/>
              </a:spcAft>
              <a:buNone/>
            </a:pPr>
            <a:r>
              <a:rPr b="1" i="0" lang="ru-RU" sz="3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              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901"/>
              </a:spcBef>
              <a:spcAft>
                <a:spcPts val="0"/>
              </a:spcAft>
              <a:buNone/>
            </a:pPr>
            <a:r>
              <a:rPr b="1" i="0" lang="ru-RU" sz="3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                    Пересдача                                       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901"/>
              </a:spcBef>
              <a:spcAft>
                <a:spcPts val="0"/>
              </a:spcAft>
              <a:buNone/>
            </a:pPr>
            <a:r>
              <a:rPr b="1" i="0" lang="ru-RU" sz="3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                </a:t>
            </a:r>
            <a:r>
              <a:rPr b="1" lang="ru-RU" sz="3600">
                <a:solidFill>
                  <a:srgbClr val="C00000"/>
                </a:solidFill>
              </a:rPr>
              <a:t>первая среда февраля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901"/>
              </a:spcBef>
              <a:spcAft>
                <a:spcPts val="0"/>
              </a:spcAft>
              <a:buNone/>
            </a:pPr>
            <a:r>
              <a:rPr b="1" i="0" lang="ru-RU" sz="3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                </a:t>
            </a:r>
            <a:r>
              <a:rPr b="1" lang="ru-RU" sz="3600">
                <a:solidFill>
                  <a:srgbClr val="C00000"/>
                </a:solidFill>
              </a:rPr>
              <a:t>апрель</a:t>
            </a:r>
            <a:endParaRPr b="1" i="0" sz="3600" u="none" cap="none" strike="noStrik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901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rgbClr val="C00000"/>
              </a:solidFill>
            </a:endParaRPr>
          </a:p>
          <a:p>
            <a:pPr indent="0" lvl="0" marL="0" marR="0" rtl="0" algn="ctr">
              <a:spcBef>
                <a:spcPts val="901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rgbClr val="161645"/>
                </a:solidFill>
              </a:rPr>
              <a:t>             </a:t>
            </a:r>
            <a:r>
              <a:rPr b="1" i="0" lang="ru-RU" sz="3600" u="none" cap="none" strike="noStrike">
                <a:solidFill>
                  <a:srgbClr val="161645"/>
                </a:solidFill>
                <a:latin typeface="Arial"/>
                <a:ea typeface="Arial"/>
                <a:cs typeface="Arial"/>
                <a:sym typeface="Arial"/>
              </a:rPr>
              <a:t>Время написания-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901"/>
              </a:spcBef>
              <a:spcAft>
                <a:spcPts val="0"/>
              </a:spcAft>
              <a:buNone/>
            </a:pPr>
            <a:r>
              <a:rPr b="1" i="0" lang="ru-RU" sz="3600" u="none" cap="none" strike="noStrike">
                <a:solidFill>
                  <a:srgbClr val="161645"/>
                </a:solidFill>
                <a:latin typeface="Arial"/>
                <a:ea typeface="Arial"/>
                <a:cs typeface="Arial"/>
                <a:sym typeface="Arial"/>
              </a:rPr>
              <a:t>             3 часа 55 минут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901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6360" y="1238400"/>
            <a:ext cx="2535120" cy="274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/>
          <p:nvPr>
            <p:ph idx="4294967295" type="title"/>
          </p:nvPr>
        </p:nvSpPr>
        <p:spPr>
          <a:xfrm>
            <a:off x="900000" y="188640"/>
            <a:ext cx="6912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b="1" lang="ru-RU" sz="3600">
                <a:solidFill>
                  <a:srgbClr val="FFFFFF"/>
                </a:solidFill>
              </a:rPr>
              <a:t>Разделы и подразделы закрытого банка тем ИС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4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3080" lvl="0" marL="343080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Char char="•"/>
            </a:pPr>
            <a:r>
              <a:rPr b="1" i="0" lang="ru-RU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1. Духовно-нравственные ориентиры в жизни человека </a:t>
            </a:r>
            <a:br>
              <a:rPr b="0" i="0" lang="ru-RU" sz="2000" u="none" cap="none" strike="noStrike"/>
            </a:br>
            <a:r>
              <a:rPr b="0" i="0" lang="ru-RU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1.1. Внутренний мир человека и его личностные качества</a:t>
            </a:r>
            <a:br>
              <a:rPr b="0" i="0" lang="ru-RU" sz="2000" u="none" cap="none" strike="noStrike"/>
            </a:br>
            <a:r>
              <a:rPr b="0" i="0" lang="ru-RU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1.2. Отношение человека к другому человеку (окружению), нравственные идеалы и выбор между добром и злом</a:t>
            </a:r>
            <a:br>
              <a:rPr b="0" i="0" lang="ru-RU" sz="2000" u="none" cap="none" strike="noStrike"/>
            </a:br>
            <a:r>
              <a:rPr b="0" i="0" lang="ru-RU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1.3. Познание человеком самого себя</a:t>
            </a:r>
            <a:br>
              <a:rPr b="0" i="0" lang="ru-RU" sz="2000" u="none" cap="none" strike="noStrike"/>
            </a:br>
            <a:r>
              <a:rPr b="0" i="0" lang="ru-RU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1.4. Свобода человека и ее ограничения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marR="0" rtl="0" algn="l">
              <a:spcBef>
                <a:spcPts val="499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Char char="•"/>
            </a:pPr>
            <a:r>
              <a:rPr b="1" i="0" lang="ru-RU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2. Семья, общество, Отечество в жизни человека </a:t>
            </a:r>
            <a:br>
              <a:rPr b="0" i="0" lang="ru-RU" sz="2000" u="none" cap="none" strike="noStrike"/>
            </a:br>
            <a:r>
              <a:rPr b="0" i="0" lang="ru-RU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2.1. Семья, род; семейные ценности и традиции</a:t>
            </a:r>
            <a:br>
              <a:rPr b="0" i="0" lang="ru-RU" sz="2000" u="none" cap="none" strike="noStrike"/>
            </a:br>
            <a:r>
              <a:rPr b="0" i="0" lang="ru-RU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2.2. Человек и общество</a:t>
            </a:r>
            <a:br>
              <a:rPr b="0" i="0" lang="ru-RU" sz="2000" u="none" cap="none" strike="noStrike"/>
            </a:br>
            <a:r>
              <a:rPr b="0" i="0" lang="ru-RU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2.3. Родина, государство, гражданская позиция человека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marR="0" rtl="0" algn="l">
              <a:spcBef>
                <a:spcPts val="499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Char char="•"/>
            </a:pPr>
            <a:r>
              <a:rPr b="1" i="0" lang="ru-RU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3. Природа и культура в жизни человека </a:t>
            </a:r>
            <a:br>
              <a:rPr b="0" i="0" lang="ru-RU" sz="2000" u="none" cap="none" strike="noStrike"/>
            </a:br>
            <a:r>
              <a:rPr b="0" i="0" lang="ru-RU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3.1. Природа и человек</a:t>
            </a:r>
            <a:br>
              <a:rPr b="0" i="0" lang="ru-RU" sz="2000" u="none" cap="none" strike="noStrike"/>
            </a:br>
            <a:r>
              <a:rPr b="0" i="0" lang="ru-RU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3.2. Наука и человек</a:t>
            </a:r>
            <a:br>
              <a:rPr b="0" i="0" lang="ru-RU" sz="2000" u="none" cap="none" strike="noStrike"/>
            </a:br>
            <a:r>
              <a:rPr b="0" i="0" lang="ru-RU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3.3. Искусство и человек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13cc3006b6_0_0"/>
          <p:cNvSpPr txBox="1"/>
          <p:nvPr>
            <p:ph idx="4294967295" type="title"/>
          </p:nvPr>
        </p:nvSpPr>
        <p:spPr>
          <a:xfrm>
            <a:off x="900000" y="188640"/>
            <a:ext cx="6912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b="1" i="0" lang="ru-RU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Структура закрытого банка тем  итогового сочинения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313cc3006b6_0_0"/>
          <p:cNvSpPr txBox="1"/>
          <p:nvPr/>
        </p:nvSpPr>
        <p:spPr>
          <a:xfrm>
            <a:off x="182875" y="1600200"/>
            <a:ext cx="8961000" cy="50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spcBef>
                <a:spcPts val="499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rgbClr val="002060"/>
                </a:solidFill>
              </a:rPr>
              <a:t>В каждый комплект тем итогового сочинения будут включены по две темы из каждого раздела банка:</a:t>
            </a:r>
            <a:endParaRPr b="1" sz="3000">
              <a:solidFill>
                <a:srgbClr val="002060"/>
              </a:solidFill>
            </a:endParaRPr>
          </a:p>
          <a:p>
            <a:pPr indent="0" lvl="0" marL="457200" rtl="0" algn="l">
              <a:spcBef>
                <a:spcPts val="499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2060"/>
              </a:solidFill>
            </a:endParaRPr>
          </a:p>
          <a:p>
            <a:pPr indent="-419100" lvl="0" marL="457200" rtl="0" algn="l">
              <a:spcBef>
                <a:spcPts val="499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b="1" lang="ru-RU" sz="3000">
                <a:solidFill>
                  <a:srgbClr val="002060"/>
                </a:solidFill>
              </a:rPr>
              <a:t>темы 1, 2 «Духовно-нравственные ориентиры в жизни человека»;</a:t>
            </a:r>
            <a:endParaRPr b="1" sz="3000">
              <a:solidFill>
                <a:srgbClr val="002060"/>
              </a:solidFill>
            </a:endParaRPr>
          </a:p>
          <a:p>
            <a:pPr indent="-419100" lvl="0" marL="457200" rtl="0" algn="l">
              <a:spcBef>
                <a:spcPts val="499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b="1" lang="ru-RU" sz="3000">
                <a:solidFill>
                  <a:srgbClr val="002060"/>
                </a:solidFill>
              </a:rPr>
              <a:t>темы 3, 4 «Семья, общество, Отечество в жизни человека»;</a:t>
            </a:r>
            <a:endParaRPr b="1" sz="3000">
              <a:solidFill>
                <a:srgbClr val="002060"/>
              </a:solidFill>
            </a:endParaRPr>
          </a:p>
          <a:p>
            <a:pPr indent="-419100" lvl="0" marL="457200" rtl="0" algn="l">
              <a:spcBef>
                <a:spcPts val="499"/>
              </a:spcBef>
              <a:spcAft>
                <a:spcPts val="0"/>
              </a:spcAft>
              <a:buClr>
                <a:srgbClr val="002060"/>
              </a:buClr>
              <a:buSzPts val="3000"/>
              <a:buChar char="•"/>
            </a:pPr>
            <a:r>
              <a:rPr b="1" lang="ru-RU" sz="3000">
                <a:solidFill>
                  <a:srgbClr val="002060"/>
                </a:solidFill>
              </a:rPr>
              <a:t>темы 5, 6 «Природа и культура в жизни человека».</a:t>
            </a:r>
            <a:endParaRPr b="1" sz="3000">
              <a:solidFill>
                <a:srgbClr val="002060"/>
              </a:solidFill>
            </a:endParaRPr>
          </a:p>
          <a:p>
            <a:pPr indent="0" lvl="0" marL="457200" marR="0" rtl="0" algn="l">
              <a:spcBef>
                <a:spcPts val="499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13cc3006b6_0_7"/>
          <p:cNvSpPr txBox="1"/>
          <p:nvPr>
            <p:ph idx="4294967295" type="title"/>
          </p:nvPr>
        </p:nvSpPr>
        <p:spPr>
          <a:xfrm>
            <a:off x="900000" y="188640"/>
            <a:ext cx="6912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b="1" lang="ru-RU" sz="3600">
                <a:solidFill>
                  <a:srgbClr val="FFFFFF"/>
                </a:solidFill>
              </a:rPr>
              <a:t>Образец </a:t>
            </a:r>
            <a:r>
              <a:rPr b="1" lang="ru-RU" sz="3600">
                <a:solidFill>
                  <a:srgbClr val="FFFFFF"/>
                </a:solidFill>
              </a:rPr>
              <a:t>комплекта тем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g313cc3006b6_0_7"/>
          <p:cNvSpPr txBox="1"/>
          <p:nvPr/>
        </p:nvSpPr>
        <p:spPr>
          <a:xfrm>
            <a:off x="349925" y="1507925"/>
            <a:ext cx="8568600" cy="50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457200" rtl="0" algn="l">
              <a:spcBef>
                <a:spcPts val="499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2060"/>
              </a:solidFill>
            </a:endParaRPr>
          </a:p>
          <a:p>
            <a:pPr indent="-381000" lvl="0" marL="457200" rtl="0" algn="l">
              <a:spcBef>
                <a:spcPts val="499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b="1" lang="ru-RU" sz="2400">
                <a:solidFill>
                  <a:srgbClr val="002060"/>
                </a:solidFill>
              </a:rPr>
              <a:t>Выберите только ОДНУ из предложенных тем итогового сочинения.</a:t>
            </a:r>
            <a:endParaRPr b="1" sz="2400">
              <a:solidFill>
                <a:srgbClr val="002060"/>
              </a:solidFill>
            </a:endParaRPr>
          </a:p>
          <a:p>
            <a:pPr indent="-381000" lvl="0" marL="457200" rtl="0" algn="l">
              <a:spcBef>
                <a:spcPts val="499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b="1" lang="ru-RU" sz="2400">
                <a:solidFill>
                  <a:srgbClr val="002060"/>
                </a:solidFill>
              </a:rPr>
              <a:t>147. О чём люди чаще всего мечтают?</a:t>
            </a:r>
            <a:endParaRPr b="1" sz="2400">
              <a:solidFill>
                <a:srgbClr val="002060"/>
              </a:solidFill>
            </a:endParaRPr>
          </a:p>
          <a:p>
            <a:pPr indent="-381000" lvl="0" marL="457200" rtl="0" algn="l">
              <a:spcBef>
                <a:spcPts val="499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b="1" lang="ru-RU" sz="2400">
                <a:solidFill>
                  <a:srgbClr val="002060"/>
                </a:solidFill>
              </a:rPr>
              <a:t>249. Чем опасно равнодушие?</a:t>
            </a:r>
            <a:endParaRPr b="1" sz="2400">
              <a:solidFill>
                <a:srgbClr val="002060"/>
              </a:solidFill>
            </a:endParaRPr>
          </a:p>
          <a:p>
            <a:pPr indent="-381000" lvl="0" marL="457200" rtl="0" algn="l">
              <a:spcBef>
                <a:spcPts val="499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b="1" lang="ru-RU" sz="2400">
                <a:solidFill>
                  <a:srgbClr val="002060"/>
                </a:solidFill>
              </a:rPr>
              <a:t>311. Какая из мыслей М.Ю. Лермонтова Вам ближе: «Я ищу свободы и покоя» или «Так жизнь скучна, когда боренья нет»?</a:t>
            </a:r>
            <a:endParaRPr b="1" sz="2400">
              <a:solidFill>
                <a:srgbClr val="002060"/>
              </a:solidFill>
            </a:endParaRPr>
          </a:p>
          <a:p>
            <a:pPr indent="-381000" lvl="0" marL="457200" rtl="0" algn="l">
              <a:spcBef>
                <a:spcPts val="499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b="1" lang="ru-RU" sz="2400">
                <a:solidFill>
                  <a:srgbClr val="002060"/>
                </a:solidFill>
              </a:rPr>
              <a:t>411. Что значит быть гражданином?</a:t>
            </a:r>
            <a:endParaRPr b="1" sz="2400">
              <a:solidFill>
                <a:srgbClr val="002060"/>
              </a:solidFill>
            </a:endParaRPr>
          </a:p>
          <a:p>
            <a:pPr indent="-381000" lvl="0" marL="457200" rtl="0" algn="l">
              <a:spcBef>
                <a:spcPts val="499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b="1" lang="ru-RU" sz="2400">
                <a:solidFill>
                  <a:srgbClr val="002060"/>
                </a:solidFill>
              </a:rPr>
              <a:t>501. Человек науки – каким он должен быть?</a:t>
            </a:r>
            <a:endParaRPr b="1" sz="2400">
              <a:solidFill>
                <a:srgbClr val="002060"/>
              </a:solidFill>
            </a:endParaRPr>
          </a:p>
          <a:p>
            <a:pPr indent="-381000" lvl="0" marL="457200" rtl="0" algn="l">
              <a:spcBef>
                <a:spcPts val="499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b="1" lang="ru-RU" sz="2400">
                <a:solidFill>
                  <a:srgbClr val="002060"/>
                </a:solidFill>
              </a:rPr>
              <a:t>629. Разделяете ли Вы мнение о том, что речевая культура человека – зеркало его духовной культуры?</a:t>
            </a:r>
            <a:endParaRPr b="1" sz="240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"/>
          <p:cNvSpPr txBox="1"/>
          <p:nvPr>
            <p:ph idx="4294967295" type="title"/>
          </p:nvPr>
        </p:nvSpPr>
        <p:spPr>
          <a:xfrm>
            <a:off x="457200" y="274320"/>
            <a:ext cx="8229600" cy="850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b="1" i="0" lang="ru-RU" sz="4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Требования к сочинению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5"/>
          <p:cNvSpPr txBox="1"/>
          <p:nvPr/>
        </p:nvSpPr>
        <p:spPr>
          <a:xfrm>
            <a:off x="108000" y="1600200"/>
            <a:ext cx="885672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3080" lvl="0" marL="343080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Char char="•"/>
            </a:pPr>
            <a:r>
              <a:rPr b="1" i="0" lang="ru-RU" sz="4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r>
              <a:rPr b="1" lang="ru-RU" sz="4000">
                <a:solidFill>
                  <a:srgbClr val="002060"/>
                </a:solidFill>
              </a:rPr>
              <a:t>Рекомендуемый объем сочинения − от 350 слов, минимальный – </a:t>
            </a:r>
            <a:r>
              <a:rPr b="1" lang="ru-RU" sz="4000">
                <a:solidFill>
                  <a:srgbClr val="FF0000"/>
                </a:solidFill>
              </a:rPr>
              <a:t>не менее 250 слов. 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marR="0" rtl="0" algn="l">
              <a:spcBef>
                <a:spcPts val="1001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Char char="•"/>
            </a:pPr>
            <a:r>
              <a:rPr b="1" i="0" lang="ru-RU" sz="4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2.Самостоятельность написания итогового сочинения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"/>
          <p:cNvSpPr txBox="1"/>
          <p:nvPr>
            <p:ph idx="4294967295"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Arial"/>
              <a:buNone/>
            </a:pPr>
            <a:r>
              <a:rPr b="1" i="0" lang="ru-RU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Сочинение оценивается </a:t>
            </a:r>
            <a:br>
              <a:rPr b="0" i="0" lang="ru-RU" sz="3600" u="none" cap="none" strike="noStrike">
                <a:solidFill>
                  <a:srgbClr val="FFFFFF"/>
                </a:solidFill>
              </a:rPr>
            </a:br>
            <a:r>
              <a:rPr b="1" i="0" lang="ru-RU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по пяти критериям</a:t>
            </a:r>
            <a:endParaRPr b="0" i="0" sz="3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6"/>
          <p:cNvSpPr txBox="1"/>
          <p:nvPr/>
        </p:nvSpPr>
        <p:spPr>
          <a:xfrm>
            <a:off x="349925" y="1600200"/>
            <a:ext cx="8337000" cy="49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65344" lvl="0" marL="33588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Arial"/>
              <a:buChar char="•"/>
            </a:pPr>
            <a:r>
              <a:rPr b="1" i="0" lang="ru-RU" sz="3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соответствие теме; 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5344" lvl="0" marL="335880" marR="0" rtl="0" algn="l">
              <a:spcBef>
                <a:spcPts val="799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Arial"/>
              <a:buChar char="•"/>
            </a:pPr>
            <a:r>
              <a:rPr b="1" i="0" lang="ru-RU" sz="3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аргументация, привлечение литературного материала; 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5344" lvl="0" marL="335880" marR="0" rtl="0" algn="l">
              <a:spcBef>
                <a:spcPts val="799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Arial"/>
              <a:buChar char="•"/>
            </a:pPr>
            <a:r>
              <a:rPr b="1" i="0" lang="ru-RU" sz="3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композиция;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5344" lvl="0" marL="335880" marR="0" rtl="0" algn="l">
              <a:spcBef>
                <a:spcPts val="799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Arial"/>
              <a:buChar char="•"/>
            </a:pPr>
            <a:r>
              <a:rPr b="1" i="0" lang="ru-RU" sz="3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качество письменной речи; 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5343" lvl="0" marL="335879" marR="0" rtl="0" algn="l">
              <a:spcBef>
                <a:spcPts val="799"/>
              </a:spcBef>
              <a:spcAft>
                <a:spcPts val="0"/>
              </a:spcAft>
              <a:buClr>
                <a:srgbClr val="C00000"/>
              </a:buClr>
              <a:buSzPts val="3600"/>
              <a:buFont typeface="Arial"/>
              <a:buChar char="•"/>
            </a:pPr>
            <a:r>
              <a:rPr b="1" i="0" lang="ru-RU" sz="3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грамотность. 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360" y="5129280"/>
            <a:ext cx="3309840" cy="1995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"/>
          <p:cNvSpPr txBox="1"/>
          <p:nvPr>
            <p:ph idx="4294967295" type="title"/>
          </p:nvPr>
        </p:nvSpPr>
        <p:spPr>
          <a:xfrm>
            <a:off x="814320" y="13788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b="1" i="0" lang="ru-RU" sz="4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Возможные требования вуза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7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14439" lvl="0" marL="514439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AutoNum type="arabicParenR"/>
            </a:pPr>
            <a:r>
              <a:rPr b="1" i="0" lang="ru-RU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объем – от 350 слов 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439" lvl="0" marL="514439" marR="0" rtl="0" algn="l">
              <a:spcBef>
                <a:spcPts val="799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439" lvl="0" marL="514439" marR="0" rtl="0" algn="l">
              <a:spcBef>
                <a:spcPts val="799"/>
              </a:spcBef>
              <a:spcAft>
                <a:spcPts val="0"/>
              </a:spcAft>
              <a:buNone/>
            </a:pPr>
            <a:r>
              <a:rPr b="1" i="0" lang="ru-RU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2) опора не только на литературный материал, но и на произведения других видов искусства или на исторические факты 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439" lvl="0" marL="514439" marR="0" rtl="0" algn="l">
              <a:spcBef>
                <a:spcPts val="799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439" lvl="0" marL="514439" marR="0" rtl="0" algn="l">
              <a:spcBef>
                <a:spcPts val="799"/>
              </a:spcBef>
              <a:spcAft>
                <a:spcPts val="0"/>
              </a:spcAft>
              <a:buNone/>
            </a:pPr>
            <a:r>
              <a:rPr b="1" i="0" lang="ru-RU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3) оригинальность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439" lvl="0" marL="514439" marR="0" rtl="0" algn="l">
              <a:spcBef>
                <a:spcPts val="799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" name="Google Shape;15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15080" y="4653000"/>
            <a:ext cx="3309840" cy="1995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13cc3006b6_0_16"/>
          <p:cNvSpPr txBox="1"/>
          <p:nvPr/>
        </p:nvSpPr>
        <p:spPr>
          <a:xfrm>
            <a:off x="657000" y="225025"/>
            <a:ext cx="79824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ФИПИ</a:t>
            </a:r>
            <a:endParaRPr b="1" sz="36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9" name="Google Shape;159;g313cc3006b6_0_16"/>
          <p:cNvPicPr preferRelativeResize="0"/>
          <p:nvPr/>
        </p:nvPicPr>
        <p:blipFill rotWithShape="1">
          <a:blip r:embed="rId3">
            <a:alphaModFix/>
          </a:blip>
          <a:srcRect b="0" l="42372" r="829" t="8458"/>
          <a:stretch/>
        </p:blipFill>
        <p:spPr>
          <a:xfrm>
            <a:off x="227250" y="1533552"/>
            <a:ext cx="8916751" cy="5248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g313cc3006b6_0_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27949" y="-85815"/>
            <a:ext cx="2716049" cy="163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"/>
          <p:cNvSpPr txBox="1"/>
          <p:nvPr>
            <p:ph idx="4294967295" type="title"/>
          </p:nvPr>
        </p:nvSpPr>
        <p:spPr>
          <a:xfrm>
            <a:off x="457200" y="188640"/>
            <a:ext cx="8229600" cy="122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SzPts val="4400"/>
              <a:buFont typeface="Arial"/>
              <a:buNone/>
            </a:pPr>
            <a:r>
              <a:t/>
            </a:r>
            <a:endParaRPr b="1" i="0" sz="4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8"/>
          <p:cNvSpPr txBox="1"/>
          <p:nvPr/>
        </p:nvSpPr>
        <p:spPr>
          <a:xfrm>
            <a:off x="457200" y="1628640"/>
            <a:ext cx="8229600" cy="48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800" u="none" cap="none" strike="noStrike">
                <a:solidFill>
                  <a:srgbClr val="26267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ru-RU" sz="4000" u="none" cap="none" strike="noStrike">
                <a:solidFill>
                  <a:srgbClr val="262673"/>
                </a:solidFill>
                <a:latin typeface="Arial"/>
                <a:ea typeface="Arial"/>
                <a:cs typeface="Arial"/>
                <a:sym typeface="Arial"/>
              </a:rPr>
              <a:t>К прохождению ГИА допускаются учащиеся, </a:t>
            </a:r>
            <a:r>
              <a:rPr b="1" i="0" lang="ru-RU" sz="4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не имеющие академической задолженности по всем предметам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465001">
            <a:off x="736200" y="4765680"/>
            <a:ext cx="1609920" cy="1608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5880" y="4422600"/>
            <a:ext cx="2051280" cy="2049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3"/>
          <p:cNvSpPr txBox="1"/>
          <p:nvPr>
            <p:ph idx="4294967295" type="title"/>
          </p:nvPr>
        </p:nvSpPr>
        <p:spPr>
          <a:xfrm>
            <a:off x="-468360" y="128160"/>
            <a:ext cx="8229600" cy="122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Итоговые отметки</a:t>
            </a:r>
            <a:br>
              <a:rPr b="0" i="0" lang="ru-RU" sz="4400" u="none" cap="none" strike="noStrike"/>
            </a:br>
            <a:r>
              <a:rPr b="1" i="0" lang="ru-RU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в аттестат 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3"/>
          <p:cNvSpPr txBox="1"/>
          <p:nvPr/>
        </p:nvSpPr>
        <p:spPr>
          <a:xfrm>
            <a:off x="457200" y="1483920"/>
            <a:ext cx="8229600" cy="4321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0350" y="4756185"/>
            <a:ext cx="2746440" cy="1656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6" name="Google Shape;176;p13"/>
          <p:cNvGraphicFramePr/>
          <p:nvPr/>
        </p:nvGraphicFramePr>
        <p:xfrm>
          <a:off x="549360" y="20750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{72332EBF-9733-495D-9736-1BED63E1C9F9}</a:tableStyleId>
              </a:tblPr>
              <a:tblGrid>
                <a:gridCol w="809650"/>
                <a:gridCol w="809650"/>
                <a:gridCol w="641150"/>
                <a:gridCol w="466925"/>
                <a:gridCol w="863650"/>
                <a:gridCol w="863275"/>
                <a:gridCol w="720725"/>
                <a:gridCol w="863650"/>
                <a:gridCol w="1246325"/>
                <a:gridCol w="1139750"/>
              </a:tblGrid>
              <a:tr h="1188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пол. 10 кл.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 пол. 10 кл.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Год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пол. 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 кл.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 пол. 11 кл.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Год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Средний балл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Отметка  в аттестат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E0E3"/>
                    </a:solidFill>
                  </a:tcPr>
                </a:tc>
              </a:tr>
              <a:tr h="932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40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b="0" sz="4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40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b="0" sz="4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40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b="0" sz="4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40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b="0" sz="4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40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b="0" sz="4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40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b="0" sz="4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40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  <a:endParaRPr b="0" sz="4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40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3,3</a:t>
                      </a:r>
                      <a:endParaRPr b="0" sz="4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40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b="0" sz="4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4"/>
          <p:cNvSpPr txBox="1"/>
          <p:nvPr>
            <p:ph idx="4294967295" type="title"/>
          </p:nvPr>
        </p:nvSpPr>
        <p:spPr>
          <a:xfrm>
            <a:off x="-468360" y="133200"/>
            <a:ext cx="8229600" cy="1229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Итоговые отметки</a:t>
            </a:r>
            <a:br>
              <a:rPr b="0" i="0" lang="ru-RU" sz="4400" u="none" cap="none" strike="noStrike"/>
            </a:br>
            <a:r>
              <a:rPr b="1" i="0" lang="ru-RU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в аттестат 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14"/>
          <p:cNvSpPr txBox="1"/>
          <p:nvPr/>
        </p:nvSpPr>
        <p:spPr>
          <a:xfrm>
            <a:off x="457200" y="1483920"/>
            <a:ext cx="8229600" cy="4321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97550" y="5112940"/>
            <a:ext cx="2746440" cy="165564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4" name="Google Shape;184;p14"/>
          <p:cNvGraphicFramePr/>
          <p:nvPr/>
        </p:nvGraphicFramePr>
        <p:xfrm>
          <a:off x="549360" y="20750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{72332EBF-9733-495D-9736-1BED63E1C9F9}</a:tableStyleId>
              </a:tblPr>
              <a:tblGrid>
                <a:gridCol w="809650"/>
                <a:gridCol w="809650"/>
                <a:gridCol w="641150"/>
                <a:gridCol w="466925"/>
                <a:gridCol w="863650"/>
                <a:gridCol w="863275"/>
                <a:gridCol w="720725"/>
                <a:gridCol w="863650"/>
                <a:gridCol w="1246325"/>
                <a:gridCol w="1139750"/>
              </a:tblGrid>
              <a:tr h="1188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пол. 10 кл.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 пол. 10 кл.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Год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пол. 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 кл.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 пол. 11 кл.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Год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Средний балл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Отметка  в аттестат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E0E3"/>
                    </a:solidFill>
                  </a:tcPr>
                </a:tc>
              </a:tr>
              <a:tr h="932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40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b="0" sz="4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40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b="0" sz="4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40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b="0" sz="4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40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b="0" sz="4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40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b="0" sz="4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40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b="0" sz="4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40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</a:t>
                      </a:r>
                      <a:endParaRPr b="0" sz="4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40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3,5</a:t>
                      </a:r>
                      <a:endParaRPr b="0" sz="4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40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b="0" sz="4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5"/>
          <p:cNvSpPr txBox="1"/>
          <p:nvPr>
            <p:ph idx="4294967295" type="title"/>
          </p:nvPr>
        </p:nvSpPr>
        <p:spPr>
          <a:xfrm>
            <a:off x="-606600" y="115560"/>
            <a:ext cx="8229600" cy="122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SzPts val="4400"/>
              <a:buFont typeface="Arial"/>
              <a:buNone/>
            </a:pPr>
            <a:r>
              <a:t/>
            </a:r>
            <a:endParaRPr b="1" i="0" sz="4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5"/>
          <p:cNvSpPr txBox="1"/>
          <p:nvPr/>
        </p:nvSpPr>
        <p:spPr>
          <a:xfrm>
            <a:off x="191550" y="1263150"/>
            <a:ext cx="8821800" cy="52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800" u="none" cap="none" strike="noStrike">
                <a:solidFill>
                  <a:srgbClr val="22226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ru-RU" sz="2400" u="none" cap="none" strike="noStrike">
                <a:solidFill>
                  <a:srgbClr val="222268"/>
                </a:solidFill>
                <a:latin typeface="Arial"/>
                <a:ea typeface="Arial"/>
                <a:cs typeface="Arial"/>
                <a:sym typeface="Arial"/>
              </a:rPr>
              <a:t>Минимальное количество баллов, подтверждающее освоение образовательной программы среднего общего образования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601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91" name="Google Shape;191;p15"/>
          <p:cNvGraphicFramePr/>
          <p:nvPr/>
        </p:nvGraphicFramePr>
        <p:xfrm>
          <a:off x="180560" y="29045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{72332EBF-9733-495D-9736-1BED63E1C9F9}</a:tableStyleId>
              </a:tblPr>
              <a:tblGrid>
                <a:gridCol w="4366350"/>
                <a:gridCol w="4366350"/>
              </a:tblGrid>
              <a:tr h="7950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Предмет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Количество баллов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E0E3"/>
                    </a:solidFill>
                  </a:tcPr>
                </a:tc>
              </a:tr>
              <a:tr h="795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22226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Русский язык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22226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24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</a:tr>
              <a:tr h="795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22226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Математика (профиль)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22226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27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9FA"/>
                    </a:solidFill>
                  </a:tcPr>
                </a:tc>
              </a:tr>
              <a:tr h="1430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22226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Математика (база)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22226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 балла по пятибалльной шкале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  <p:pic>
        <p:nvPicPr>
          <p:cNvPr id="192" name="Google Shape;19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27825" y="-241552"/>
            <a:ext cx="3222360" cy="1942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6"/>
          <p:cNvSpPr txBox="1"/>
          <p:nvPr>
            <p:ph idx="4294967295" type="title"/>
          </p:nvPr>
        </p:nvSpPr>
        <p:spPr>
          <a:xfrm>
            <a:off x="457200" y="188640"/>
            <a:ext cx="8229600" cy="122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SzPts val="4400"/>
              <a:buFont typeface="Arial"/>
              <a:buNone/>
            </a:pPr>
            <a:r>
              <a:t/>
            </a:r>
            <a:endParaRPr b="1" i="0" sz="4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6"/>
          <p:cNvSpPr txBox="1"/>
          <p:nvPr/>
        </p:nvSpPr>
        <p:spPr>
          <a:xfrm>
            <a:off x="457200" y="1628640"/>
            <a:ext cx="8229600" cy="48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5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Математика  + </a:t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1349"/>
              </a:spcBef>
              <a:spcAft>
                <a:spcPts val="0"/>
              </a:spcAft>
              <a:buNone/>
            </a:pPr>
            <a:r>
              <a:rPr b="1" i="0" lang="ru-RU" sz="5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русский язык    = </a:t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9" name="Google Shape;19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78400" y="0"/>
            <a:ext cx="2865600" cy="1728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25680" y="3511440"/>
            <a:ext cx="3987720" cy="3157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8"/>
          <p:cNvSpPr txBox="1"/>
          <p:nvPr>
            <p:ph idx="4294967295" type="title"/>
          </p:nvPr>
        </p:nvSpPr>
        <p:spPr>
          <a:xfrm>
            <a:off x="457200" y="274325"/>
            <a:ext cx="8478600" cy="9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SzPts val="4400"/>
              <a:buFont typeface="Arial"/>
              <a:buNone/>
            </a:pPr>
            <a:r>
              <a:rPr b="1" lang="ru-RU" sz="3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Минимальное количество баллов, необходимое для поступления на обучение в вуз</a:t>
            </a:r>
            <a:endParaRPr b="1" i="0" sz="30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6" name="Google Shape;20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81048" y="5474852"/>
            <a:ext cx="2062950" cy="12439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7" name="Google Shape;207;p18"/>
          <p:cNvGraphicFramePr/>
          <p:nvPr/>
        </p:nvGraphicFramePr>
        <p:xfrm>
          <a:off x="256313" y="143075"/>
          <a:ext cx="3000000" cy="3000000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  <a:tableStyleId>{72332EBF-9733-495D-9736-1BED63E1C9F9}</a:tableStyleId>
              </a:tblPr>
              <a:tblGrid>
                <a:gridCol w="4348250"/>
                <a:gridCol w="2497275"/>
                <a:gridCol w="1785850"/>
              </a:tblGrid>
              <a:tr h="8563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</a:t>
                      </a: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чебный предмет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Минимальные баллы ЕГЭ для получения аттестата в 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Минимальные баллы ЕГЭ для поступления в ВУЗ 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33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Русский язык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4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Базовая математика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 "три"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–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22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Профильная математика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27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33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Обществознание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42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45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33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Биология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36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33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33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 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36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41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33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Химия 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36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33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Информатика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46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33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Литература 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33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География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37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7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Иностранные языки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22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>
                          <a:solidFill>
                            <a:srgbClr val="212529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endParaRPr b="1">
                        <a:solidFill>
                          <a:srgbClr val="212529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2850">
                      <a:solidFill>
                        <a:srgbClr val="21252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9"/>
          <p:cNvSpPr txBox="1"/>
          <p:nvPr>
            <p:ph idx="4294967295" type="title"/>
          </p:nvPr>
        </p:nvSpPr>
        <p:spPr>
          <a:xfrm>
            <a:off x="500040" y="126720"/>
            <a:ext cx="8229600" cy="14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b="1" lang="ru-RU" sz="4000">
                <a:solidFill>
                  <a:srgbClr val="FFFFFF"/>
                </a:solidFill>
              </a:rPr>
              <a:t>Чем пользоваться на ЕГЭ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9"/>
          <p:cNvSpPr txBox="1"/>
          <p:nvPr/>
        </p:nvSpPr>
        <p:spPr>
          <a:xfrm>
            <a:off x="967625" y="2236500"/>
            <a:ext cx="8202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14" name="Google Shape;214;p19"/>
          <p:cNvSpPr txBox="1"/>
          <p:nvPr/>
        </p:nvSpPr>
        <p:spPr>
          <a:xfrm>
            <a:off x="207375" y="1453225"/>
            <a:ext cx="8679600" cy="52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3000">
                <a:latin typeface="Times New Roman"/>
                <a:ea typeface="Times New Roman"/>
                <a:cs typeface="Times New Roman"/>
                <a:sym typeface="Times New Roman"/>
              </a:rPr>
              <a:t>Во время проведения экзамена на рабочем столе обучающегося, выпускника прошлых лет, помимо экзаменационных материалов, находятся:</a:t>
            </a:r>
            <a:endParaRPr b="1" sz="3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Font typeface="Times New Roman"/>
              <a:buChar char="●"/>
            </a:pPr>
            <a:r>
              <a:rPr b="1" lang="ru-RU" sz="3000">
                <a:latin typeface="Times New Roman"/>
                <a:ea typeface="Times New Roman"/>
                <a:cs typeface="Times New Roman"/>
                <a:sym typeface="Times New Roman"/>
              </a:rPr>
              <a:t>ручка;</a:t>
            </a:r>
            <a:endParaRPr b="1" sz="3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Font typeface="Times New Roman"/>
              <a:buChar char="●"/>
            </a:pPr>
            <a:r>
              <a:rPr b="1" lang="ru-RU" sz="3000">
                <a:latin typeface="Times New Roman"/>
                <a:ea typeface="Times New Roman"/>
                <a:cs typeface="Times New Roman"/>
                <a:sym typeface="Times New Roman"/>
              </a:rPr>
              <a:t>документ, удостоверяющий личность;</a:t>
            </a:r>
            <a:endParaRPr b="1" sz="3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Font typeface="Times New Roman"/>
              <a:buChar char="●"/>
            </a:pPr>
            <a:r>
              <a:rPr b="1" lang="ru-RU" sz="3000">
                <a:latin typeface="Times New Roman"/>
                <a:ea typeface="Times New Roman"/>
                <a:cs typeface="Times New Roman"/>
                <a:sym typeface="Times New Roman"/>
              </a:rPr>
              <a:t>средства обучения и воспитания;</a:t>
            </a:r>
            <a:endParaRPr b="1" sz="3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Font typeface="Times New Roman"/>
              <a:buChar char="●"/>
            </a:pPr>
            <a:r>
              <a:rPr b="1" lang="ru-RU" sz="3000">
                <a:latin typeface="Times New Roman"/>
                <a:ea typeface="Times New Roman"/>
                <a:cs typeface="Times New Roman"/>
                <a:sym typeface="Times New Roman"/>
              </a:rPr>
              <a:t>лекарства и питание (при необходимости);</a:t>
            </a:r>
            <a:endParaRPr b="1" sz="3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Font typeface="Times New Roman"/>
              <a:buChar char="●"/>
            </a:pPr>
            <a:r>
              <a:rPr b="1" lang="ru-RU" sz="3000">
                <a:latin typeface="Times New Roman"/>
                <a:ea typeface="Times New Roman"/>
                <a:cs typeface="Times New Roman"/>
                <a:sym typeface="Times New Roman"/>
              </a:rPr>
              <a:t>специальные технические средства (для лиц, указанных в пункте 53 Порядка)</a:t>
            </a:r>
            <a:endParaRPr b="1" sz="3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Font typeface="Times New Roman"/>
              <a:buChar char="●"/>
            </a:pPr>
            <a:r>
              <a:rPr b="1" lang="ru-RU" sz="3000">
                <a:latin typeface="Times New Roman"/>
                <a:ea typeface="Times New Roman"/>
                <a:cs typeface="Times New Roman"/>
                <a:sym typeface="Times New Roman"/>
              </a:rPr>
              <a:t>черновик</a:t>
            </a:r>
            <a:endParaRPr b="1" sz="3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13cc3006b6_0_27"/>
          <p:cNvSpPr txBox="1"/>
          <p:nvPr>
            <p:ph idx="4294967295" type="title"/>
          </p:nvPr>
        </p:nvSpPr>
        <p:spPr>
          <a:xfrm>
            <a:off x="500040" y="126720"/>
            <a:ext cx="8229600" cy="14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b="1" i="0" lang="ru-RU" sz="4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Разрешенные устройства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g313cc3006b6_0_27"/>
          <p:cNvSpPr txBox="1"/>
          <p:nvPr/>
        </p:nvSpPr>
        <p:spPr>
          <a:xfrm>
            <a:off x="967625" y="2236500"/>
            <a:ext cx="8202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221" name="Google Shape;221;g313cc3006b6_0_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-38107"/>
            <a:ext cx="8991599" cy="67437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0"/>
          <p:cNvSpPr txBox="1"/>
          <p:nvPr>
            <p:ph idx="4294967295" type="title"/>
          </p:nvPr>
        </p:nvSpPr>
        <p:spPr>
          <a:xfrm>
            <a:off x="457200" y="188640"/>
            <a:ext cx="8229600" cy="122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SzPts val="4400"/>
              <a:buFont typeface="Arial"/>
              <a:buNone/>
            </a:pPr>
            <a:r>
              <a:t/>
            </a:r>
            <a:endParaRPr b="1" i="0" sz="4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20"/>
          <p:cNvSpPr txBox="1"/>
          <p:nvPr/>
        </p:nvSpPr>
        <p:spPr>
          <a:xfrm>
            <a:off x="457200" y="1628640"/>
            <a:ext cx="8229600" cy="48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000" u="none" cap="none" strike="noStrike">
                <a:solidFill>
                  <a:srgbClr val="222268"/>
                </a:solidFill>
                <a:latin typeface="Arial"/>
                <a:ea typeface="Arial"/>
                <a:cs typeface="Arial"/>
                <a:sym typeface="Arial"/>
              </a:rPr>
              <a:t>До </a:t>
            </a:r>
            <a:r>
              <a:rPr b="1" i="0" lang="ru-RU" sz="4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01 октября </a:t>
            </a:r>
            <a:r>
              <a:rPr b="1" i="0" lang="ru-RU" sz="4000" u="none" cap="none" strike="noStrike">
                <a:solidFill>
                  <a:srgbClr val="222268"/>
                </a:solidFill>
                <a:latin typeface="Arial"/>
                <a:ea typeface="Arial"/>
                <a:cs typeface="Arial"/>
                <a:sym typeface="Arial"/>
              </a:rPr>
              <a:t>вузы опубликуют перечень предметов вступительных испытаний.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1001"/>
              </a:spcBef>
              <a:spcAft>
                <a:spcPts val="0"/>
              </a:spcAft>
              <a:buNone/>
            </a:pPr>
            <a:r>
              <a:rPr b="1" i="0" lang="ru-RU" sz="4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01 февраля </a:t>
            </a:r>
            <a:r>
              <a:rPr b="1" i="0" lang="ru-RU" sz="4000" u="none" cap="none" strike="noStrike">
                <a:solidFill>
                  <a:srgbClr val="222268"/>
                </a:solidFill>
                <a:latin typeface="Arial"/>
                <a:ea typeface="Arial"/>
                <a:cs typeface="Arial"/>
                <a:sym typeface="Arial"/>
              </a:rPr>
              <a:t>-последний день внесения изменений в перечень предметов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8" name="Google Shape;22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84720" y="-69840"/>
            <a:ext cx="2865600" cy="1728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1"/>
          <p:cNvSpPr txBox="1"/>
          <p:nvPr>
            <p:ph idx="4294967295" type="title"/>
          </p:nvPr>
        </p:nvSpPr>
        <p:spPr>
          <a:xfrm>
            <a:off x="457200" y="274680"/>
            <a:ext cx="8229600" cy="922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Репетиционные экзамены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21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3080" lvl="0" marL="343080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800"/>
              <a:buFont typeface="Arial"/>
              <a:buChar char="•"/>
            </a:pPr>
            <a:r>
              <a:rPr b="1" i="0" lang="ru-RU" sz="4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Региональные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marR="0" rtl="0" algn="l">
              <a:spcBef>
                <a:spcPts val="1199"/>
              </a:spcBef>
              <a:spcAft>
                <a:spcPts val="0"/>
              </a:spcAft>
              <a:buClr>
                <a:srgbClr val="002060"/>
              </a:buClr>
              <a:buSzPts val="4800"/>
              <a:buFont typeface="Arial"/>
              <a:buChar char="•"/>
            </a:pPr>
            <a:r>
              <a:rPr b="1" i="0" lang="ru-RU" sz="4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Районные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marR="0" rtl="0" algn="l">
              <a:spcBef>
                <a:spcPts val="1199"/>
              </a:spcBef>
              <a:spcAft>
                <a:spcPts val="0"/>
              </a:spcAft>
              <a:buClr>
                <a:srgbClr val="002060"/>
              </a:buClr>
              <a:buSzPts val="4800"/>
              <a:buFont typeface="Arial"/>
              <a:buChar char="•"/>
            </a:pPr>
            <a:r>
              <a:rPr b="1" i="0" lang="ru-RU" sz="4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Школьные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5" name="Google Shape;23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31080" y="5084640"/>
            <a:ext cx="1755720" cy="1165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3"/>
          <p:cNvSpPr txBox="1"/>
          <p:nvPr>
            <p:ph idx="4294967295" type="title"/>
          </p:nvPr>
        </p:nvSpPr>
        <p:spPr>
          <a:xfrm>
            <a:off x="457200" y="188640"/>
            <a:ext cx="8229600" cy="122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SzPts val="4400"/>
              <a:buFont typeface="Arial"/>
              <a:buNone/>
            </a:pPr>
            <a:r>
              <a:t/>
            </a:r>
            <a:endParaRPr b="1" i="0" sz="4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1" name="Google Shape;24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440" y="1305000"/>
            <a:ext cx="3230640" cy="2382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78400" y="212760"/>
            <a:ext cx="2865600" cy="1724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97480" y="2432160"/>
            <a:ext cx="3035519" cy="3365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743280" y="1316160"/>
            <a:ext cx="2846519" cy="2847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743280" y="3943440"/>
            <a:ext cx="2657519" cy="262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9680" y="3760920"/>
            <a:ext cx="3421080" cy="2736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2"/>
          <p:cNvSpPr txBox="1"/>
          <p:nvPr>
            <p:ph idx="4294967295" type="title"/>
          </p:nvPr>
        </p:nvSpPr>
        <p:spPr>
          <a:xfrm>
            <a:off x="457200" y="188640"/>
            <a:ext cx="8229600" cy="122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SzPts val="4400"/>
              <a:buFont typeface="Arial"/>
              <a:buNone/>
            </a:pPr>
            <a:r>
              <a:t/>
            </a:r>
            <a:endParaRPr b="1" i="0" sz="4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22"/>
          <p:cNvSpPr txBox="1"/>
          <p:nvPr/>
        </p:nvSpPr>
        <p:spPr>
          <a:xfrm>
            <a:off x="457200" y="1628640"/>
            <a:ext cx="8229600" cy="48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000" u="none" cap="none" strike="noStrike">
                <a:solidFill>
                  <a:srgbClr val="222268"/>
                </a:solidFill>
                <a:latin typeface="Arial"/>
                <a:ea typeface="Arial"/>
                <a:cs typeface="Arial"/>
                <a:sym typeface="Arial"/>
              </a:rPr>
              <a:t>Лица, допустившие нарушение устанавливаемого порядка проведения ГИА, 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1001"/>
              </a:spcBef>
              <a:spcAft>
                <a:spcPts val="0"/>
              </a:spcAft>
              <a:buNone/>
            </a:pPr>
            <a:r>
              <a:rPr b="1" i="0" lang="ru-RU" sz="4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удаляются с экзамена!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1001"/>
              </a:spcBef>
              <a:spcAft>
                <a:spcPts val="0"/>
              </a:spcAft>
              <a:buNone/>
            </a:pPr>
            <a:r>
              <a:rPr b="1" i="0" lang="ru-RU" sz="4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Пересдача возможна 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1001"/>
              </a:spcBef>
              <a:spcAft>
                <a:spcPts val="0"/>
              </a:spcAft>
              <a:buNone/>
            </a:pPr>
            <a:r>
              <a:rPr b="1" i="0" lang="ru-RU" sz="4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ТОЛЬКО через год!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3" name="Google Shape;25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43640" y="-74520"/>
            <a:ext cx="2530440" cy="1523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4"/>
          <p:cNvSpPr txBox="1"/>
          <p:nvPr>
            <p:ph idx="4294967295" type="title"/>
          </p:nvPr>
        </p:nvSpPr>
        <p:spPr>
          <a:xfrm>
            <a:off x="539280" y="115560"/>
            <a:ext cx="7201080" cy="1152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Прием и рассмотрение апелляций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9" name="Google Shape;25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96039" y="393840"/>
            <a:ext cx="1947960" cy="11746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hkolageneralskaya-r64.gosweb.gosuslugi.ru/netcat_files/userfiles/Appel.jpg" id="260" name="Google Shape;26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0925" y="0"/>
            <a:ext cx="9174924" cy="7085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5"/>
          <p:cNvSpPr txBox="1"/>
          <p:nvPr>
            <p:ph idx="4294967295"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Результаты ЕГЭ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25"/>
          <p:cNvSpPr txBox="1"/>
          <p:nvPr/>
        </p:nvSpPr>
        <p:spPr>
          <a:xfrm>
            <a:off x="3200425" y="1650775"/>
            <a:ext cx="3000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800">
                <a:latin typeface="Times New Roman"/>
                <a:ea typeface="Times New Roman"/>
                <a:cs typeface="Times New Roman"/>
                <a:sym typeface="Times New Roman"/>
              </a:rPr>
              <a:t>ege.spb.ru</a:t>
            </a:r>
            <a:endParaRPr b="1" sz="4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67" name="Google Shape;26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5338" y="2807625"/>
            <a:ext cx="4253324" cy="3745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6"/>
          <p:cNvSpPr txBox="1"/>
          <p:nvPr>
            <p:ph idx="4294967295"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Демоверсии ЕГЭ 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26"/>
          <p:cNvSpPr txBox="1"/>
          <p:nvPr/>
        </p:nvSpPr>
        <p:spPr>
          <a:xfrm>
            <a:off x="239050" y="1270350"/>
            <a:ext cx="8447700" cy="48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3080" lvl="0" marL="34308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b="0" i="0" lang="ru-RU" sz="3200" u="sng" cap="none" strike="noStrike">
                <a:solidFill>
                  <a:srgbClr val="009999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https://fipi.ru/ege/demoversii-specifikacii-kodifikatory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9880" lvl="0" marL="343080" marR="0" rtl="0" algn="l"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4" name="Google Shape;274;p26"/>
          <p:cNvPicPr preferRelativeResize="0"/>
          <p:nvPr/>
        </p:nvPicPr>
        <p:blipFill rotWithShape="1">
          <a:blip r:embed="rId4">
            <a:alphaModFix/>
          </a:blip>
          <a:srcRect b="5084" l="40723" r="1077" t="8605"/>
          <a:stretch/>
        </p:blipFill>
        <p:spPr>
          <a:xfrm>
            <a:off x="457200" y="2359250"/>
            <a:ext cx="8229601" cy="4457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8"/>
          <p:cNvSpPr txBox="1"/>
          <p:nvPr>
            <p:ph idx="4294967295"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SzPts val="4400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3852720" y="-603360"/>
            <a:ext cx="16308360" cy="109616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9"/>
          <p:cNvSpPr txBox="1"/>
          <p:nvPr>
            <p:ph idx="4294967295" type="title"/>
          </p:nvPr>
        </p:nvSpPr>
        <p:spPr>
          <a:xfrm>
            <a:off x="457200" y="11556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b="1" i="0" lang="ru-RU" sz="4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Медаль </a:t>
            </a:r>
            <a:br>
              <a:rPr b="0" i="0" lang="ru-RU" sz="4000" u="none" cap="none" strike="noStrike"/>
            </a:br>
            <a:r>
              <a:rPr b="1" i="0" lang="ru-RU" sz="4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«За особые успехи в учении»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87" name="Google Shape;287;p29"/>
          <p:cNvGraphicFramePr/>
          <p:nvPr/>
        </p:nvGraphicFramePr>
        <p:xfrm>
          <a:off x="214200" y="15573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{72332EBF-9733-495D-9736-1BED63E1C9F9}</a:tableStyleId>
              </a:tblPr>
              <a:tblGrid>
                <a:gridCol w="3240350"/>
                <a:gridCol w="5689450"/>
              </a:tblGrid>
              <a:tr h="2286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Медаль «За особые успехи в учении» 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 степени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Итоговые оценки «Отлично»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 менее 70 баллов по русскому языку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 менее 70 баллов по одному из сдаваемых предметов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E0E3"/>
                    </a:solidFill>
                  </a:tcPr>
                </a:tc>
              </a:tr>
              <a:tr h="26521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Медаль «За особые успехи в учении» 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II степени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Итоговые оценки «Отлично» и не более двух оценок «хорошо»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 менее 60 баллов по русскому языку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Не менее 60 баллов по одному из сдаваемых предметов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8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  <p:pic>
        <p:nvPicPr>
          <p:cNvPr id="288" name="Google Shape;28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920" y="2708280"/>
            <a:ext cx="1800360" cy="965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0"/>
          <p:cNvSpPr txBox="1"/>
          <p:nvPr>
            <p:ph idx="4294967295" type="title"/>
          </p:nvPr>
        </p:nvSpPr>
        <p:spPr>
          <a:xfrm>
            <a:off x="-54360" y="188640"/>
            <a:ext cx="945036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i="0" lang="ru-RU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Как можно получить дополнительные баллы(максимально -10 баллов)?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30"/>
          <p:cNvSpPr txBox="1"/>
          <p:nvPr/>
        </p:nvSpPr>
        <p:spPr>
          <a:xfrm>
            <a:off x="755280" y="1905120"/>
            <a:ext cx="806436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308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61645"/>
              </a:buClr>
              <a:buSzPts val="2800"/>
              <a:buFont typeface="Times New Roman"/>
              <a:buChar char="•"/>
            </a:pPr>
            <a:r>
              <a:rPr b="1" i="0" lang="ru-RU" sz="2800" u="none" cap="none" strike="noStrike">
                <a:solidFill>
                  <a:srgbClr val="16164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Итоговое сочинение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161645"/>
              </a:buClr>
              <a:buSzPts val="2800"/>
              <a:buFont typeface="Times New Roman"/>
              <a:buChar char="•"/>
            </a:pPr>
            <a:r>
              <a:rPr b="1" i="0" lang="ru-RU" sz="2800" u="none" cap="none" strike="noStrike">
                <a:solidFill>
                  <a:srgbClr val="16164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Аттестат с отличием 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161645"/>
              </a:buClr>
              <a:buSzPts val="2800"/>
              <a:buFont typeface="Times New Roman"/>
              <a:buChar char="•"/>
            </a:pPr>
            <a:r>
              <a:rPr b="1" i="0" lang="ru-RU" sz="2800" u="none" cap="none" strike="noStrike">
                <a:solidFill>
                  <a:srgbClr val="16164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Диплом СПО с отличием 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161645"/>
              </a:buClr>
              <a:buSzPts val="2800"/>
              <a:buFont typeface="Times New Roman"/>
              <a:buChar char="•"/>
            </a:pPr>
            <a:r>
              <a:rPr b="1" i="0" lang="ru-RU" sz="2800" u="none" cap="none" strike="noStrike">
                <a:solidFill>
                  <a:srgbClr val="16164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Волонтерская деятельность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161645"/>
              </a:buClr>
              <a:buSzPts val="2800"/>
              <a:buFont typeface="Times New Roman"/>
              <a:buChar char="•"/>
            </a:pPr>
            <a:r>
              <a:rPr b="1" i="0" lang="ru-RU" sz="2800" u="none" cap="none" strike="noStrike">
                <a:solidFill>
                  <a:srgbClr val="16164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личных достижений 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161645"/>
              </a:buClr>
              <a:buSzPts val="2800"/>
              <a:buFont typeface="Times New Roman"/>
              <a:buChar char="•"/>
            </a:pPr>
            <a:r>
              <a:rPr b="1" i="0" lang="ru-RU" sz="2800" u="none" cap="none" strike="noStrike">
                <a:solidFill>
                  <a:srgbClr val="16164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Значок ГТО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Char char="•"/>
            </a:pPr>
            <a:r>
              <a:rPr b="1" i="0" lang="ru-RU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Условия </a:t>
            </a:r>
            <a:r>
              <a:rPr b="0" i="0" lang="ru-RU" sz="2800" u="sng" cap="none" strike="noStrike">
                <a:solidFill>
                  <a:srgbClr val="009999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должны быть опубликованы</a:t>
            </a:r>
            <a:r>
              <a:rPr b="1" i="0" lang="ru-RU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на сайте вуза не позднее </a:t>
            </a:r>
            <a:r>
              <a:rPr b="1" i="0" lang="ru-RU" sz="28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 ноября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280" lvl="0" marL="34308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Times New Roman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3"/>
          <p:cNvSpPr txBox="1"/>
          <p:nvPr>
            <p:ph idx="4294967295" type="title"/>
          </p:nvPr>
        </p:nvSpPr>
        <p:spPr>
          <a:xfrm>
            <a:off x="287280" y="188640"/>
            <a:ext cx="856944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b="1" i="0" lang="ru-RU" sz="4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Пакет документов для приема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33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7000"/>
          </a:bodyPr>
          <a:lstStyle/>
          <a:p>
            <a:pPr indent="-332640" lvl="0" marL="332640" marR="0" rtl="0" algn="ct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•"/>
            </a:pPr>
            <a:r>
              <a:rPr b="0" i="0" lang="ru-RU" sz="4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заявление;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2640" lvl="0" marL="332640" marR="0" rtl="0" algn="ctr">
              <a:spcBef>
                <a:spcPts val="1001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•"/>
            </a:pPr>
            <a:r>
              <a:rPr b="0" i="0" lang="ru-RU" sz="4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копия паспорта;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2640" lvl="0" marL="332640" marR="0" rtl="0" algn="ctr">
              <a:spcBef>
                <a:spcPts val="1001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•"/>
            </a:pPr>
            <a:r>
              <a:rPr b="0" i="0" lang="ru-RU" sz="4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копия аттестата с приложением.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2640" lvl="0" marL="332640" marR="0" rtl="0" algn="ctr">
              <a:spcBef>
                <a:spcPts val="1001"/>
              </a:spcBef>
              <a:spcAft>
                <a:spcPts val="0"/>
              </a:spcAft>
              <a:buNone/>
            </a:pPr>
            <a:r>
              <a:rPr b="0" i="0" lang="ru-RU" sz="4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 В некоторых вузах может   потребоваться медицинская справка 086/у. 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4"/>
          <p:cNvSpPr txBox="1"/>
          <p:nvPr>
            <p:ph idx="4294967295"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Форма подачи документов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34"/>
          <p:cNvSpPr txBox="1"/>
          <p:nvPr/>
        </p:nvSpPr>
        <p:spPr>
          <a:xfrm>
            <a:off x="457200" y="213372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3080" lvl="0" marL="343080" marR="0" rtl="0" algn="ct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Char char="•"/>
            </a:pPr>
            <a:r>
              <a:rPr b="0" i="0" lang="ru-RU" sz="4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 2023 года подача документов в электронном виде доступна наравне с личным предоставлением документов и их отправкой почтой. 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5"/>
          <p:cNvSpPr txBox="1"/>
          <p:nvPr>
            <p:ph idx="4294967295" type="title"/>
          </p:nvPr>
        </p:nvSpPr>
        <p:spPr>
          <a:xfrm>
            <a:off x="528480" y="11556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Срок приема документов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35"/>
          <p:cNvSpPr txBox="1"/>
          <p:nvPr/>
        </p:nvSpPr>
        <p:spPr>
          <a:xfrm>
            <a:off x="161700" y="1349550"/>
            <a:ext cx="8820600" cy="55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386080" lvl="0" marL="457200" marR="0" rtl="0" algn="just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0" i="0" lang="ru-RU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                     </a:t>
            </a:r>
            <a:br>
              <a:rPr b="0" i="0" lang="ru-RU" sz="3200" u="none" cap="none" strike="noStrike"/>
            </a:br>
            <a:r>
              <a:rPr b="0" i="0" lang="ru-RU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3200"/>
              <a:t>Прием документов от поступающих на обучение с прохождением вступительных испытаний, проводимых организацией самостоятельно, завершится </a:t>
            </a:r>
            <a:r>
              <a:rPr lang="ru-RU" sz="3200">
                <a:solidFill>
                  <a:srgbClr val="FF0000"/>
                </a:solidFill>
              </a:rPr>
              <a:t>не ранее 10 июля и не позднее 20 июля.</a:t>
            </a:r>
            <a:r>
              <a:rPr lang="ru-RU" sz="3200"/>
              <a:t> </a:t>
            </a:r>
            <a:endParaRPr sz="3200"/>
          </a:p>
          <a:p>
            <a:pPr indent="-386080" lvl="0" marL="457200" marR="0" rtl="0" algn="just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-RU" sz="3200"/>
              <a:t>Для абитуриентов, проходящих вступительные испытания творческой или профессиональной направленности, этот срок предусмотрен</a:t>
            </a:r>
            <a:r>
              <a:rPr lang="ru-RU" sz="3200">
                <a:solidFill>
                  <a:srgbClr val="FF0000"/>
                </a:solidFill>
              </a:rPr>
              <a:t> не ранее 7 июля и не позднее 20 июля</a:t>
            </a:r>
            <a:r>
              <a:rPr lang="ru-RU" sz="3200"/>
              <a:t>, </a:t>
            </a:r>
            <a:endParaRPr sz="3200"/>
          </a:p>
          <a:p>
            <a:pPr indent="-386080" lvl="0" marL="457200" marR="0" rtl="0" algn="just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-RU" sz="3200"/>
              <a:t>Для поступающих на обучение без прохождения вступительных испытаний, проводимых организацией самостоятельно, – </a:t>
            </a:r>
            <a:r>
              <a:rPr lang="ru-RU" sz="3200">
                <a:solidFill>
                  <a:srgbClr val="FF0000"/>
                </a:solidFill>
              </a:rPr>
              <a:t>не ранее 20 июля и не позднее 25 июля </a:t>
            </a:r>
            <a:r>
              <a:rPr lang="ru-RU" sz="3200">
                <a:solidFill>
                  <a:schemeClr val="dk1"/>
                </a:solidFill>
              </a:rPr>
              <a:t>(</a:t>
            </a:r>
            <a:r>
              <a:rPr lang="ru-RU" sz="3200"/>
              <a:t>подп. 1 п. 12 Порядка приема).</a:t>
            </a:r>
            <a:endParaRPr sz="3200"/>
          </a:p>
          <a:p>
            <a:pPr indent="-386080" lvl="0" marL="457200" marR="0" rtl="0" algn="just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ru-RU" sz="3200"/>
              <a:t>Общий срок завершения вступительных испытаний, проводимых организацией самостоятельно, – </a:t>
            </a:r>
            <a:r>
              <a:rPr lang="ru-RU" sz="3200">
                <a:solidFill>
                  <a:srgbClr val="FF0000"/>
                </a:solidFill>
              </a:rPr>
              <a:t>25 июля</a:t>
            </a:r>
            <a:r>
              <a:rPr lang="ru-RU" sz="3200"/>
              <a:t> (подп. 1 п. 12 Порядка приема).</a:t>
            </a:r>
            <a:endParaRPr sz="32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6"/>
          <p:cNvSpPr txBox="1"/>
          <p:nvPr>
            <p:ph idx="4294967295"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Количество специальностей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36"/>
          <p:cNvSpPr txBox="1"/>
          <p:nvPr/>
        </p:nvSpPr>
        <p:spPr>
          <a:xfrm>
            <a:off x="179280" y="1600200"/>
            <a:ext cx="885672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24030" lvl="0" marL="343080" marR="0" rtl="0" algn="ctr">
              <a:spcBef>
                <a:spcPts val="1001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Arial"/>
              <a:buChar char="•"/>
            </a:pPr>
            <a:r>
              <a:rPr lang="ru-RU" sz="4000">
                <a:solidFill>
                  <a:srgbClr val="FF0000"/>
                </a:solidFill>
              </a:rPr>
              <a:t>Максимальное количество</a:t>
            </a:r>
            <a:r>
              <a:rPr lang="ru-RU" sz="4000">
                <a:solidFill>
                  <a:srgbClr val="002060"/>
                </a:solidFill>
              </a:rPr>
              <a:t> специальностей и (или) направлений подготовки, по которым абитуриент вправе одновременно участвовать в конкурсе, </a:t>
            </a:r>
            <a:r>
              <a:rPr lang="ru-RU" sz="4000">
                <a:solidFill>
                  <a:srgbClr val="FF0000"/>
                </a:solidFill>
              </a:rPr>
              <a:t>– 5</a:t>
            </a:r>
            <a:r>
              <a:rPr lang="ru-RU" sz="4000">
                <a:solidFill>
                  <a:srgbClr val="002060"/>
                </a:solidFill>
              </a:rPr>
              <a:t>. Это актуально для программ бакалавриата и специалитета в каждой организации высшего образования.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9080" lvl="0" marL="343080" marR="0" rtl="0" algn="just">
              <a:spcBef>
                <a:spcPts val="1001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7"/>
          <p:cNvSpPr txBox="1"/>
          <p:nvPr>
            <p:ph idx="4294967295" type="title"/>
          </p:nvPr>
        </p:nvSpPr>
        <p:spPr>
          <a:xfrm>
            <a:off x="457200" y="18864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b="1" i="0" lang="ru-RU" sz="4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Приоритеты по выборе специальностей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37"/>
          <p:cNvSpPr txBox="1"/>
          <p:nvPr/>
        </p:nvSpPr>
        <p:spPr>
          <a:xfrm>
            <a:off x="457200" y="1600200"/>
            <a:ext cx="8413800" cy="48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3080" lvl="0" marL="343080" marR="0" rtl="0" algn="ct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Ранее абитуриенты выбирали специальности в вузе не в порядке приоритета.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marR="0" rtl="0" algn="ctr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marR="0" rtl="0" algn="ctr"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"/>
              <a:buChar char="•"/>
            </a:pPr>
            <a:r>
              <a:rPr b="1" i="0" lang="ru-RU" sz="2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С 2023 года при выборе специальностей нужно будет указывать их приоритет от большего к меньшему: 1 — высший приоритет, 5 — минимальный.</a:t>
            </a:r>
            <a:endParaRPr b="1" i="0" sz="2800" u="none" cap="none" strike="noStrik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ctr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C00000"/>
              </a:solidFill>
            </a:endParaRPr>
          </a:p>
          <a:p>
            <a:pPr indent="-343080" lvl="0" marL="343080" marR="0" rtl="0" algn="ctr">
              <a:spcBef>
                <a:spcPts val="70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r>
              <a:rPr b="0" i="0" lang="ru-RU" sz="2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Порядок приоритетов можно будет менять до даты зачисления — 25 июля.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280" lvl="0" marL="343080" marR="0" rtl="0" algn="ctr">
              <a:spcBef>
                <a:spcPts val="70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8"/>
          <p:cNvSpPr txBox="1"/>
          <p:nvPr>
            <p:ph idx="4294967295"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b="1" i="0" lang="ru-RU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Зачисление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38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3080" lvl="0" marL="343080" marR="0" rtl="0" algn="ct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Arial"/>
              <a:buChar char="•"/>
            </a:pPr>
            <a:r>
              <a:rPr b="0" i="0" lang="ru-RU" sz="3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Зачисление будет проводиться в 2 этапа: приоритетного зачисления (абитуриентов без вступительных испытаний, абитуриентов, имеющих льготы и заключивших договоры о целевом обучении) и основного зачисления.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9"/>
          <p:cNvSpPr txBox="1"/>
          <p:nvPr>
            <p:ph idx="4294967295"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SzPts val="4400"/>
              <a:buFont typeface="Arial"/>
              <a:buNone/>
            </a:pPr>
            <a:r>
              <a:rPr b="1" lang="ru-RU" sz="4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Информация о приеме</a:t>
            </a:r>
            <a:endParaRPr b="1" i="0" sz="4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6" name="Google Shape;336;p39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3080" lvl="0" marL="343080" marR="0" rtl="0" algn="ct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Arial"/>
              <a:buChar char="•"/>
            </a:pPr>
            <a:r>
              <a:rPr b="0" i="0" lang="ru-RU" sz="4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Информацию о приеме и его правилах вузы должны будут разместить на своих официальных сайтах 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marR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b="1" i="0" lang="ru-RU" sz="4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1" i="0" lang="ru-RU" sz="44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не позднее 1 ноября</a:t>
            </a:r>
            <a:r>
              <a:rPr b="0" i="0" lang="ru-RU" sz="4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 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0"/>
          <p:cNvSpPr txBox="1"/>
          <p:nvPr/>
        </p:nvSpPr>
        <p:spPr>
          <a:xfrm>
            <a:off x="318250" y="1349550"/>
            <a:ext cx="8711100" cy="53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2400" lvl="0" marL="0" marR="0" rtl="0" algn="just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AutoNum type="arabicPeriod"/>
            </a:pPr>
            <a:r>
              <a:rPr b="1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Уменьшите </a:t>
            </a:r>
            <a:r>
              <a:rPr b="1" lang="ru-RU" sz="2400">
                <a:latin typeface="Times New Roman"/>
                <a:ea typeface="Times New Roman"/>
                <a:cs typeface="Times New Roman"/>
                <a:sym typeface="Times New Roman"/>
              </a:rPr>
              <a:t>свое</a:t>
            </a:r>
            <a:r>
              <a:rPr b="1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напряжение. Экзамен это  ответственно, но не неисправимо.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2400" lvl="0" marL="0" marR="0" rtl="0" algn="just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AutoNum type="arabicPeriod"/>
            </a:pPr>
            <a:r>
              <a:rPr b="1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 настаивайте на безостановочной подготовке без отдыха.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2400" lvl="0" marL="0" marR="0" rtl="0" algn="just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AutoNum type="arabicPeriod"/>
            </a:pPr>
            <a:r>
              <a:rPr b="1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 запрещайте любимые занятия во время подготовки к экзаменам.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2400" lvl="0" marL="0" marR="0" rtl="0" algn="just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AutoNum type="arabicPeriod"/>
            </a:pPr>
            <a:r>
              <a:rPr b="1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 дергайте ребенка по пустякам, отложите нотации и упреки. Не создавайте ситуацию тревоги, страха, </a:t>
            </a:r>
            <a:r>
              <a:rPr b="1" i="1" lang="ru-RU" sz="2400" u="sng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неудачи.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2400" lvl="0" marL="0" marR="0" rtl="0" algn="just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AutoNum type="arabicPeriod"/>
            </a:pPr>
            <a:r>
              <a:rPr b="1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Выберите роль союзника («Тебя устраивает курс подготовки? Чувствуешь, что занятия приносят пользу?», «Тебе требуется дополнительная подготовка онлайн или занятия с преподавателем?»)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2400" lvl="0" marL="0" marR="0" rtl="0" algn="just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AutoNum type="arabicPeriod"/>
            </a:pPr>
            <a:r>
              <a:rPr b="1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Подберите несколько колледжей и ВУЗов для поступления, посетите дни открытых дверей, создавая мотивацию к поступлению.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40"/>
          <p:cNvSpPr txBox="1"/>
          <p:nvPr/>
        </p:nvSpPr>
        <p:spPr>
          <a:xfrm>
            <a:off x="539950" y="167550"/>
            <a:ext cx="84894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ru-RU" sz="3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Рекомендации родителям выпускников:</a:t>
            </a:r>
            <a:endParaRPr b="1" sz="36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2010-05-23T17:28:12Z</dcterms:created>
  <dc:creator>Mariajose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12F9329E0360444CA2404FEE66D326C9_12</vt:lpwstr>
  </property>
  <property fmtid="{D5CDD505-2E9C-101B-9397-08002B2CF9AE}" pid="3" name="KSOProductBuildVer">
    <vt:lpwstr>1049-12.2.0.13266</vt:lpwstr>
  </property>
</Properties>
</file>