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</p:sldIdLst>
  <p:sldSz cy="6858000" cx="9144000"/>
  <p:notesSz cx="9144000" cy="6858000"/>
  <p:embeddedFontLst>
    <p:embeddedFont>
      <p:font typeface="Garamond"/>
      <p:regular r:id="rId64"/>
      <p:bold r:id="rId65"/>
      <p:italic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80">
          <p15:clr>
            <a:srgbClr val="000000"/>
          </p15:clr>
        </p15:guide>
        <p15:guide id="2" orient="horz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68" roundtripDataSignature="AMtx7mgKfRMtgvrwYVj/h8H/krBwUaMC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5E2DA2B-87CF-4673-AB01-72415DBF40B0}">
  <a:tblStyle styleId="{05E2DA2B-87CF-4673-AB01-72415DBF40B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D1179392-D6B8-4965-84F2-38E5C4F6E9FC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font" Target="fonts/Garamond-regular.fntdata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font" Target="fonts/Garamond-italic.fntdata"/><Relationship Id="rId21" Type="http://schemas.openxmlformats.org/officeDocument/2006/relationships/slide" Target="slides/slide15.xml"/><Relationship Id="rId65" Type="http://schemas.openxmlformats.org/officeDocument/2006/relationships/font" Target="fonts/Garamond-bold.fntdata"/><Relationship Id="rId24" Type="http://schemas.openxmlformats.org/officeDocument/2006/relationships/slide" Target="slides/slide18.xml"/><Relationship Id="rId68" Type="http://customschemas.google.com/relationships/presentationmetadata" Target="metadata"/><Relationship Id="rId23" Type="http://schemas.openxmlformats.org/officeDocument/2006/relationships/slide" Target="slides/slide17.xml"/><Relationship Id="rId67" Type="http://schemas.openxmlformats.org/officeDocument/2006/relationships/font" Target="fonts/Garamond-boldItalic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1412ec2fdd_0_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1412ec2fdd_0_0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1412ec2fdd_0_1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31412ec2fdd_0_13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1412ec2fdd_0_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31412ec2fdd_0_7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1412ec2fdd_0_42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1412ec2fdd_0_4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1412ec2fdd_0_2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1412ec2fdd_0_24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1412ec2fdd_0_46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1412ec2fdd_0_4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1412ec2fdd_0_3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31412ec2fdd_0_30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1412ec2fdd_0_51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1412ec2fdd_0_5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1412ec2fdd_0_5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31412ec2fdd_0_56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1412ec2fdd_0_62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1412ec2fdd_0_6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1412ec2fdd_0_3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1412ec2fdd_0_36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1412ec2fdd_0_19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1412ec2fdd_0_1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fb60c676e9_0_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3fb60c676e9_0_3:notes"/>
          <p:cNvSpPr/>
          <p:nvPr>
            <p:ph idx="2" type="sldImg"/>
          </p:nvPr>
        </p:nvSpPr>
        <p:spPr>
          <a:xfrm>
            <a:off x="2286350" y="514350"/>
            <a:ext cx="4572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0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13cc9ef864_0_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g313cc9ef864_0_5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13c2aeb23f_0_1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g313c2aeb23f_0_10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0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3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13cc9ef864_0_114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13cc9ef864_0_11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40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4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4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4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4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4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313c2aeb23f_0_2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g313c2aeb23f_0_21:notes"/>
          <p:cNvSpPr/>
          <p:nvPr>
            <p:ph idx="2" type="sldImg"/>
          </p:nvPr>
        </p:nvSpPr>
        <p:spPr>
          <a:xfrm>
            <a:off x="1524300" y="514350"/>
            <a:ext cx="6096300" cy="2571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5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5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5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5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6"/>
          <p:cNvSpPr txBox="1"/>
          <p:nvPr>
            <p:ph idx="11" type="ftr"/>
          </p:nvPr>
        </p:nvSpPr>
        <p:spPr>
          <a:xfrm>
            <a:off x="4140000" y="6237000"/>
            <a:ext cx="289548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56"/>
          <p:cNvSpPr txBox="1"/>
          <p:nvPr>
            <p:ph idx="12" type="sldNum"/>
          </p:nvPr>
        </p:nvSpPr>
        <p:spPr>
          <a:xfrm>
            <a:off x="7380000" y="6244920"/>
            <a:ext cx="13064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6" name="Google Shape;16;p56"/>
          <p:cNvSpPr txBox="1"/>
          <p:nvPr>
            <p:ph idx="10" type="dt"/>
          </p:nvPr>
        </p:nvSpPr>
        <p:spPr>
          <a:xfrm>
            <a:off x="1547280" y="6237000"/>
            <a:ext cx="242100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7"/>
          <p:cNvSpPr txBox="1"/>
          <p:nvPr>
            <p:ph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7"/>
          <p:cNvSpPr txBox="1"/>
          <p:nvPr>
            <p:ph idx="1" type="subTitle"/>
          </p:nvPr>
        </p:nvSpPr>
        <p:spPr>
          <a:xfrm>
            <a:off x="1332000" y="1600200"/>
            <a:ext cx="763272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7"/>
          <p:cNvSpPr txBox="1"/>
          <p:nvPr>
            <p:ph idx="11" type="ftr"/>
          </p:nvPr>
        </p:nvSpPr>
        <p:spPr>
          <a:xfrm>
            <a:off x="4140000" y="6237000"/>
            <a:ext cx="289548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7"/>
          <p:cNvSpPr txBox="1"/>
          <p:nvPr>
            <p:ph idx="12" type="sldNum"/>
          </p:nvPr>
        </p:nvSpPr>
        <p:spPr>
          <a:xfrm>
            <a:off x="7380000" y="6244920"/>
            <a:ext cx="13064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2" name="Google Shape;22;p57"/>
          <p:cNvSpPr txBox="1"/>
          <p:nvPr>
            <p:ph idx="10" type="dt"/>
          </p:nvPr>
        </p:nvSpPr>
        <p:spPr>
          <a:xfrm>
            <a:off x="1547280" y="6237000"/>
            <a:ext cx="242100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8"/>
          <p:cNvSpPr txBox="1"/>
          <p:nvPr>
            <p:ph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8"/>
          <p:cNvSpPr txBox="1"/>
          <p:nvPr>
            <p:ph idx="1" type="body"/>
          </p:nvPr>
        </p:nvSpPr>
        <p:spPr>
          <a:xfrm>
            <a:off x="1332000" y="1600200"/>
            <a:ext cx="763272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8"/>
          <p:cNvSpPr txBox="1"/>
          <p:nvPr>
            <p:ph idx="11" type="ftr"/>
          </p:nvPr>
        </p:nvSpPr>
        <p:spPr>
          <a:xfrm>
            <a:off x="4140000" y="6237000"/>
            <a:ext cx="289548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8"/>
          <p:cNvSpPr txBox="1"/>
          <p:nvPr>
            <p:ph idx="12" type="sldNum"/>
          </p:nvPr>
        </p:nvSpPr>
        <p:spPr>
          <a:xfrm>
            <a:off x="7380000" y="6244920"/>
            <a:ext cx="13064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28" name="Google Shape;28;p58"/>
          <p:cNvSpPr txBox="1"/>
          <p:nvPr>
            <p:ph idx="10" type="dt"/>
          </p:nvPr>
        </p:nvSpPr>
        <p:spPr>
          <a:xfrm>
            <a:off x="1547280" y="6237000"/>
            <a:ext cx="242100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9"/>
          <p:cNvSpPr txBox="1"/>
          <p:nvPr>
            <p:ph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9"/>
          <p:cNvSpPr txBox="1"/>
          <p:nvPr>
            <p:ph idx="1" type="body"/>
          </p:nvPr>
        </p:nvSpPr>
        <p:spPr>
          <a:xfrm>
            <a:off x="1332000" y="1600200"/>
            <a:ext cx="372456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9"/>
          <p:cNvSpPr txBox="1"/>
          <p:nvPr>
            <p:ph idx="2" type="body"/>
          </p:nvPr>
        </p:nvSpPr>
        <p:spPr>
          <a:xfrm>
            <a:off x="5243039" y="1600200"/>
            <a:ext cx="372456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9"/>
          <p:cNvSpPr txBox="1"/>
          <p:nvPr>
            <p:ph idx="11" type="ftr"/>
          </p:nvPr>
        </p:nvSpPr>
        <p:spPr>
          <a:xfrm>
            <a:off x="4140000" y="6237000"/>
            <a:ext cx="289548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9"/>
          <p:cNvSpPr txBox="1"/>
          <p:nvPr>
            <p:ph idx="12" type="sldNum"/>
          </p:nvPr>
        </p:nvSpPr>
        <p:spPr>
          <a:xfrm>
            <a:off x="7380000" y="6244920"/>
            <a:ext cx="13064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5" name="Google Shape;35;p59"/>
          <p:cNvSpPr txBox="1"/>
          <p:nvPr>
            <p:ph idx="10" type="dt"/>
          </p:nvPr>
        </p:nvSpPr>
        <p:spPr>
          <a:xfrm>
            <a:off x="1547280" y="6237000"/>
            <a:ext cx="242100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0"/>
          <p:cNvSpPr txBox="1"/>
          <p:nvPr>
            <p:ph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0"/>
          <p:cNvSpPr txBox="1"/>
          <p:nvPr>
            <p:ph idx="11" type="ftr"/>
          </p:nvPr>
        </p:nvSpPr>
        <p:spPr>
          <a:xfrm>
            <a:off x="4140000" y="6237000"/>
            <a:ext cx="289548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0"/>
          <p:cNvSpPr txBox="1"/>
          <p:nvPr>
            <p:ph idx="12" type="sldNum"/>
          </p:nvPr>
        </p:nvSpPr>
        <p:spPr>
          <a:xfrm>
            <a:off x="7380000" y="6244920"/>
            <a:ext cx="13064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0" name="Google Shape;40;p60"/>
          <p:cNvSpPr txBox="1"/>
          <p:nvPr>
            <p:ph idx="10" type="dt"/>
          </p:nvPr>
        </p:nvSpPr>
        <p:spPr>
          <a:xfrm>
            <a:off x="1547280" y="6237000"/>
            <a:ext cx="242100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1"/>
          <p:cNvSpPr txBox="1"/>
          <p:nvPr>
            <p:ph idx="1" type="subTitle"/>
          </p:nvPr>
        </p:nvSpPr>
        <p:spPr>
          <a:xfrm>
            <a:off x="1763640" y="274320"/>
            <a:ext cx="7129440" cy="5299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1"/>
          <p:cNvSpPr txBox="1"/>
          <p:nvPr>
            <p:ph idx="11" type="ftr"/>
          </p:nvPr>
        </p:nvSpPr>
        <p:spPr>
          <a:xfrm>
            <a:off x="4140000" y="6237000"/>
            <a:ext cx="289548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1"/>
          <p:cNvSpPr txBox="1"/>
          <p:nvPr>
            <p:ph idx="12" type="sldNum"/>
          </p:nvPr>
        </p:nvSpPr>
        <p:spPr>
          <a:xfrm>
            <a:off x="7380000" y="6244920"/>
            <a:ext cx="13064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5" name="Google Shape;45;p61"/>
          <p:cNvSpPr txBox="1"/>
          <p:nvPr>
            <p:ph idx="10" type="dt"/>
          </p:nvPr>
        </p:nvSpPr>
        <p:spPr>
          <a:xfrm>
            <a:off x="1547280" y="6237000"/>
            <a:ext cx="242100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2"/>
          <p:cNvSpPr txBox="1"/>
          <p:nvPr>
            <p:ph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2"/>
          <p:cNvSpPr txBox="1"/>
          <p:nvPr>
            <p:ph idx="1" type="body"/>
          </p:nvPr>
        </p:nvSpPr>
        <p:spPr>
          <a:xfrm>
            <a:off x="1332000" y="1600200"/>
            <a:ext cx="37245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2"/>
          <p:cNvSpPr txBox="1"/>
          <p:nvPr>
            <p:ph idx="2" type="body"/>
          </p:nvPr>
        </p:nvSpPr>
        <p:spPr>
          <a:xfrm>
            <a:off x="5243039" y="1600200"/>
            <a:ext cx="372456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2"/>
          <p:cNvSpPr txBox="1"/>
          <p:nvPr>
            <p:ph idx="3" type="body"/>
          </p:nvPr>
        </p:nvSpPr>
        <p:spPr>
          <a:xfrm>
            <a:off x="1332000" y="3964320"/>
            <a:ext cx="37245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2"/>
          <p:cNvSpPr txBox="1"/>
          <p:nvPr>
            <p:ph idx="11" type="ftr"/>
          </p:nvPr>
        </p:nvSpPr>
        <p:spPr>
          <a:xfrm>
            <a:off x="4140000" y="6237000"/>
            <a:ext cx="289548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2"/>
          <p:cNvSpPr txBox="1"/>
          <p:nvPr>
            <p:ph idx="12" type="sldNum"/>
          </p:nvPr>
        </p:nvSpPr>
        <p:spPr>
          <a:xfrm>
            <a:off x="7380000" y="6244920"/>
            <a:ext cx="13064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3" name="Google Shape;53;p62"/>
          <p:cNvSpPr txBox="1"/>
          <p:nvPr>
            <p:ph idx="10" type="dt"/>
          </p:nvPr>
        </p:nvSpPr>
        <p:spPr>
          <a:xfrm>
            <a:off x="1547280" y="6237000"/>
            <a:ext cx="242100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3"/>
          <p:cNvSpPr txBox="1"/>
          <p:nvPr>
            <p:ph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3"/>
          <p:cNvSpPr txBox="1"/>
          <p:nvPr>
            <p:ph idx="1" type="body"/>
          </p:nvPr>
        </p:nvSpPr>
        <p:spPr>
          <a:xfrm>
            <a:off x="1332000" y="1600200"/>
            <a:ext cx="372456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3"/>
          <p:cNvSpPr txBox="1"/>
          <p:nvPr>
            <p:ph idx="2" type="body"/>
          </p:nvPr>
        </p:nvSpPr>
        <p:spPr>
          <a:xfrm>
            <a:off x="5243039" y="1600200"/>
            <a:ext cx="37245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3"/>
          <p:cNvSpPr txBox="1"/>
          <p:nvPr>
            <p:ph idx="3" type="body"/>
          </p:nvPr>
        </p:nvSpPr>
        <p:spPr>
          <a:xfrm>
            <a:off x="5243039" y="3964320"/>
            <a:ext cx="37245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3"/>
          <p:cNvSpPr txBox="1"/>
          <p:nvPr>
            <p:ph idx="11" type="ftr"/>
          </p:nvPr>
        </p:nvSpPr>
        <p:spPr>
          <a:xfrm>
            <a:off x="4140000" y="6237000"/>
            <a:ext cx="289548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3"/>
          <p:cNvSpPr txBox="1"/>
          <p:nvPr>
            <p:ph idx="12" type="sldNum"/>
          </p:nvPr>
        </p:nvSpPr>
        <p:spPr>
          <a:xfrm>
            <a:off x="7380000" y="6244920"/>
            <a:ext cx="13064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1" name="Google Shape;61;p63"/>
          <p:cNvSpPr txBox="1"/>
          <p:nvPr>
            <p:ph idx="10" type="dt"/>
          </p:nvPr>
        </p:nvSpPr>
        <p:spPr>
          <a:xfrm>
            <a:off x="1547280" y="6237000"/>
            <a:ext cx="242100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4"/>
          <p:cNvSpPr txBox="1"/>
          <p:nvPr>
            <p:ph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4"/>
          <p:cNvSpPr txBox="1"/>
          <p:nvPr>
            <p:ph idx="1" type="body"/>
          </p:nvPr>
        </p:nvSpPr>
        <p:spPr>
          <a:xfrm>
            <a:off x="1332000" y="1600200"/>
            <a:ext cx="37245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64"/>
          <p:cNvSpPr txBox="1"/>
          <p:nvPr>
            <p:ph idx="2" type="body"/>
          </p:nvPr>
        </p:nvSpPr>
        <p:spPr>
          <a:xfrm>
            <a:off x="5243039" y="1600200"/>
            <a:ext cx="37245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4"/>
          <p:cNvSpPr txBox="1"/>
          <p:nvPr>
            <p:ph idx="3" type="body"/>
          </p:nvPr>
        </p:nvSpPr>
        <p:spPr>
          <a:xfrm>
            <a:off x="1332000" y="3964320"/>
            <a:ext cx="763272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4"/>
          <p:cNvSpPr txBox="1"/>
          <p:nvPr>
            <p:ph idx="11" type="ftr"/>
          </p:nvPr>
        </p:nvSpPr>
        <p:spPr>
          <a:xfrm>
            <a:off x="4140000" y="6237000"/>
            <a:ext cx="289548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64"/>
          <p:cNvSpPr txBox="1"/>
          <p:nvPr>
            <p:ph idx="12" type="sldNum"/>
          </p:nvPr>
        </p:nvSpPr>
        <p:spPr>
          <a:xfrm>
            <a:off x="7380000" y="6244920"/>
            <a:ext cx="13064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9" name="Google Shape;69;p64"/>
          <p:cNvSpPr txBox="1"/>
          <p:nvPr>
            <p:ph idx="10" type="dt"/>
          </p:nvPr>
        </p:nvSpPr>
        <p:spPr>
          <a:xfrm>
            <a:off x="1547280" y="6237000"/>
            <a:ext cx="242100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65"/>
          <p:cNvSpPr txBox="1"/>
          <p:nvPr>
            <p:ph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65"/>
          <p:cNvSpPr txBox="1"/>
          <p:nvPr>
            <p:ph idx="1" type="body"/>
          </p:nvPr>
        </p:nvSpPr>
        <p:spPr>
          <a:xfrm>
            <a:off x="1332000" y="1600200"/>
            <a:ext cx="763272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5"/>
          <p:cNvSpPr txBox="1"/>
          <p:nvPr>
            <p:ph idx="2" type="body"/>
          </p:nvPr>
        </p:nvSpPr>
        <p:spPr>
          <a:xfrm>
            <a:off x="1332000" y="3964320"/>
            <a:ext cx="763272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5"/>
          <p:cNvSpPr txBox="1"/>
          <p:nvPr>
            <p:ph idx="11" type="ftr"/>
          </p:nvPr>
        </p:nvSpPr>
        <p:spPr>
          <a:xfrm>
            <a:off x="4140000" y="6237000"/>
            <a:ext cx="289548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65"/>
          <p:cNvSpPr txBox="1"/>
          <p:nvPr>
            <p:ph idx="12" type="sldNum"/>
          </p:nvPr>
        </p:nvSpPr>
        <p:spPr>
          <a:xfrm>
            <a:off x="7380000" y="6244920"/>
            <a:ext cx="13064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6" name="Google Shape;76;p65"/>
          <p:cNvSpPr txBox="1"/>
          <p:nvPr>
            <p:ph idx="10" type="dt"/>
          </p:nvPr>
        </p:nvSpPr>
        <p:spPr>
          <a:xfrm>
            <a:off x="1547280" y="6237000"/>
            <a:ext cx="242100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6"/>
          <p:cNvSpPr txBox="1"/>
          <p:nvPr>
            <p:ph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6"/>
          <p:cNvSpPr txBox="1"/>
          <p:nvPr>
            <p:ph idx="1" type="body"/>
          </p:nvPr>
        </p:nvSpPr>
        <p:spPr>
          <a:xfrm>
            <a:off x="1332000" y="1600200"/>
            <a:ext cx="37245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6"/>
          <p:cNvSpPr txBox="1"/>
          <p:nvPr>
            <p:ph idx="2" type="body"/>
          </p:nvPr>
        </p:nvSpPr>
        <p:spPr>
          <a:xfrm>
            <a:off x="5243039" y="1600200"/>
            <a:ext cx="37245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66"/>
          <p:cNvSpPr txBox="1"/>
          <p:nvPr>
            <p:ph idx="3" type="body"/>
          </p:nvPr>
        </p:nvSpPr>
        <p:spPr>
          <a:xfrm>
            <a:off x="1332000" y="3964320"/>
            <a:ext cx="37245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66"/>
          <p:cNvSpPr txBox="1"/>
          <p:nvPr>
            <p:ph idx="4" type="body"/>
          </p:nvPr>
        </p:nvSpPr>
        <p:spPr>
          <a:xfrm>
            <a:off x="5243039" y="3964320"/>
            <a:ext cx="37245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6"/>
          <p:cNvSpPr txBox="1"/>
          <p:nvPr>
            <p:ph idx="11" type="ftr"/>
          </p:nvPr>
        </p:nvSpPr>
        <p:spPr>
          <a:xfrm>
            <a:off x="4140000" y="6237000"/>
            <a:ext cx="289548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66"/>
          <p:cNvSpPr txBox="1"/>
          <p:nvPr>
            <p:ph idx="12" type="sldNum"/>
          </p:nvPr>
        </p:nvSpPr>
        <p:spPr>
          <a:xfrm>
            <a:off x="7380000" y="6244920"/>
            <a:ext cx="13064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85" name="Google Shape;85;p66"/>
          <p:cNvSpPr txBox="1"/>
          <p:nvPr>
            <p:ph idx="10" type="dt"/>
          </p:nvPr>
        </p:nvSpPr>
        <p:spPr>
          <a:xfrm>
            <a:off x="1547280" y="6237000"/>
            <a:ext cx="242100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7"/>
          <p:cNvSpPr txBox="1"/>
          <p:nvPr>
            <p:ph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67"/>
          <p:cNvSpPr txBox="1"/>
          <p:nvPr>
            <p:ph idx="1" type="body"/>
          </p:nvPr>
        </p:nvSpPr>
        <p:spPr>
          <a:xfrm>
            <a:off x="1332000" y="1600200"/>
            <a:ext cx="24573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67"/>
          <p:cNvSpPr txBox="1"/>
          <p:nvPr>
            <p:ph idx="2" type="body"/>
          </p:nvPr>
        </p:nvSpPr>
        <p:spPr>
          <a:xfrm>
            <a:off x="3912480" y="1600200"/>
            <a:ext cx="24573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67"/>
          <p:cNvSpPr txBox="1"/>
          <p:nvPr>
            <p:ph idx="3" type="body"/>
          </p:nvPr>
        </p:nvSpPr>
        <p:spPr>
          <a:xfrm>
            <a:off x="6493320" y="1600200"/>
            <a:ext cx="24573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67"/>
          <p:cNvSpPr txBox="1"/>
          <p:nvPr>
            <p:ph idx="4" type="body"/>
          </p:nvPr>
        </p:nvSpPr>
        <p:spPr>
          <a:xfrm>
            <a:off x="1332000" y="3964320"/>
            <a:ext cx="24573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67"/>
          <p:cNvSpPr txBox="1"/>
          <p:nvPr>
            <p:ph idx="5" type="body"/>
          </p:nvPr>
        </p:nvSpPr>
        <p:spPr>
          <a:xfrm>
            <a:off x="3912480" y="3964320"/>
            <a:ext cx="24573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67"/>
          <p:cNvSpPr txBox="1"/>
          <p:nvPr>
            <p:ph idx="6" type="body"/>
          </p:nvPr>
        </p:nvSpPr>
        <p:spPr>
          <a:xfrm>
            <a:off x="6493320" y="3964320"/>
            <a:ext cx="2457360" cy="21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67"/>
          <p:cNvSpPr txBox="1"/>
          <p:nvPr>
            <p:ph idx="11" type="ftr"/>
          </p:nvPr>
        </p:nvSpPr>
        <p:spPr>
          <a:xfrm>
            <a:off x="4140000" y="6237000"/>
            <a:ext cx="289548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67"/>
          <p:cNvSpPr txBox="1"/>
          <p:nvPr>
            <p:ph idx="12" type="sldNum"/>
          </p:nvPr>
        </p:nvSpPr>
        <p:spPr>
          <a:xfrm>
            <a:off x="7380000" y="6244920"/>
            <a:ext cx="13064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6" name="Google Shape;96;p67"/>
          <p:cNvSpPr txBox="1"/>
          <p:nvPr>
            <p:ph idx="10" type="dt"/>
          </p:nvPr>
        </p:nvSpPr>
        <p:spPr>
          <a:xfrm>
            <a:off x="1547280" y="6237000"/>
            <a:ext cx="242100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5_5187" id="6" name="Google Shape;6;p55"/>
          <p:cNvPicPr preferRelativeResize="0"/>
          <p:nvPr/>
        </p:nvPicPr>
        <p:blipFill rotWithShape="1">
          <a:blip r:embed="rId1">
            <a:alphaModFix/>
          </a:blip>
          <a:srcRect b="0" l="35434" r="40158" t="0"/>
          <a:stretch/>
        </p:blipFill>
        <p:spPr>
          <a:xfrm>
            <a:off x="-36360" y="0"/>
            <a:ext cx="148716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55"/>
          <p:cNvSpPr txBox="1"/>
          <p:nvPr>
            <p:ph idx="10" type="dt"/>
          </p:nvPr>
        </p:nvSpPr>
        <p:spPr>
          <a:xfrm>
            <a:off x="1547280" y="6237000"/>
            <a:ext cx="242100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55"/>
          <p:cNvSpPr txBox="1"/>
          <p:nvPr>
            <p:ph idx="11" type="ftr"/>
          </p:nvPr>
        </p:nvSpPr>
        <p:spPr>
          <a:xfrm>
            <a:off x="4140000" y="6237000"/>
            <a:ext cx="289548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55"/>
          <p:cNvSpPr txBox="1"/>
          <p:nvPr>
            <p:ph idx="12" type="sldNum"/>
          </p:nvPr>
        </p:nvSpPr>
        <p:spPr>
          <a:xfrm>
            <a:off x="7380000" y="6244920"/>
            <a:ext cx="13064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55"/>
          <p:cNvSpPr txBox="1"/>
          <p:nvPr>
            <p:ph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" name="Google Shape;11;p55"/>
          <p:cNvSpPr/>
          <p:nvPr/>
        </p:nvSpPr>
        <p:spPr>
          <a:xfrm>
            <a:off x="971640" y="-230040"/>
            <a:ext cx="1008000" cy="7316640"/>
          </a:xfrm>
          <a:custGeom>
            <a:rect b="b" l="l" r="r" t="t"/>
            <a:pathLst>
              <a:path extrusionOk="0" h="4672" w="635">
                <a:moveTo>
                  <a:pt x="317" y="159"/>
                </a:moveTo>
                <a:cubicBezTo>
                  <a:pt x="211" y="318"/>
                  <a:pt x="0" y="1928"/>
                  <a:pt x="0" y="2654"/>
                </a:cubicBezTo>
                <a:cubicBezTo>
                  <a:pt x="0" y="3380"/>
                  <a:pt x="211" y="4672"/>
                  <a:pt x="317" y="4513"/>
                </a:cubicBezTo>
                <a:cubicBezTo>
                  <a:pt x="423" y="4354"/>
                  <a:pt x="635" y="2427"/>
                  <a:pt x="635" y="1701"/>
                </a:cubicBezTo>
                <a:cubicBezTo>
                  <a:pt x="635" y="975"/>
                  <a:pt x="423" y="0"/>
                  <a:pt x="317" y="159"/>
                </a:cubicBez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55"/>
          <p:cNvSpPr txBox="1"/>
          <p:nvPr>
            <p:ph idx="1" type="body"/>
          </p:nvPr>
        </p:nvSpPr>
        <p:spPr>
          <a:xfrm>
            <a:off x="1332000" y="1600200"/>
            <a:ext cx="763272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www.ege.spb.ru/index.php?option=com_k2&amp;view=item&amp;layout=item&amp;id=73&amp;Itemid=286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3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4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8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8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1.png"/><Relationship Id="rId4" Type="http://schemas.openxmlformats.org/officeDocument/2006/relationships/hyperlink" Target="https://www.ege.spb.ru/result/index.php?mode=gia2024&amp;wave=2" TargetMode="Externa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hyperlink" Target="https://fipi.ru/oge" TargetMode="Externa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0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4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4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/>
          <p:nvPr/>
        </p:nvSpPr>
        <p:spPr>
          <a:xfrm>
            <a:off x="4140360" y="6237360"/>
            <a:ext cx="289548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7380360" y="6245280"/>
            <a:ext cx="13064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1187280" y="620640"/>
            <a:ext cx="7056720" cy="25311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Государственной итоговой аттестации (ГИА) 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выпускников 9 классов в формате основного государственного экзамена(ОГЭ) 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Саратовская область: «В школах прошла апробация нового технологического  решения ОГЭ 2.0» | ФЕДЕРАЛЬНАЯ СЛУЖБА ПО НАДЗОРУ В СФЕРЕ ОБРАЗОВАНИЯ И НАУКИ" id="104" name="Google Shape;10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3280" y="3168720"/>
            <a:ext cx="3084480" cy="230184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/>
          <p:nvPr/>
        </p:nvSpPr>
        <p:spPr>
          <a:xfrm>
            <a:off x="4133880" y="3063960"/>
            <a:ext cx="4759200" cy="27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8244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244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24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rgbClr val="26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Коровина Наталья Витальевна</a:t>
            </a:r>
            <a:r>
              <a:rPr b="1" i="0" lang="ru-RU" sz="2800" u="none" cap="none" strike="noStrike">
                <a:solidFill>
                  <a:srgbClr val="26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24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26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ответственный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24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26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организатор ГИА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8244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26267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ГБОУ СОШ № 531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"/>
          <p:cNvSpPr/>
          <p:nvPr/>
        </p:nvSpPr>
        <p:spPr>
          <a:xfrm>
            <a:off x="1187280" y="0"/>
            <a:ext cx="7777440" cy="649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13644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644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Нормативно - правовая база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644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644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Закон от </a:t>
            </a:r>
            <a:r>
              <a:rPr b="1" i="0" lang="ru-RU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29.12.2012 г. №273-ФЗ (ст. 53,19,30)  </a:t>
            </a:r>
            <a:r>
              <a:rPr b="0" i="0" lang="ru-RU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«Об образовании в РФ»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644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644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 Минпросвещения России, Рособрнадзора № 232/551 от 04.04.2023 г. </a:t>
            </a:r>
            <a:r>
              <a:rPr b="1" i="0" lang="ru-RU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«Об утверждении Порядка проведения государственной итоговой аттестации по образовательным программам основного общего образования».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644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644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644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36440" marR="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 Рособрнадзора № 871 от 11.08.2022 г. </a:t>
            </a:r>
            <a:r>
              <a:rPr b="1" i="0" lang="ru-RU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«Об утверждении Порядка разработки, использования и хранения контрольных измерительных материалов при проведении государственной итоговой аттестации по образовательным программам основного общего образования и Порядка разработки, использования и хранения контрольных измерительных материалов при проведении государственной итоговой аттестации по образовательным программам среднего общего образования»</a:t>
            </a:r>
            <a:r>
              <a:rPr b="0" i="0" lang="ru-RU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1412ec2fdd_0_0"/>
          <p:cNvSpPr txBox="1"/>
          <p:nvPr>
            <p:ph idx="4294967295" type="title"/>
          </p:nvPr>
        </p:nvSpPr>
        <p:spPr>
          <a:xfrm>
            <a:off x="973849" y="264950"/>
            <a:ext cx="7919100" cy="1161600"/>
          </a:xfrm>
          <a:prstGeom prst="rect">
            <a:avLst/>
          </a:prstGeom>
          <a:solidFill>
            <a:srgbClr val="FFFFFF">
              <a:alpha val="89800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56150" lIns="99350" spcFirstLastPara="1" rIns="99350" wrap="square" tIns="561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4400"/>
              <a:buFont typeface="Arial"/>
              <a:buNone/>
            </a:pPr>
            <a:r>
              <a:rPr b="1" lang="ru-RU" sz="3600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Итоговое собеседование по русскому языку в 2026 году</a:t>
            </a:r>
            <a:endParaRPr b="1" i="0" sz="36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31412ec2fdd_0_0"/>
          <p:cNvSpPr txBox="1"/>
          <p:nvPr/>
        </p:nvSpPr>
        <p:spPr>
          <a:xfrm>
            <a:off x="1153850" y="1605725"/>
            <a:ext cx="3276000" cy="11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Основная дата:</a:t>
            </a:r>
            <a:endParaRPr b="1" sz="30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latin typeface="Times New Roman"/>
                <a:ea typeface="Times New Roman"/>
                <a:cs typeface="Times New Roman"/>
                <a:sym typeface="Times New Roman"/>
              </a:rPr>
              <a:t>втрая среда февраля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g31412ec2fdd_0_0"/>
          <p:cNvSpPr txBox="1"/>
          <p:nvPr/>
        </p:nvSpPr>
        <p:spPr>
          <a:xfrm>
            <a:off x="4572000" y="1605725"/>
            <a:ext cx="44658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Дополнительные даты:</a:t>
            </a:r>
            <a:r>
              <a:rPr b="1" lang="ru-RU" sz="30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ru-RU" sz="2400">
                <a:latin typeface="Times New Roman"/>
                <a:ea typeface="Times New Roman"/>
                <a:cs typeface="Times New Roman"/>
                <a:sym typeface="Times New Roman"/>
              </a:rPr>
              <a:t>вторая среда марта, апрель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" name="Google Shape;118;g31412ec2fdd_0_0"/>
          <p:cNvSpPr txBox="1"/>
          <p:nvPr/>
        </p:nvSpPr>
        <p:spPr>
          <a:xfrm>
            <a:off x="1243850" y="2713925"/>
            <a:ext cx="7794000" cy="44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участия в ИС обучающиеся подают заявление и согласие на обработку персональных данных не позднее, чем </a:t>
            </a:r>
            <a:r>
              <a:rPr b="1" lang="ru-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 две недели до начала проведения</a:t>
            </a:r>
            <a:r>
              <a:rPr lang="ru-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ИС.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Допускаются в дополнительные даты обучающиеся,</a:t>
            </a:r>
            <a:r>
              <a:rPr lang="ru-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экстерны, получившие «незачет», удаленные за нарушение п.22 требований порядка ГИА-9, не явившиеся по уважительной причине.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3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Продолжительность</a:t>
            </a:r>
            <a:r>
              <a:rPr lang="ru-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ru-RU" sz="23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 </a:t>
            </a:r>
            <a:r>
              <a:rPr lang="ru-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- 15 минут, 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лиц с ОВЗ,  детей-инвалидов - + 30 минут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1412ec2fdd_0_13"/>
          <p:cNvSpPr txBox="1"/>
          <p:nvPr>
            <p:ph idx="4294967295" type="title"/>
          </p:nvPr>
        </p:nvSpPr>
        <p:spPr>
          <a:xfrm>
            <a:off x="609480" y="0"/>
            <a:ext cx="7850100" cy="836700"/>
          </a:xfrm>
          <a:prstGeom prst="rect">
            <a:avLst/>
          </a:prstGeom>
          <a:solidFill>
            <a:srgbClr val="FFFFFF">
              <a:alpha val="89800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i="0" lang="ru-RU" sz="44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Итоговое собеседование</a:t>
            </a:r>
            <a:endParaRPr b="1" i="0" sz="4400" u="none" cap="none" strike="noStrike">
              <a:solidFill>
                <a:srgbClr val="240AE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g31412ec2fdd_0_13"/>
          <p:cNvSpPr txBox="1"/>
          <p:nvPr/>
        </p:nvSpPr>
        <p:spPr>
          <a:xfrm>
            <a:off x="1258560" y="836640"/>
            <a:ext cx="7885200" cy="60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35879" lvl="0" marL="33587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b="0" i="0" lang="ru-RU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выполнение работы каждому участнику будет отводиться около 15 минут. В процессе проведения собеседования будет вестись аудиозапись. </a:t>
            </a:r>
            <a:br>
              <a:rPr b="0" i="0" lang="ru-RU" sz="2800" u="none" cap="none" strike="noStrike"/>
            </a:br>
            <a:r>
              <a:rPr b="0" i="0" lang="ru-RU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Оценка выполнения заданий работы будет осуществляться экспертом непосредственно в процессе ответа по специально разработанным критериям с учетом соблюдения норм современного русского литературного языка.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5879" lvl="0" marL="335879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Планируется, что итоговое собеседование выпускники 9 классов будут проходить </a:t>
            </a:r>
            <a:r>
              <a:rPr b="1" i="0" lang="ru-RU" sz="28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b="1" i="0" lang="ru-RU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ru-RU" sz="28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своих школах</a:t>
            </a:r>
            <a:r>
              <a:rPr b="1" i="0" lang="ru-RU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b="0" i="0" lang="ru-RU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Оцениваться оно будет по системе </a:t>
            </a:r>
            <a:r>
              <a:rPr b="0" i="0" lang="ru-RU" sz="28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«зачет»/«незачет».</a:t>
            </a:r>
            <a:r>
              <a:rPr b="0" i="0" lang="ru-RU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1635" lvl="0" marL="335879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31412ec2fdd_0_13"/>
          <p:cNvSpPr/>
          <p:nvPr/>
        </p:nvSpPr>
        <p:spPr>
          <a:xfrm>
            <a:off x="7380360" y="6245280"/>
            <a:ext cx="1306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BBE0E3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1412ec2fdd_0_7"/>
          <p:cNvSpPr txBox="1"/>
          <p:nvPr>
            <p:ph idx="4294967295" type="title"/>
          </p:nvPr>
        </p:nvSpPr>
        <p:spPr>
          <a:xfrm>
            <a:off x="250560" y="188640"/>
            <a:ext cx="8723100" cy="936300"/>
          </a:xfrm>
          <a:prstGeom prst="rect">
            <a:avLst/>
          </a:prstGeom>
          <a:solidFill>
            <a:srgbClr val="FFFFFF">
              <a:alpha val="89800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i="0" lang="ru-RU" sz="44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Итоговое собеседование</a:t>
            </a:r>
            <a:endParaRPr b="1" i="0" sz="44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1412ec2fdd_0_7"/>
          <p:cNvSpPr txBox="1"/>
          <p:nvPr/>
        </p:nvSpPr>
        <p:spPr>
          <a:xfrm>
            <a:off x="1042560" y="1125000"/>
            <a:ext cx="7931100" cy="55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•"/>
            </a:pP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Итоговое собеседование по русскому языку  направлено на проверку навыков спонтанной речи – </a:t>
            </a: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подготовку участнику будет даваться 1-2 минуты</a:t>
            </a: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 </a:t>
            </a:r>
            <a:br>
              <a:rPr b="0" i="0" lang="ru-RU" sz="2400" u="none" cap="none" strike="noStrike"/>
            </a:b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Модель собеседования включает следующие типы заданий: </a:t>
            </a:r>
            <a:br>
              <a:rPr b="0" i="0" lang="ru-RU" sz="2400" u="none" cap="none" strike="noStrike"/>
            </a:b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1) чтение текста вслух; </a:t>
            </a:r>
            <a:br>
              <a:rPr b="0" i="0" lang="ru-RU" sz="2400" u="none" cap="none" strike="noStrike"/>
            </a:b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2) пересказ текста с привлечением дополнительной информации; </a:t>
            </a:r>
            <a:br>
              <a:rPr b="0" i="0" lang="ru-RU" sz="2400" u="none" cap="none" strike="noStrike"/>
            </a:b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3) монологическое высказывание по одной из выбранных тем; </a:t>
            </a:r>
            <a:br>
              <a:rPr b="0" i="0" lang="ru-RU" sz="2400" u="none" cap="none" strike="noStrike"/>
            </a:b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4) диалог с экзаменатором-собеседником. </a:t>
            </a:r>
            <a:br>
              <a:rPr b="0" i="0" lang="ru-RU" sz="2400" u="none" cap="none" strike="noStrike"/>
            </a:b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1412ec2fdd_0_7"/>
          <p:cNvSpPr/>
          <p:nvPr/>
        </p:nvSpPr>
        <p:spPr>
          <a:xfrm>
            <a:off x="7380360" y="6245280"/>
            <a:ext cx="1306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BBE0E3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1412ec2fdd_0_42"/>
          <p:cNvSpPr txBox="1"/>
          <p:nvPr>
            <p:ph type="title"/>
          </p:nvPr>
        </p:nvSpPr>
        <p:spPr>
          <a:xfrm>
            <a:off x="460800" y="274350"/>
            <a:ext cx="8432400" cy="4775700"/>
          </a:xfrm>
          <a:prstGeom prst="rect">
            <a:avLst/>
          </a:prstGeom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</a:t>
            </a:r>
            <a:r>
              <a:rPr b="1" lang="ru-RU" sz="60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тение текста вслух</a:t>
            </a:r>
            <a:endParaRPr b="1" sz="6000">
              <a:solidFill>
                <a:srgbClr val="240AE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1412ec2fdd_0_24"/>
          <p:cNvSpPr/>
          <p:nvPr/>
        </p:nvSpPr>
        <p:spPr>
          <a:xfrm>
            <a:off x="4140360" y="6237360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31412ec2fdd_0_24"/>
          <p:cNvSpPr/>
          <p:nvPr/>
        </p:nvSpPr>
        <p:spPr>
          <a:xfrm>
            <a:off x="7380360" y="6245280"/>
            <a:ext cx="1306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g31412ec2fdd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1412ec2fdd_0_46"/>
          <p:cNvSpPr txBox="1"/>
          <p:nvPr>
            <p:ph type="title"/>
          </p:nvPr>
        </p:nvSpPr>
        <p:spPr>
          <a:xfrm>
            <a:off x="460800" y="274350"/>
            <a:ext cx="8432400" cy="4775700"/>
          </a:xfrm>
          <a:prstGeom prst="rect">
            <a:avLst/>
          </a:prstGeom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Пересказ текста с привлечением дополнительной информации</a:t>
            </a:r>
            <a:endParaRPr b="1" sz="6000">
              <a:solidFill>
                <a:srgbClr val="240AE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1412ec2fdd_0_30"/>
          <p:cNvSpPr/>
          <p:nvPr/>
        </p:nvSpPr>
        <p:spPr>
          <a:xfrm>
            <a:off x="4140360" y="6237360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31412ec2fdd_0_30"/>
          <p:cNvSpPr/>
          <p:nvPr/>
        </p:nvSpPr>
        <p:spPr>
          <a:xfrm>
            <a:off x="7380360" y="6245280"/>
            <a:ext cx="1306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g31412ec2fdd_0_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9475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1412ec2fdd_0_51"/>
          <p:cNvSpPr txBox="1"/>
          <p:nvPr>
            <p:ph type="title"/>
          </p:nvPr>
        </p:nvSpPr>
        <p:spPr>
          <a:xfrm>
            <a:off x="460800" y="274350"/>
            <a:ext cx="8432400" cy="4775700"/>
          </a:xfrm>
          <a:prstGeom prst="rect">
            <a:avLst/>
          </a:prstGeom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Монологическое высказывание по одной из выбранных тем</a:t>
            </a:r>
            <a:endParaRPr b="1" sz="6000">
              <a:solidFill>
                <a:srgbClr val="240AE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1412ec2fdd_0_56"/>
          <p:cNvSpPr/>
          <p:nvPr/>
        </p:nvSpPr>
        <p:spPr>
          <a:xfrm>
            <a:off x="4140360" y="6237360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31412ec2fdd_0_56"/>
          <p:cNvSpPr/>
          <p:nvPr/>
        </p:nvSpPr>
        <p:spPr>
          <a:xfrm>
            <a:off x="7380360" y="6245280"/>
            <a:ext cx="1306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g31412ec2fdd_0_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9475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1412ec2fdd_0_62"/>
          <p:cNvSpPr txBox="1"/>
          <p:nvPr>
            <p:ph type="title"/>
          </p:nvPr>
        </p:nvSpPr>
        <p:spPr>
          <a:xfrm>
            <a:off x="460800" y="274350"/>
            <a:ext cx="8432400" cy="4775700"/>
          </a:xfrm>
          <a:prstGeom prst="rect">
            <a:avLst/>
          </a:prstGeom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Диалог с экзаменатором-</a:t>
            </a:r>
            <a:endParaRPr b="1" sz="6000">
              <a:solidFill>
                <a:srgbClr val="240AE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собеседником</a:t>
            </a:r>
            <a:endParaRPr b="1" sz="6000">
              <a:solidFill>
                <a:srgbClr val="240AE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1412ec2fdd_0_36"/>
          <p:cNvSpPr/>
          <p:nvPr/>
        </p:nvSpPr>
        <p:spPr>
          <a:xfrm>
            <a:off x="4140360" y="6237360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31412ec2fdd_0_36"/>
          <p:cNvSpPr/>
          <p:nvPr/>
        </p:nvSpPr>
        <p:spPr>
          <a:xfrm>
            <a:off x="7380360" y="6245280"/>
            <a:ext cx="1306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g31412ec2fdd_0_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9" cy="702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g31412ec2fdd_0_19"/>
          <p:cNvPicPr preferRelativeResize="0"/>
          <p:nvPr/>
        </p:nvPicPr>
        <p:blipFill rotWithShape="1">
          <a:blip r:embed="rId3">
            <a:alphaModFix/>
          </a:blip>
          <a:srcRect b="3065" l="45178" r="0" t="9606"/>
          <a:stretch/>
        </p:blipFill>
        <p:spPr>
          <a:xfrm>
            <a:off x="174200" y="1238650"/>
            <a:ext cx="9144003" cy="56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31412ec2fdd_0_19"/>
          <p:cNvSpPr txBox="1"/>
          <p:nvPr/>
        </p:nvSpPr>
        <p:spPr>
          <a:xfrm>
            <a:off x="1285500" y="320050"/>
            <a:ext cx="7712100" cy="9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ФИПИ</a:t>
            </a:r>
            <a:endParaRPr b="1" sz="3600">
              <a:solidFill>
                <a:srgbClr val="240AE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440" y="304920"/>
            <a:ext cx="9034560" cy="590688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"/>
          <p:cNvSpPr/>
          <p:nvPr/>
        </p:nvSpPr>
        <p:spPr>
          <a:xfrm>
            <a:off x="6553080" y="6356520"/>
            <a:ext cx="213372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"/>
          <p:cNvSpPr txBox="1"/>
          <p:nvPr>
            <p:ph idx="4294967295" type="title"/>
          </p:nvPr>
        </p:nvSpPr>
        <p:spPr>
          <a:xfrm>
            <a:off x="0" y="115560"/>
            <a:ext cx="8540640" cy="1598759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ts val="3200"/>
              <a:buFont typeface="Calibri"/>
              <a:buNone/>
            </a:pPr>
            <a:r>
              <a:rPr b="1" i="0" lang="ru-RU" sz="32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Формы проведения государственной итоговой аттестации</a:t>
            </a:r>
            <a:endParaRPr b="1" i="0" sz="3200" u="none" cap="none" strike="noStrik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4"/>
          <p:cNvSpPr txBox="1"/>
          <p:nvPr>
            <p:ph idx="4294967295" type="body"/>
          </p:nvPr>
        </p:nvSpPr>
        <p:spPr>
          <a:xfrm>
            <a:off x="1187280" y="1413000"/>
            <a:ext cx="7777440" cy="32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-308520" lvl="0" marL="3085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ct val="120000"/>
              <a:buFont typeface="Noto Sans Symbols"/>
              <a:buChar char="❖"/>
            </a:pPr>
            <a:r>
              <a:rPr b="1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Основной государственный экзамен – </a:t>
            </a:r>
            <a:r>
              <a:rPr b="1" i="0" lang="ru-RU" sz="3200" u="none" cap="none" strike="noStrik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ОГЭ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08520" marR="0" rtl="0" algn="l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/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Проводится с использованием экзаменационных материалов, представляющих собой комплексы заданий стандартизированной формы (контрольных измерительных материалов -КИМ) 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4"/>
          <p:cNvSpPr/>
          <p:nvPr/>
        </p:nvSpPr>
        <p:spPr>
          <a:xfrm>
            <a:off x="6553080" y="6356520"/>
            <a:ext cx="213372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mou-udsosh1.narod.ru/EGE/16-17/ogeh.png" id="200" name="Google Shape;20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37280" y="5057640"/>
            <a:ext cx="2857320" cy="1648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fb60c676e9_0_3"/>
          <p:cNvSpPr txBox="1"/>
          <p:nvPr>
            <p:ph type="title"/>
          </p:nvPr>
        </p:nvSpPr>
        <p:spPr>
          <a:xfrm>
            <a:off x="1096250" y="335301"/>
            <a:ext cx="72009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Times New Roman"/>
              <a:buNone/>
            </a:pPr>
            <a:r>
              <a:rPr b="1" lang="ru-RU"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Порядок проведения ГИА-9</a:t>
            </a:r>
            <a:endParaRPr/>
          </a:p>
        </p:txBody>
      </p:sp>
      <p:sp>
        <p:nvSpPr>
          <p:cNvPr id="206" name="Google Shape;206;g3fb60c676e9_0_3"/>
          <p:cNvSpPr/>
          <p:nvPr/>
        </p:nvSpPr>
        <p:spPr>
          <a:xfrm flipH="1" rot="3233276">
            <a:off x="2759183" y="1051585"/>
            <a:ext cx="567050" cy="1052191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5875">
            <a:solidFill>
              <a:srgbClr val="5B4B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7" name="Google Shape;207;g3fb60c676e9_0_3"/>
          <p:cNvSpPr/>
          <p:nvPr/>
        </p:nvSpPr>
        <p:spPr>
          <a:xfrm>
            <a:off x="460700" y="2538625"/>
            <a:ext cx="3972900" cy="33663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5875">
            <a:solidFill>
              <a:srgbClr val="5B4B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100" u="sng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ЭКЗАМЕНА</a:t>
            </a:r>
            <a:br>
              <a:rPr b="0" i="0" lang="ru-RU" sz="2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ru-RU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-получение аттестата;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-льготное БЕСПЛАТНОЕ обучение по одной из 19 профессий;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-поступление в профильные(связанные с профессией) ВУЗы без ЕГЭ </a:t>
            </a:r>
            <a:endParaRPr/>
          </a:p>
        </p:txBody>
      </p:sp>
      <p:sp>
        <p:nvSpPr>
          <p:cNvPr id="208" name="Google Shape;208;g3fb60c676e9_0_3"/>
          <p:cNvSpPr/>
          <p:nvPr/>
        </p:nvSpPr>
        <p:spPr>
          <a:xfrm>
            <a:off x="4813575" y="2538625"/>
            <a:ext cx="3972900" cy="33663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5875">
            <a:solidFill>
              <a:srgbClr val="5B4B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2200" u="sng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 ЭКЗАМЕНА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-получение аттестата;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-поступление в колледж на любую профессию в конкурсном формате, либо в 10 класс школы;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-поступление в ВУЗы на общих основаниях по результатам ЕГЭ</a:t>
            </a:r>
            <a:endParaRPr/>
          </a:p>
        </p:txBody>
      </p:sp>
      <p:sp>
        <p:nvSpPr>
          <p:cNvPr id="209" name="Google Shape;209;g3fb60c676e9_0_3"/>
          <p:cNvSpPr/>
          <p:nvPr/>
        </p:nvSpPr>
        <p:spPr>
          <a:xfrm rot="-3231807">
            <a:off x="5790078" y="1051584"/>
            <a:ext cx="567226" cy="1052191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5875">
            <a:solidFill>
              <a:srgbClr val="5B4B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44280"/>
            <a:ext cx="9144000" cy="6884640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215" name="Google Shape;215;p6"/>
          <p:cNvSpPr txBox="1"/>
          <p:nvPr>
            <p:ph idx="4294967295" type="title"/>
          </p:nvPr>
        </p:nvSpPr>
        <p:spPr>
          <a:xfrm>
            <a:off x="107640" y="274320"/>
            <a:ext cx="878508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Times New Roman"/>
              <a:buNone/>
            </a:pPr>
            <a:r>
              <a:rPr b="1" i="0" lang="ru-RU" sz="2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Порядок проведения ГИА-9</a:t>
            </a:r>
            <a:endParaRPr b="1" i="0" sz="2800" u="none" cap="none" strike="noStrik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6"/>
          <p:cNvSpPr/>
          <p:nvPr/>
        </p:nvSpPr>
        <p:spPr>
          <a:xfrm>
            <a:off x="4449600" y="1268280"/>
            <a:ext cx="184320" cy="46224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6"/>
          <p:cNvSpPr/>
          <p:nvPr/>
        </p:nvSpPr>
        <p:spPr>
          <a:xfrm>
            <a:off x="395280" y="1239840"/>
            <a:ext cx="4032360" cy="2620800"/>
          </a:xfrm>
          <a:prstGeom prst="rect">
            <a:avLst/>
          </a:prstGeom>
          <a:solidFill>
            <a:srgbClr val="B9CDE5">
              <a:alpha val="30980"/>
            </a:srgbClr>
          </a:solidFill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2E3192"/>
                </a:solidFill>
                <a:latin typeface="Cambria"/>
                <a:ea typeface="Cambria"/>
                <a:cs typeface="Cambria"/>
                <a:sym typeface="Cambria"/>
              </a:rPr>
              <a:t>При проведении ГИА-9  по учебному предмету в состав организаторов и ассистентов </a:t>
            </a:r>
            <a:r>
              <a:rPr b="1" i="0" lang="ru-RU" sz="2400" u="none" cap="none" strike="noStrike">
                <a:solidFill>
                  <a:srgbClr val="2E3192"/>
                </a:solidFill>
                <a:latin typeface="Cambria"/>
                <a:ea typeface="Cambria"/>
                <a:cs typeface="Cambria"/>
                <a:sym typeface="Cambria"/>
              </a:rPr>
              <a:t>не входят </a:t>
            </a:r>
            <a:r>
              <a:rPr b="1" i="0" lang="ru-RU" sz="2400" u="none" cap="none" strike="noStrike">
                <a:solidFill>
                  <a:srgbClr val="2E3192"/>
                </a:solidFill>
                <a:latin typeface="Cambria"/>
                <a:ea typeface="Cambria"/>
                <a:cs typeface="Cambria"/>
                <a:sym typeface="Cambria"/>
              </a:rPr>
              <a:t>специалисты по этому учебному предмету (ранее было только ОГЭ).</a:t>
            </a:r>
            <a:endParaRPr b="1" i="0" sz="2400" u="none" cap="none" strike="noStrike">
              <a:solidFill>
                <a:srgbClr val="000000"/>
              </a:solidFill>
            </a:endParaRPr>
          </a:p>
        </p:txBody>
      </p:sp>
      <p:sp>
        <p:nvSpPr>
          <p:cNvPr id="218" name="Google Shape;218;p6"/>
          <p:cNvSpPr/>
          <p:nvPr/>
        </p:nvSpPr>
        <p:spPr>
          <a:xfrm>
            <a:off x="2556000" y="4265640"/>
            <a:ext cx="4032000" cy="1352520"/>
          </a:xfrm>
          <a:prstGeom prst="rect">
            <a:avLst/>
          </a:prstGeom>
          <a:solidFill>
            <a:srgbClr val="B9CDE5">
              <a:alpha val="30980"/>
            </a:srgbClr>
          </a:solidFill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2E3192"/>
                </a:solidFill>
                <a:latin typeface="Cambria"/>
                <a:ea typeface="Cambria"/>
                <a:cs typeface="Cambria"/>
                <a:sym typeface="Cambria"/>
              </a:rPr>
              <a:t>ГВЭ для всех категорий ОВЗ </a:t>
            </a:r>
            <a:r>
              <a:rPr b="1" i="0" lang="ru-RU" sz="2400" u="none" cap="none" strike="noStrike">
                <a:solidFill>
                  <a:srgbClr val="2E3192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i="0" lang="ru-RU" sz="2400" u="none" cap="none" strike="noStrike">
                <a:solidFill>
                  <a:srgbClr val="2E3192"/>
                </a:solidFill>
                <a:latin typeface="Cambria"/>
                <a:ea typeface="Cambria"/>
                <a:cs typeface="Cambria"/>
                <a:sym typeface="Cambria"/>
              </a:rPr>
              <a:t>по желанию 2 или 4.</a:t>
            </a:r>
            <a:endParaRPr b="1" i="0" sz="2400" u="none" cap="none" strike="noStrike">
              <a:solidFill>
                <a:srgbClr val="000000"/>
              </a:solidFill>
            </a:endParaRPr>
          </a:p>
        </p:txBody>
      </p:sp>
      <p:sp>
        <p:nvSpPr>
          <p:cNvPr id="219" name="Google Shape;219;p6"/>
          <p:cNvSpPr/>
          <p:nvPr/>
        </p:nvSpPr>
        <p:spPr>
          <a:xfrm>
            <a:off x="4721400" y="1268280"/>
            <a:ext cx="4078080" cy="2592360"/>
          </a:xfrm>
          <a:prstGeom prst="rect">
            <a:avLst/>
          </a:prstGeom>
          <a:solidFill>
            <a:srgbClr val="B9CDE5">
              <a:alpha val="30980"/>
            </a:srgbClr>
          </a:solidFill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2E3192"/>
                </a:solidFill>
                <a:latin typeface="Cambria"/>
                <a:ea typeface="Cambria"/>
                <a:cs typeface="Cambria"/>
                <a:sym typeface="Cambria"/>
              </a:rPr>
              <a:t>Определение </a:t>
            </a:r>
            <a:r>
              <a:rPr b="1" i="0" lang="ru-RU" sz="2400" u="none" cap="none" strike="noStrike">
                <a:solidFill>
                  <a:srgbClr val="2E3192"/>
                </a:solidFill>
                <a:latin typeface="Cambria"/>
                <a:ea typeface="Cambria"/>
                <a:cs typeface="Cambria"/>
                <a:sym typeface="Cambria"/>
              </a:rPr>
              <a:t>места для личных вещей участников ГИА до входа в ППЭ.</a:t>
            </a:r>
            <a:endParaRPr b="1" i="0" sz="24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rgbClr val="2E3192"/>
                </a:solidFill>
                <a:latin typeface="Cambria"/>
                <a:ea typeface="Cambria"/>
                <a:cs typeface="Cambria"/>
                <a:sym typeface="Cambria"/>
              </a:rPr>
              <a:t>Определение понятий «территория ППЭ», «вход в ППЭ».</a:t>
            </a:r>
            <a:endParaRPr b="1" i="0" sz="24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"/>
          <p:cNvSpPr txBox="1"/>
          <p:nvPr>
            <p:ph idx="4294967295" type="title"/>
          </p:nvPr>
        </p:nvSpPr>
        <p:spPr>
          <a:xfrm>
            <a:off x="0" y="333000"/>
            <a:ext cx="9144000" cy="86364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ts val="4400"/>
              <a:buFont typeface="Calibri"/>
              <a:buNone/>
            </a:pPr>
            <a:r>
              <a:rPr b="1" i="0" lang="ru-RU" sz="44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Г И А </a:t>
            </a:r>
            <a:endParaRPr b="1" i="0" sz="44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7"/>
          <p:cNvSpPr txBox="1"/>
          <p:nvPr>
            <p:ph idx="4294967295" type="body"/>
          </p:nvPr>
        </p:nvSpPr>
        <p:spPr>
          <a:xfrm>
            <a:off x="1042560" y="1197000"/>
            <a:ext cx="8101080" cy="492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34308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8889"/>
              <a:buFont typeface="Times New Roman"/>
              <a:buNone/>
            </a:pPr>
            <a:r>
              <a:rPr b="1" i="0" lang="ru-RU" sz="36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Экзамены  </a:t>
            </a:r>
            <a:r>
              <a:rPr b="0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выбору 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ctr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88889"/>
              <a:buFont typeface="Times New Roman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выпускник определяет </a:t>
            </a:r>
            <a:r>
              <a:rPr b="1" i="0" lang="ru-RU" sz="36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самостоятельно.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ctr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88889"/>
              <a:buFont typeface="Times New Roman"/>
              <a:buNone/>
            </a:pPr>
            <a:r>
              <a:rPr b="1" i="0" lang="ru-RU" sz="36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Заявление </a:t>
            </a:r>
            <a:r>
              <a:rPr b="0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выборе экзаменов и их количестве, </a:t>
            </a:r>
            <a:r>
              <a:rPr b="1" i="0" lang="ru-RU" sz="36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подписанное родителями 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ctr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88889"/>
              <a:buFont typeface="Times New Roman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(законными представителями),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ctr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88889"/>
              <a:buFont typeface="Times New Roman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подаёт  выпускник самостоятельно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ctr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ct val="88889"/>
              <a:buFont typeface="Times New Roman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ru-RU" sz="36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позднее </a:t>
            </a:r>
            <a:r>
              <a:rPr b="1" i="0" lang="ru-RU" sz="3600" u="sng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</a:t>
            </a:r>
            <a:r>
              <a:rPr b="1" lang="ru-RU" sz="3600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февраля</a:t>
            </a:r>
            <a:r>
              <a:rPr b="1" lang="ru-RU" sz="36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текущего учебного </a:t>
            </a:r>
            <a:r>
              <a:rPr b="1" i="0" lang="ru-RU" sz="360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года</a:t>
            </a:r>
            <a:r>
              <a:rPr b="1" i="0" lang="ru-RU" sz="36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ru-RU" sz="32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l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l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 txBox="1"/>
          <p:nvPr>
            <p:ph idx="4294967295" type="title"/>
          </p:nvPr>
        </p:nvSpPr>
        <p:spPr>
          <a:xfrm>
            <a:off x="0" y="274325"/>
            <a:ext cx="898380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ts val="3200"/>
              <a:buFont typeface="Calibri"/>
              <a:buNone/>
            </a:pPr>
            <a:r>
              <a:rPr b="1" i="0" lang="ru-RU" sz="36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Участники государственной итоговой аттестации</a:t>
            </a:r>
            <a:endParaRPr b="1" i="0" sz="3600" u="none" cap="none" strike="noStrik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8"/>
          <p:cNvSpPr txBox="1"/>
          <p:nvPr/>
        </p:nvSpPr>
        <p:spPr>
          <a:xfrm>
            <a:off x="1423850" y="1417325"/>
            <a:ext cx="7720200" cy="47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1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 ГИА допускаются обучающиеся, имеющие годовые отметки 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None/>
            </a:pPr>
            <a:r>
              <a:rPr b="1" i="0" lang="ru-RU" sz="36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всем </a:t>
            </a:r>
            <a:r>
              <a:rPr b="1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учебным предметам учебного плана за 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None/>
            </a:pPr>
            <a:r>
              <a:rPr b="1" lang="ru-RU" sz="3600">
                <a:latin typeface="Times New Roman"/>
                <a:ea typeface="Times New Roman"/>
                <a:cs typeface="Times New Roman"/>
                <a:sym typeface="Times New Roman"/>
              </a:rPr>
              <a:t>9</a:t>
            </a:r>
            <a:r>
              <a:rPr b="1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класс </a:t>
            </a:r>
            <a:r>
              <a:rPr b="1" i="0" lang="ru-RU" sz="36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ниже 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None/>
            </a:pPr>
            <a:r>
              <a:rPr b="1" i="1" lang="ru-RU" sz="3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удовлетворительных.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8"/>
          <p:cNvSpPr/>
          <p:nvPr/>
        </p:nvSpPr>
        <p:spPr>
          <a:xfrm>
            <a:off x="3124080" y="6356520"/>
            <a:ext cx="289584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idist.ru/Documets/Uchotdel/9_klass.jpg" id="237" name="Google Shape;23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48360" y="4292640"/>
            <a:ext cx="2051280" cy="192096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9"/>
          <p:cNvSpPr txBox="1"/>
          <p:nvPr>
            <p:ph idx="4294967295" type="title"/>
          </p:nvPr>
        </p:nvSpPr>
        <p:spPr>
          <a:xfrm>
            <a:off x="0" y="274325"/>
            <a:ext cx="885780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ts val="3200"/>
              <a:buFont typeface="Calibri"/>
              <a:buNone/>
            </a:pPr>
            <a:r>
              <a:rPr b="1" i="0" lang="ru-RU" sz="36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Участники государственной итоговой аттестации</a:t>
            </a:r>
            <a:endParaRPr b="1" i="0" sz="3600" u="none" cap="none" strike="noStrik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9"/>
          <p:cNvSpPr txBox="1"/>
          <p:nvPr/>
        </p:nvSpPr>
        <p:spPr>
          <a:xfrm>
            <a:off x="1187275" y="1557348"/>
            <a:ext cx="7499400" cy="53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 о допуске к государственной итоговой аттестации принимается педагогическим советом образовательной организации и оформляется распорядительным актом образовательной </a:t>
            </a:r>
            <a:endParaRPr b="0" i="0" sz="3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организации </a:t>
            </a:r>
            <a:r>
              <a:rPr b="1" i="0" lang="ru-RU" sz="36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позднее </a:t>
            </a:r>
            <a:endParaRPr b="1" i="0" sz="3600" u="none" cap="none" strike="noStrik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15 мая</a:t>
            </a:r>
            <a:r>
              <a:rPr b="0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текущего года. 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9"/>
          <p:cNvSpPr/>
          <p:nvPr/>
        </p:nvSpPr>
        <p:spPr>
          <a:xfrm>
            <a:off x="3124080" y="6356520"/>
            <a:ext cx="289584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9"/>
          <p:cNvSpPr/>
          <p:nvPr/>
        </p:nvSpPr>
        <p:spPr>
          <a:xfrm>
            <a:off x="6553080" y="6356520"/>
            <a:ext cx="213372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"/>
          <p:cNvSpPr txBox="1"/>
          <p:nvPr>
            <p:ph idx="4294967295" type="title"/>
          </p:nvPr>
        </p:nvSpPr>
        <p:spPr>
          <a:xfrm>
            <a:off x="755640" y="274320"/>
            <a:ext cx="813744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400"/>
              <a:buFont typeface="Times New Roman"/>
              <a:buNone/>
            </a:pPr>
            <a:r>
              <a:rPr b="1" i="0" lang="ru-RU" sz="44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ОСОБЕННОСТИ </a:t>
            </a:r>
            <a:r>
              <a:rPr b="1" lang="ru-RU" sz="44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ГИА</a:t>
            </a:r>
            <a:endParaRPr b="1" i="0" sz="44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0"/>
          <p:cNvSpPr txBox="1"/>
          <p:nvPr>
            <p:ph idx="4294967295" type="body"/>
          </p:nvPr>
        </p:nvSpPr>
        <p:spPr>
          <a:xfrm>
            <a:off x="1332000" y="1600200"/>
            <a:ext cx="763272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4308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0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Единое для всех </a:t>
            </a:r>
            <a:r>
              <a:rPr b="0" i="0" lang="ru-RU" sz="3600" u="sng" cap="none" strike="noStrik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расписание ОГЭ</a:t>
            </a:r>
            <a:r>
              <a:rPr b="0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 продолжительность экзаменов по предмету устанавливает соответствующий приказ Министерства образования и науки Российской Федерации.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ctr"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Сроки основного периода с </a:t>
            </a:r>
            <a:r>
              <a:rPr lang="ru-RU" sz="3600">
                <a:latin typeface="Times New Roman"/>
                <a:ea typeface="Times New Roman"/>
                <a:cs typeface="Times New Roman"/>
                <a:sym typeface="Times New Roman"/>
              </a:rPr>
              <a:t>1 июня</a:t>
            </a:r>
            <a:r>
              <a:rPr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по </a:t>
            </a:r>
            <a:r>
              <a:rPr lang="ru-RU" sz="3600">
                <a:latin typeface="Times New Roman"/>
                <a:ea typeface="Times New Roman"/>
                <a:cs typeface="Times New Roman"/>
                <a:sym typeface="Times New Roman"/>
              </a:rPr>
              <a:t>6 июля</a:t>
            </a:r>
            <a:r>
              <a:rPr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i="0" sz="3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343080" marR="0" rtl="0" algn="l">
              <a:spcBef>
                <a:spcPts val="799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l">
              <a:spcBef>
                <a:spcPts val="799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"/>
          <p:cNvSpPr txBox="1"/>
          <p:nvPr>
            <p:ph idx="4294967295"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000"/>
              <a:buFont typeface="Times New Roman"/>
              <a:buNone/>
            </a:pPr>
            <a:r>
              <a:rPr b="1" i="0" lang="ru-RU" sz="40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ОСОБЕННОСТИ ГИА</a:t>
            </a:r>
            <a:endParaRPr b="1" i="0" sz="40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1547650" y="1413000"/>
            <a:ext cx="7139100" cy="52146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/>
          <a:p>
            <a:pPr indent="-306000" lvl="0" marL="306000" marR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4"/>
              <a:buFont typeface="Noto Sans Symbols"/>
              <a:buChar char="◻"/>
            </a:pPr>
            <a:r>
              <a:rPr b="0" i="0" lang="ru-RU" sz="2304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Расписание проведения и продолжительности экзаменов утверждается Федеральной службой по надзору в сфере образования и науки.</a:t>
            </a:r>
            <a:endParaRPr b="0" i="0" sz="230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6000" lvl="0" marL="306000" marR="0" rtl="0" algn="just">
              <a:lnSpc>
                <a:spcPct val="8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2304"/>
              <a:buFont typeface="Noto Sans Symbols"/>
              <a:buChar char="◻"/>
            </a:pPr>
            <a:r>
              <a:rPr b="0" i="0" lang="ru-RU" sz="2304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Дополнительные сроки для сдачи экзамена участниками ОГЭ, пропустившими экзамен в основные сроки по уважительным причинам</a:t>
            </a:r>
            <a:r>
              <a:rPr lang="ru-RU" sz="2304">
                <a:latin typeface="Times New Roman"/>
                <a:ea typeface="Times New Roman"/>
                <a:cs typeface="Times New Roman"/>
                <a:sym typeface="Times New Roman"/>
              </a:rPr>
              <a:t>, получившим неудовлетворительный результат,  </a:t>
            </a:r>
            <a:r>
              <a:rPr b="0" i="0" lang="ru-RU" sz="2304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подавшими апелляцию</a:t>
            </a:r>
            <a:r>
              <a:rPr b="0" i="0" lang="ru-RU" sz="3072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со 2 сентября по </a:t>
            </a:r>
            <a:r>
              <a:rPr lang="ru-RU" sz="3072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ru-RU" sz="3072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 сентября </a:t>
            </a:r>
            <a:endParaRPr b="0" i="0" sz="3072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6000" lvl="0" marL="306000" marR="0" rtl="0" algn="just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2304"/>
              <a:buFont typeface="Noto Sans Symbols"/>
              <a:buChar char="◻"/>
            </a:pPr>
            <a:r>
              <a:rPr b="0" i="0" lang="ru-RU" sz="2304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Экзамены начинаются по местному времени в 10.00.</a:t>
            </a:r>
            <a:endParaRPr b="0" i="0" sz="230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6000" lvl="0" marL="306000" marR="0" rtl="0" algn="just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2304"/>
              <a:buFont typeface="Noto Sans Symbols"/>
              <a:buChar char="◻"/>
            </a:pPr>
            <a:r>
              <a:rPr b="0" i="0" lang="ru-RU" sz="2304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подготовительные мероприятия (проведение инструктажа, заполнение области регистрации бланков ОГЭ и др.) выделяется время до 10-15 минут, которое не включается в продолжительность выполнения экзаменационной работы.</a:t>
            </a:r>
            <a:endParaRPr b="0" i="0" sz="230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9696" lvl="0" marL="306000" marR="0" rtl="0" algn="just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2304"/>
              <a:buFont typeface="Noto Sans Symbols"/>
              <a:buNone/>
            </a:pPr>
            <a:r>
              <a:t/>
            </a:r>
            <a:endParaRPr b="0" i="0" sz="230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6000" lvl="0" marL="306000" marR="0" rtl="0" algn="l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t/>
            </a:r>
            <a:endParaRPr b="0" i="0" sz="2304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g313cc9ef864_0_5"/>
          <p:cNvPicPr preferRelativeResize="0"/>
          <p:nvPr/>
        </p:nvPicPr>
        <p:blipFill rotWithShape="1">
          <a:blip r:embed="rId3">
            <a:alphaModFix/>
          </a:blip>
          <a:srcRect b="4880" l="0" r="1855" t="7814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9"/>
          <p:cNvSpPr txBox="1"/>
          <p:nvPr>
            <p:ph idx="4294967295" type="title"/>
          </p:nvPr>
        </p:nvSpPr>
        <p:spPr>
          <a:xfrm>
            <a:off x="1042920" y="274320"/>
            <a:ext cx="785016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4000"/>
              <a:buFont typeface="Times New Roman"/>
              <a:buNone/>
            </a:pPr>
            <a:r>
              <a:rPr b="1" i="0" lang="ru-RU" sz="40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МИНИМАЛЬНОЕ КОЛИЧЕСТВО БАЛЛОВ</a:t>
            </a:r>
            <a:endParaRPr b="1" i="0" sz="40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9"/>
          <p:cNvSpPr txBox="1"/>
          <p:nvPr>
            <p:ph idx="4294967295" type="body"/>
          </p:nvPr>
        </p:nvSpPr>
        <p:spPr>
          <a:xfrm>
            <a:off x="1332000" y="1600200"/>
            <a:ext cx="763272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Распоряжением Рособрнадзора устанавливается минимальное количество баллов по всем предметам ОГЭ, подтверждающее освоение участниками экзаменов основных общеобразовательных программ среднего  общего образования в соответствии с требованиями федерального государственного образовательного стандарта среднего  общего образования.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13c2aeb23f_0_10"/>
          <p:cNvSpPr txBox="1"/>
          <p:nvPr>
            <p:ph idx="4294967295" type="title"/>
          </p:nvPr>
        </p:nvSpPr>
        <p:spPr>
          <a:xfrm>
            <a:off x="1088625" y="131798"/>
            <a:ext cx="7850100" cy="600000"/>
          </a:xfrm>
          <a:prstGeom prst="rect">
            <a:avLst/>
          </a:prstGeom>
          <a:solidFill>
            <a:srgbClr val="FFFFFF">
              <a:alpha val="89800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4000"/>
              <a:buFont typeface="Times New Roman"/>
              <a:buNone/>
            </a:pPr>
            <a:r>
              <a:rPr b="1" lang="ru-RU" sz="40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Русский язык</a:t>
            </a:r>
            <a:endParaRPr b="1" i="0" sz="40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g313c2aeb23f_0_10"/>
          <p:cNvSpPr txBox="1"/>
          <p:nvPr>
            <p:ph idx="4294967295" type="body"/>
          </p:nvPr>
        </p:nvSpPr>
        <p:spPr>
          <a:xfrm>
            <a:off x="1332000" y="1600200"/>
            <a:ext cx="7632600" cy="4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34308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71" name="Google Shape;271;g313c2aeb23f_0_10"/>
          <p:cNvGraphicFramePr/>
          <p:nvPr/>
        </p:nvGraphicFramePr>
        <p:xfrm>
          <a:off x="1522063" y="9810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{05E2DA2B-87CF-4673-AB01-72415DBF40B0}</a:tableStyleId>
              </a:tblPr>
              <a:tblGrid>
                <a:gridCol w="2022725"/>
                <a:gridCol w="5229750"/>
              </a:tblGrid>
              <a:tr h="1006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Отметка по </a:t>
                      </a:r>
                      <a:r>
                        <a:rPr b="1"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пятибалльной</a:t>
                      </a:r>
                      <a:r>
                        <a:rPr b="1"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шкале</a:t>
                      </a:r>
                      <a:endParaRPr b="1"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Суммарный первичный балл за работу в целом</a:t>
                      </a:r>
                      <a:endParaRPr b="1"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538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0-14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490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15-22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1494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23-28 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Из них не менее 4 баллов за грамотность (по критериям ГК1 — ГК4). Если по критериям ГК1-ГК4 учащийся набрал менее 4 баллов, выставляется отметка «3»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  <a:tr h="1494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29-37 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Из них не менее 6 баллов за грамотность (по критериям ГК1-ГК4). Если по критериям ГК1-ГК4 учащийся набрал менее 6 баллов, выставляется отметка «4»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1"/>
          <p:cNvSpPr txBox="1"/>
          <p:nvPr>
            <p:ph idx="4294967295"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3600"/>
              <a:buFont typeface="Times New Roman"/>
              <a:buNone/>
            </a:pPr>
            <a:r>
              <a:rPr b="1" i="0" lang="ru-RU" sz="36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НЕУДОВЛЕТВОРИТЕЛЬНЫЙ РЕЗУЛЬТАТ</a:t>
            </a:r>
            <a:endParaRPr b="1" i="0" sz="36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1"/>
          <p:cNvSpPr txBox="1"/>
          <p:nvPr>
            <p:ph idx="4294967295" type="body"/>
          </p:nvPr>
        </p:nvSpPr>
        <p:spPr>
          <a:xfrm>
            <a:off x="1332000" y="1600200"/>
            <a:ext cx="763272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•"/>
            </a:pPr>
            <a:r>
              <a:rPr b="0" i="0" lang="ru-RU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Если выпускник текущего года получает результаты, ниже минимального количества баллов по трём предметам, он сможет пересдать ОГЭ в  сентябре. 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480" lvl="0" marL="343080" marR="0" rtl="0" algn="just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Если он не пересдал в сентября, то он </a:t>
            </a:r>
            <a:r>
              <a:rPr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остается</a:t>
            </a: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 повторный год обучения.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800" y="268200"/>
            <a:ext cx="8242200" cy="115884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2"/>
          <p:cNvSpPr txBox="1"/>
          <p:nvPr>
            <p:ph idx="4294967295"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4400"/>
              <a:buFont typeface="Calibri"/>
              <a:buNone/>
            </a:pPr>
            <a:r>
              <a:rPr b="1" i="0" lang="ru-RU" sz="44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Прибытие в ППЭ</a:t>
            </a:r>
            <a:endParaRPr b="1" i="0" sz="44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2"/>
          <p:cNvSpPr txBox="1"/>
          <p:nvPr>
            <p:ph idx="4294967295" type="body"/>
          </p:nvPr>
        </p:nvSpPr>
        <p:spPr>
          <a:xfrm>
            <a:off x="1332000" y="1600200"/>
            <a:ext cx="7632720" cy="452592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18960" lvl="0" marL="31896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Все участники ОГЭ должны явиться в ППЭ в день и время, указанные в пропуске, имея при себе: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8960" lvl="0" marL="318960" marR="0" rtl="0" algn="l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b="1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документ, </a:t>
            </a: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удостоверяющий личность (свидетельство о рождении не является таким документом);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8960" lvl="0" marL="318960" marR="0" rtl="0" algn="l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гелевую или капиллярную ручку с </a:t>
            </a:r>
            <a:r>
              <a:rPr b="1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черными чернилами</a:t>
            </a: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8960" lvl="0" marL="318960" marR="0" rtl="0" algn="l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дополнительные устройства и материалы, которые можно использовать по отдельным предметам.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18960" marR="0" rtl="0" algn="l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18960" marR="0" rtl="0" algn="l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3"/>
          <p:cNvSpPr txBox="1"/>
          <p:nvPr>
            <p:ph idx="4294967295" type="title"/>
          </p:nvPr>
        </p:nvSpPr>
        <p:spPr>
          <a:xfrm>
            <a:off x="324000" y="205900"/>
            <a:ext cx="8820000" cy="8745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2500"/>
              <a:buFont typeface="Arial"/>
              <a:buNone/>
            </a:pPr>
            <a:br>
              <a:rPr b="0" i="0" lang="ru-RU" sz="2500" u="none" cap="none" strike="noStrike"/>
            </a:br>
            <a:r>
              <a:rPr b="1" i="0" lang="ru-RU" sz="25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Особенности проведения экзаменов ГИА-9 по отдельным учебным предметам</a:t>
            </a:r>
            <a:br>
              <a:rPr b="0" i="0" lang="ru-RU" sz="4000" u="none" cap="none" strike="noStrike"/>
            </a:br>
            <a:endParaRPr b="1" i="0" sz="2500" u="none" cap="none" strike="noStrik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90" name="Google Shape;290;p23"/>
          <p:cNvGraphicFramePr/>
          <p:nvPr/>
        </p:nvGraphicFramePr>
        <p:xfrm>
          <a:off x="1187280" y="12682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{D1179392-D6B8-4965-84F2-38E5C4F6E9FC}</a:tableStyleId>
              </a:tblPr>
              <a:tblGrid>
                <a:gridCol w="1971725"/>
                <a:gridCol w="1471675"/>
                <a:gridCol w="4513325"/>
              </a:tblGrid>
              <a:tr h="1033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Учебный предмет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Продолжительность</a:t>
                      </a:r>
                      <a:endParaRPr b="0"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экзамена</a:t>
                      </a:r>
                      <a:endParaRPr b="0"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Разрешенные дополнительные 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материалы и оборудование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36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240AE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235 минут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(3 часа 55 минут)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Орфографические словари.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Аппаратура, которая может обеспечить качественное воспроизведение аудиозаписей с компакт-диска (формат аудиозаписи –mp3).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16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240AE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235 минут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(3 часа 55 минут)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 каждого участника экзамена: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Справочные материалы, содержащие таблицу квадратов двузначных чисел, основные формулы по алгебре и геометрии.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Разрешается использовать </a:t>
                      </a: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линейку</a:t>
                      </a:r>
                      <a:r>
                        <a:rPr b="0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 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2000" u="sng" cap="none" strike="noStrike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Калькуляторы</a:t>
                      </a:r>
                      <a:r>
                        <a:rPr b="0" lang="ru-RU" sz="2000" u="none" cap="none" strike="noStrike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0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 экзамене 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FF33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 используются.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4"/>
          <p:cNvSpPr txBox="1"/>
          <p:nvPr>
            <p:ph idx="4294967295" type="title"/>
          </p:nvPr>
        </p:nvSpPr>
        <p:spPr>
          <a:xfrm>
            <a:off x="250560" y="475920"/>
            <a:ext cx="8713800" cy="115236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ts val="2500"/>
              <a:buFont typeface="Calibri"/>
              <a:buNone/>
            </a:pPr>
            <a:r>
              <a:rPr b="1" i="0" lang="ru-RU" sz="25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Особенности проведения экзаменов ГИА-9 </a:t>
            </a:r>
            <a:br>
              <a:rPr b="0" i="0" lang="ru-RU" sz="2500" u="none" cap="none" strike="noStrike"/>
            </a:br>
            <a:r>
              <a:rPr b="1" i="0" lang="ru-RU" sz="25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по отдельным учебным предметам</a:t>
            </a:r>
            <a:br>
              <a:rPr b="0" i="0" lang="ru-RU" sz="4000" u="none" cap="none" strike="noStrike"/>
            </a:br>
            <a:endParaRPr b="1" i="0" sz="2500" u="none" cap="none" strike="noStrik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96" name="Google Shape;296;p24"/>
          <p:cNvGraphicFramePr/>
          <p:nvPr/>
        </p:nvGraphicFramePr>
        <p:xfrm>
          <a:off x="1116000" y="16286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{D1179392-D6B8-4965-84F2-38E5C4F6E9FC}</a:tableStyleId>
              </a:tblPr>
              <a:tblGrid>
                <a:gridCol w="2744650"/>
                <a:gridCol w="1741675"/>
                <a:gridCol w="3146400"/>
              </a:tblGrid>
              <a:tr h="1220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Учебный предмет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Продолжительность</a:t>
                      </a:r>
                      <a:endParaRPr b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экзамена</a:t>
                      </a:r>
                      <a:endParaRPr b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Разрешенные дополнительные 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материалы и оборудование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85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240AE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 минут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(3 часа)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используются.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8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240AE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Обществознание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 минут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(3 часа)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используются.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5"/>
          <p:cNvSpPr txBox="1"/>
          <p:nvPr>
            <p:ph idx="4294967295" type="title"/>
          </p:nvPr>
        </p:nvSpPr>
        <p:spPr>
          <a:xfrm>
            <a:off x="468000" y="188640"/>
            <a:ext cx="849636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ts val="2500"/>
              <a:buFont typeface="Calibri"/>
              <a:buNone/>
            </a:pPr>
            <a:r>
              <a:rPr b="1" i="0" lang="ru-RU" sz="25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Особенности проведения экзаменов ГИА-9 </a:t>
            </a:r>
            <a:br>
              <a:rPr b="0" i="0" lang="ru-RU" sz="2500" u="none" cap="none" strike="noStrike"/>
            </a:br>
            <a:r>
              <a:rPr b="1" i="0" lang="ru-RU" sz="25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по отдельным учебным предметам</a:t>
            </a:r>
            <a:br>
              <a:rPr b="0" i="0" lang="ru-RU" sz="4000" u="none" cap="none" strike="noStrike"/>
            </a:br>
            <a:endParaRPr b="1" i="0" sz="2500" u="none" cap="none" strike="noStrik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2" name="Google Shape;302;p25"/>
          <p:cNvGraphicFramePr/>
          <p:nvPr/>
        </p:nvGraphicFramePr>
        <p:xfrm>
          <a:off x="1116000" y="133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{D1179392-D6B8-4965-84F2-38E5C4F6E9FC}</a:tableStyleId>
              </a:tblPr>
              <a:tblGrid>
                <a:gridCol w="1635125"/>
                <a:gridCol w="1765450"/>
                <a:gridCol w="4448150"/>
              </a:tblGrid>
              <a:tr h="973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Учебный предмет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Продолжительность</a:t>
                      </a:r>
                      <a:endParaRPr b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экзамена</a:t>
                      </a:r>
                      <a:endParaRPr b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Разрешенные дополнительные 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материалы и оборудование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3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240AE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Литература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235 минут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(3 часа 55 минут)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Книги с текстами художественных произведений </a:t>
                      </a:r>
                      <a:r>
                        <a:rPr b="0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 сборники лирики, в которых не должно быть вступительных статей и комментариев 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Пользование личными текстами художественных произведений и сборниками лирики участникам ОГЭ запрещено.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57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240AE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 минут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(3 часа)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Инструкция по правилам безопасности.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 каждого участника экзамена: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Непрограммируемый калькулятор.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6"/>
          <p:cNvSpPr txBox="1"/>
          <p:nvPr>
            <p:ph idx="4294967295" type="title"/>
          </p:nvPr>
        </p:nvSpPr>
        <p:spPr>
          <a:xfrm>
            <a:off x="468000" y="333360"/>
            <a:ext cx="8496360" cy="99864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ts val="2500"/>
              <a:buFont typeface="Calibri"/>
              <a:buNone/>
            </a:pPr>
            <a:r>
              <a:rPr b="1" i="0" lang="ru-RU" sz="25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Особенности проведения экзаменов ГИА-9</a:t>
            </a:r>
            <a:br>
              <a:rPr b="0" i="0" lang="ru-RU" sz="2500" u="none" cap="none" strike="noStrike"/>
            </a:br>
            <a:r>
              <a:rPr b="1" i="0" lang="ru-RU" sz="25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 по отдельным учебным предметам</a:t>
            </a:r>
            <a:br>
              <a:rPr b="0" i="0" lang="ru-RU" sz="4000" u="none" cap="none" strike="noStrike"/>
            </a:br>
            <a:endParaRPr b="1" i="0" sz="2500" u="none" cap="none" strike="noStrik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8" name="Google Shape;308;p26"/>
          <p:cNvGraphicFramePr/>
          <p:nvPr/>
        </p:nvGraphicFramePr>
        <p:xfrm>
          <a:off x="1187280" y="11253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{D1179392-D6B8-4965-84F2-38E5C4F6E9FC}</a:tableStyleId>
              </a:tblPr>
              <a:tblGrid>
                <a:gridCol w="1524250"/>
                <a:gridCol w="1724050"/>
                <a:gridCol w="4708450"/>
              </a:tblGrid>
              <a:tr h="1130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Учебный предмет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Продолжительность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экзамена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Разрешенные дополнительные 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материалы и оборудование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52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240AE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Химия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r>
                        <a:rPr b="1" lang="ru-RU" sz="2000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 минут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</a:t>
                      </a:r>
                      <a:r>
                        <a:rPr b="1" lang="ru-RU" sz="2000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часа)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Инструкция по правилам безопасности (для каждой аудитории). 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 каждого участника экзамена: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«Периодическая система химических элементов Д.И. Менделеева»;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Таблица растворимости солей, кислот и оснований в воде;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Электрохимический ряд напряжений металлов (ИК участника ОГЭ).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Непрограммируемый калькулятор.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12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240AE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Биология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 минут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(3 часа)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 каждого участника экзамена: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линейка;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карандаш;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непрограммируемый калькулятор.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7"/>
          <p:cNvSpPr txBox="1"/>
          <p:nvPr>
            <p:ph idx="4294967295" type="title"/>
          </p:nvPr>
        </p:nvSpPr>
        <p:spPr>
          <a:xfrm>
            <a:off x="324000" y="188640"/>
            <a:ext cx="8813520" cy="121428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ts val="2500"/>
              <a:buFont typeface="Calibri"/>
              <a:buNone/>
            </a:pPr>
            <a:r>
              <a:rPr b="1" i="0" lang="ru-RU" sz="25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Особенности проведения экзаменов ГИА-9 </a:t>
            </a:r>
            <a:br>
              <a:rPr b="0" i="0" lang="ru-RU" sz="2500" u="none" cap="none" strike="noStrike"/>
            </a:br>
            <a:r>
              <a:rPr b="1" i="0" lang="ru-RU" sz="25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по отдельным учебным предметам</a:t>
            </a:r>
            <a:br>
              <a:rPr b="0" i="0" lang="ru-RU" sz="4000" u="none" cap="none" strike="noStrike"/>
            </a:br>
            <a:endParaRPr b="1" i="0" sz="2500" u="none" cap="none" strike="noStrik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14" name="Google Shape;314;p27"/>
          <p:cNvGraphicFramePr/>
          <p:nvPr/>
        </p:nvGraphicFramePr>
        <p:xfrm>
          <a:off x="971640" y="1197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{D1179392-D6B8-4965-84F2-38E5C4F6E9FC}</a:tableStyleId>
              </a:tblPr>
              <a:tblGrid>
                <a:gridCol w="2109600"/>
                <a:gridCol w="1633675"/>
                <a:gridCol w="4422600"/>
              </a:tblGrid>
              <a:tr h="915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Учебный предмет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Продолжительность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экзамена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Разрешенные дополнительные 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материалы и оборудование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71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240AE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География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r>
                        <a:rPr b="1" lang="ru-RU" sz="2400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b="1" lang="ru-RU" sz="2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 минут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(2 часа 30 минут)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 каждого участника экзамена: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географические атласы для 7, 8 и 9 классов 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непрограммируемый калькулятор;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линейка.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92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240AE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Информатика и ИКТ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150 минут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(2 часа 30 минут)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Инструкция по правилам безопасности (для каждой аудитории);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- 1 резервный компьютер.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 каждого участника экзамена: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Компьютер.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Для выполнения задания 19 необходима программа для работы с электронными таблицами.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8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  компьютере должны быть установлены знакомые участникам экзамена программы.</a:t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400" marL="684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8"/>
          <p:cNvSpPr txBox="1"/>
          <p:nvPr>
            <p:ph idx="4294967295" type="title"/>
          </p:nvPr>
        </p:nvSpPr>
        <p:spPr>
          <a:xfrm>
            <a:off x="324000" y="333360"/>
            <a:ext cx="8640720" cy="99864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ts val="2500"/>
              <a:buFont typeface="Calibri"/>
              <a:buNone/>
            </a:pPr>
            <a:r>
              <a:rPr b="1" i="0" lang="ru-RU" sz="25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Особенности проведения экзаменов ГИА-9 </a:t>
            </a:r>
            <a:br>
              <a:rPr b="0" i="0" lang="ru-RU" sz="2500" u="none" cap="none" strike="noStrike"/>
            </a:br>
            <a:r>
              <a:rPr b="1" i="0" lang="ru-RU" sz="25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по отдельным учебным предметам</a:t>
            </a:r>
            <a:br>
              <a:rPr b="0" i="0" lang="ru-RU" sz="4000" u="none" cap="none" strike="noStrike"/>
            </a:br>
            <a:endParaRPr b="1" i="0" sz="2500" u="none" cap="none" strike="noStrik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0" name="Google Shape;320;p28"/>
          <p:cNvGraphicFramePr/>
          <p:nvPr/>
        </p:nvGraphicFramePr>
        <p:xfrm>
          <a:off x="971640" y="10526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{D1179392-D6B8-4965-84F2-38E5C4F6E9FC}</a:tableStyleId>
              </a:tblPr>
              <a:tblGrid>
                <a:gridCol w="2162150"/>
                <a:gridCol w="1890725"/>
                <a:gridCol w="4119475"/>
              </a:tblGrid>
              <a:tr h="98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Учебный предмет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750" marL="687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Продолжительность</a:t>
                      </a:r>
                      <a:endParaRPr b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экзамена</a:t>
                      </a:r>
                      <a:endParaRPr b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750" marL="687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Разрешенные дополнительные 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материалы и оборудование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750" marL="687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22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400" u="none" cap="none" strike="noStrike">
                          <a:solidFill>
                            <a:srgbClr val="240AE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b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750" marL="687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120 минут 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(2 часа на 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выполнение письменной части работы)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+ </a:t>
                      </a:r>
                      <a:r>
                        <a:rPr b="1" lang="ru-RU" sz="1600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</a:t>
                      </a:r>
                      <a:r>
                        <a:rPr b="1" lang="ru-RU" sz="16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минут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(на устный 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ответ).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Общее время на проведение экзамена 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 должно 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превышать 360 минут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(6 часов)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750" marL="687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</a:t>
                      </a: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Инструкция по правилам безопасности (для каждой аудитории);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 Компьютер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b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20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 аудитории для проведения письменной части экзамена необходимо установить звуковоспроизводящее устройство (компьютер с колонками), обеспечивающее качественное воспроизведение аудиозаписи в формате МР3.</a:t>
                      </a:r>
                      <a:endParaRPr b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1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b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>
                          <a:solidFill>
                            <a:srgbClr val="00000A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b="0" sz="16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68750" marL="6875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9"/>
          <p:cNvSpPr txBox="1"/>
          <p:nvPr>
            <p:ph idx="4294967295" type="title"/>
          </p:nvPr>
        </p:nvSpPr>
        <p:spPr>
          <a:xfrm>
            <a:off x="0" y="177500"/>
            <a:ext cx="9144000" cy="15522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ts val="2400"/>
              <a:buFont typeface="Calibri"/>
              <a:buNone/>
            </a:pPr>
            <a:r>
              <a:rPr b="1" i="0" lang="ru-RU" sz="30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Порядок проведения государственной итоговой аттестации по образовательным программам основного общего образования</a:t>
            </a:r>
            <a:endParaRPr b="1" i="0" sz="30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9"/>
          <p:cNvSpPr txBox="1"/>
          <p:nvPr/>
        </p:nvSpPr>
        <p:spPr>
          <a:xfrm>
            <a:off x="1442775" y="1729675"/>
            <a:ext cx="7521300" cy="49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39480" lvl="0" marL="3394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r>
              <a:rPr b="0" i="0" lang="ru-RU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Накануне экзамена выпускник получает у администрации своего образовательного учреждения </a:t>
            </a:r>
            <a:r>
              <a:rPr b="1" i="0" lang="ru-RU" sz="30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уведомление на экзамен</a:t>
            </a:r>
            <a:r>
              <a:rPr b="0" i="0" lang="ru-RU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в котором указаны предмет ОГЭ, адрес, дата и время начала экзамена, код образовательного учреждения и иная информация.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9480" lvl="0" marL="33948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b="0" i="0" lang="ru-RU" sz="3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В ППЭ (пункт приема экзамена) выпускников текущего года сопровождают представители от школы(классные руководители)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0885" lvl="0" marL="339480" marR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 New Roman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0"/>
          <p:cNvSpPr txBox="1"/>
          <p:nvPr>
            <p:ph idx="4294967295" type="title"/>
          </p:nvPr>
        </p:nvSpPr>
        <p:spPr>
          <a:xfrm>
            <a:off x="840925" y="225100"/>
            <a:ext cx="8204100" cy="17898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ts val="2400"/>
              <a:buFont typeface="Calibri"/>
              <a:buNone/>
            </a:pPr>
            <a:r>
              <a:rPr b="1" i="0" lang="ru-RU" sz="30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Порядок проведения государственной итоговой аттестации по образовательным программам основного общего образования</a:t>
            </a:r>
            <a:endParaRPr b="1" i="0" sz="3000" u="none" cap="none" strike="noStrik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30"/>
          <p:cNvSpPr txBox="1"/>
          <p:nvPr/>
        </p:nvSpPr>
        <p:spPr>
          <a:xfrm>
            <a:off x="1712025" y="2207600"/>
            <a:ext cx="7252500" cy="39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0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Экзаменационные материалы доставляются в ППЭ уполномоченными представителями экзаменационной комиссии. КИМ печатаются в ППЭ. 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880" lvl="0" marL="343080" marR="0" rtl="0" algn="l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saroblnews.ru/files/pages/51267/1442822779general_pages_i51267_v_oblasti_startuet_osennii_etap_ege.jpg" id="337" name="Google Shape;33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88000" y="4941720"/>
            <a:ext cx="2556000" cy="191628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1"/>
          <p:cNvSpPr txBox="1"/>
          <p:nvPr>
            <p:ph idx="4294967295" type="title"/>
          </p:nvPr>
        </p:nvSpPr>
        <p:spPr>
          <a:xfrm>
            <a:off x="920100" y="189000"/>
            <a:ext cx="8044800" cy="14616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ts val="2400"/>
              <a:buFont typeface="Calibri"/>
              <a:buNone/>
            </a:pPr>
            <a:r>
              <a:rPr b="1" i="0" lang="ru-RU" sz="30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Порядок проведения государственной итоговой аттестации по образовательным программам основного общего образования</a:t>
            </a:r>
            <a:endParaRPr b="1" i="0" sz="3000" u="none" cap="none" strike="noStrik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1"/>
          <p:cNvSpPr txBox="1"/>
          <p:nvPr/>
        </p:nvSpPr>
        <p:spPr>
          <a:xfrm>
            <a:off x="714200" y="1872200"/>
            <a:ext cx="8250600" cy="47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ППЭ выпускник обязан предоставить </a:t>
            </a:r>
            <a:r>
              <a:rPr b="1" i="0" lang="ru-RU" sz="3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паспорт</a:t>
            </a:r>
            <a:r>
              <a:rPr b="1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3080" lvl="0" marL="343080" marR="0" rtl="0" algn="ctr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С собой иметь </a:t>
            </a:r>
            <a:r>
              <a:rPr b="1" i="0" lang="ru-RU" sz="3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черную гелевую ручку</a:t>
            </a: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дополнительные устройства и материалы, используемые по отдельным предметам, в соответствии с перечнем.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2"/>
          <p:cNvSpPr txBox="1"/>
          <p:nvPr/>
        </p:nvSpPr>
        <p:spPr>
          <a:xfrm>
            <a:off x="3059280" y="549360"/>
            <a:ext cx="5689440" cy="1511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520" lvl="0" marL="1825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►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ППЭ оборудуются стационарными и переносными металлоискателями, средствами видеонаблюдения;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120" lvl="0" marL="182520" marR="0" rtl="0" algn="l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32"/>
          <p:cNvSpPr/>
          <p:nvPr/>
        </p:nvSpPr>
        <p:spPr>
          <a:xfrm>
            <a:off x="7380360" y="6245280"/>
            <a:ext cx="1306440" cy="47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4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6" name="Google Shape;34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0" y="2274840"/>
            <a:ext cx="6337440" cy="4156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iprofesional.com/adjuntos/jpg/2011/07/345469.jpg" id="347" name="Google Shape;34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000" y="115920"/>
            <a:ext cx="2093759" cy="1779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84720" y="3716280"/>
            <a:ext cx="2824200" cy="253368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2"/>
          <p:cNvSpPr/>
          <p:nvPr/>
        </p:nvSpPr>
        <p:spPr>
          <a:xfrm>
            <a:off x="6948360" y="1773360"/>
            <a:ext cx="1871640" cy="187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magobr.ru/Upload/images/%D0%93%D0%98%D0%90%209.jpg" id="350" name="Google Shape;350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20120" y="5921280"/>
            <a:ext cx="1523880" cy="657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3"/>
          <p:cNvSpPr txBox="1"/>
          <p:nvPr>
            <p:ph idx="4294967295" type="title"/>
          </p:nvPr>
        </p:nvSpPr>
        <p:spPr>
          <a:xfrm>
            <a:off x="610920" y="274320"/>
            <a:ext cx="828180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imes New Roman"/>
              <a:buNone/>
            </a:pPr>
            <a:r>
              <a:rPr b="1" i="0" lang="ru-RU" sz="36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 ВРЕМЯ ОГЭ ЗАПРЕЩАЮТСЯ:</a:t>
            </a:r>
            <a:endParaRPr b="1" i="0" sz="36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33"/>
          <p:cNvSpPr txBox="1"/>
          <p:nvPr>
            <p:ph idx="4294967295" type="body"/>
          </p:nvPr>
        </p:nvSpPr>
        <p:spPr>
          <a:xfrm>
            <a:off x="3628474" y="1417326"/>
            <a:ext cx="5335800" cy="53013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12096" lvl="0" marL="3060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Разговоры.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2096" lvl="0" marL="306000" marR="0" rtl="0" algn="l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Вставания с мест.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2096" lvl="0" marL="306000" marR="0" rtl="0" algn="l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Пересаживания.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2096" lvl="0" marL="306000" marR="0" rtl="0" algn="l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Обмен любыми материалами и предметами.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2096" lvl="0" marL="306000" marR="0" rtl="0" algn="l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Пользование мобильными телефонами и иными средствами связи, любыми электронно-вычислительными устройствами.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2096" lvl="0" marL="306000" marR="0" rtl="0" algn="l">
              <a:lnSpc>
                <a:spcPct val="8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Пользование справочными материалами кроме тех, которые указаны  Рособрнадзором.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2096" lvl="0" marL="306000" marR="0" rtl="0" algn="l">
              <a:lnSpc>
                <a:spcPct val="8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b="0" i="0" lang="ru-RU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Хождение по ППЭ во время экзамена без сопровождения</a:t>
            </a:r>
            <a:r>
              <a:rPr b="0" i="0" lang="ru-RU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8V4CFCAL26TQQCA0VO8RWCA51OJTICA1IAFX6CAQKJGVUCA4MW958CAEBGV3LCABZ1GI7CA1117Q7CAAFCEHGCAW51B4ECA2BO4BRCA6P8EZNCACYZVIUCAK3PGK0CA9ZF5DBCAA8LNEKCAKL7022CA8D5CPD.jpg" id="357" name="Google Shape;35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85920"/>
            <a:ext cx="3409920" cy="3182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5"/>
          <p:cNvSpPr txBox="1"/>
          <p:nvPr>
            <p:ph idx="4294967295"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4400"/>
              <a:buFont typeface="Times New Roman"/>
              <a:buNone/>
            </a:pPr>
            <a:r>
              <a:rPr b="1" i="0" lang="ru-RU" sz="44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УДАЛЕНИЕ С ОГЭ</a:t>
            </a:r>
            <a:endParaRPr b="1" i="0" sz="44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35"/>
          <p:cNvSpPr txBox="1"/>
          <p:nvPr>
            <p:ph idx="4294967295" type="body"/>
          </p:nvPr>
        </p:nvSpPr>
        <p:spPr>
          <a:xfrm>
            <a:off x="1332000" y="1600200"/>
            <a:ext cx="763272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3080" lvl="0" marL="34308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3200"/>
              <a:buFont typeface="Times New Roman"/>
              <a:buChar char="•"/>
            </a:pPr>
            <a:r>
              <a:rPr b="1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нарушении правил и отказе в их соблюдении</a:t>
            </a: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 </a:t>
            </a:r>
            <a:r>
              <a:rPr b="1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организаторы</a:t>
            </a: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совместно с уполномоченным представителем ГЭК </a:t>
            </a:r>
            <a:r>
              <a:rPr b="1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вправе удалить участника ОГЭ с экзамена с внесением записи в протокол проведения экзамена в аудитории с указанием причины удаления. На бланках и в пропуске проставляется метка о факте удаления с экзамена.</a:t>
            </a:r>
            <a:r>
              <a:rPr b="0" i="0" lang="ru-RU" sz="32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7"/>
          <p:cNvSpPr txBox="1"/>
          <p:nvPr>
            <p:ph idx="4294967295" type="title"/>
          </p:nvPr>
        </p:nvSpPr>
        <p:spPr>
          <a:xfrm>
            <a:off x="429850" y="189000"/>
            <a:ext cx="8713800" cy="16515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Calibri"/>
              <a:buNone/>
            </a:pPr>
            <a:r>
              <a:rPr b="1" i="0" lang="ru-RU" sz="30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Проверка экзаменационных работ участников государственной итоговой аттестации и их оценивание</a:t>
            </a:r>
            <a:endParaRPr b="1" i="0" sz="30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7"/>
          <p:cNvSpPr txBox="1"/>
          <p:nvPr>
            <p:ph idx="4294967295" type="body"/>
          </p:nvPr>
        </p:nvSpPr>
        <p:spPr>
          <a:xfrm>
            <a:off x="1696200" y="1935548"/>
            <a:ext cx="7447800" cy="46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3080" lvl="0" marL="34308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4320"/>
              <a:buFont typeface="Noto Sans Symbols"/>
              <a:buChar char="❖"/>
            </a:pPr>
            <a:r>
              <a:rPr b="0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Проверка экзаменационных работ участников </a:t>
            </a:r>
            <a:r>
              <a:rPr b="1" i="0" lang="ru-RU" sz="36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ОГЭ</a:t>
            </a:r>
            <a:r>
              <a:rPr b="0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будет осуществляться экспертами предметных комиссий  централизованно (по    аналогии ЕГЭ)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8"/>
          <p:cNvSpPr txBox="1"/>
          <p:nvPr>
            <p:ph idx="4294967295" type="title"/>
          </p:nvPr>
        </p:nvSpPr>
        <p:spPr>
          <a:xfrm>
            <a:off x="572750" y="100752"/>
            <a:ext cx="8507400" cy="16923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Calibri"/>
              <a:buNone/>
            </a:pPr>
            <a:r>
              <a:rPr b="1" i="0" lang="ru-RU" sz="30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Утверждение, изменение и (или) аннулирование результатов государственной итоговой аттестации</a:t>
            </a:r>
            <a:endParaRPr b="1" i="0" sz="30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38"/>
          <p:cNvSpPr txBox="1"/>
          <p:nvPr/>
        </p:nvSpPr>
        <p:spPr>
          <a:xfrm>
            <a:off x="1759549" y="1729650"/>
            <a:ext cx="7320600" cy="48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8000" lnSpcReduction="20000"/>
          </a:bodyPr>
          <a:lstStyle/>
          <a:p>
            <a:pPr indent="-335880" lvl="0" marL="33588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	</a:t>
            </a:r>
            <a:r>
              <a:rPr b="0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государственной итоговой аттестации признаются </a:t>
            </a:r>
            <a:r>
              <a:rPr b="1" i="0" lang="ru-RU" sz="3600" u="none" cap="none" strike="noStrik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удовлетворительными</a:t>
            </a:r>
            <a:r>
              <a:rPr b="0" i="0" lang="ru-RU" sz="3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случае, если обучающийся по обязательным учебным предметам набрал количество баллов </a:t>
            </a:r>
            <a:r>
              <a:rPr b="1" i="0" lang="ru-RU" sz="3600" u="none" cap="none" strike="noStrik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ниже минимального. 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38"/>
          <p:cNvSpPr/>
          <p:nvPr/>
        </p:nvSpPr>
        <p:spPr>
          <a:xfrm>
            <a:off x="3124080" y="6356520"/>
            <a:ext cx="289584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38"/>
          <p:cNvSpPr/>
          <p:nvPr/>
        </p:nvSpPr>
        <p:spPr>
          <a:xfrm>
            <a:off x="6553080" y="6356520"/>
            <a:ext cx="213372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86ds7-nyagan.edusite.ru/images/ausrufezeichen2.gif" id="378" name="Google Shape;37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56720" y="333360"/>
            <a:ext cx="380880" cy="952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g313cc9ef864_0_114"/>
          <p:cNvPicPr preferRelativeResize="0"/>
          <p:nvPr/>
        </p:nvPicPr>
        <p:blipFill rotWithShape="1">
          <a:blip r:embed="rId3">
            <a:alphaModFix/>
          </a:blip>
          <a:srcRect b="3555" l="46491" r="6563" t="10586"/>
          <a:stretch/>
        </p:blipFill>
        <p:spPr>
          <a:xfrm>
            <a:off x="195425" y="1161100"/>
            <a:ext cx="8529101" cy="5696901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g313cc9ef864_0_114"/>
          <p:cNvSpPr txBox="1"/>
          <p:nvPr/>
        </p:nvSpPr>
        <p:spPr>
          <a:xfrm>
            <a:off x="72675" y="98300"/>
            <a:ext cx="8529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ОГЭ </a:t>
            </a:r>
            <a:endParaRPr b="1" sz="3000">
              <a:solidFill>
                <a:srgbClr val="240AE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https://www.ege.spb.ru/result/index.php?mode=gia2024&amp;wave=2</a:t>
            </a:r>
            <a:endParaRPr b="1" sz="3000">
              <a:solidFill>
                <a:srgbClr val="240AE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9"/>
          <p:cNvSpPr txBox="1"/>
          <p:nvPr>
            <p:ph idx="4294967295" type="body"/>
          </p:nvPr>
        </p:nvSpPr>
        <p:spPr>
          <a:xfrm>
            <a:off x="1331640" y="1600200"/>
            <a:ext cx="3740040" cy="452592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18960" lvl="0" marL="3189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◻"/>
            </a:pP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 нарушении установленного порядка проведения ОГЭ – в день экзамена после сдачи бланков ОГЭ до выхода их ППЭ.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39"/>
          <p:cNvSpPr txBox="1"/>
          <p:nvPr>
            <p:ph idx="4294967295" type="body"/>
          </p:nvPr>
        </p:nvSpPr>
        <p:spPr>
          <a:xfrm>
            <a:off x="5224320" y="1600200"/>
            <a:ext cx="3740400" cy="452592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18960" lvl="0" marL="3189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◻"/>
            </a:pP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 несогласии с выставленными баллами по ОГЭ – в течение двух рабочих дней после официального объявления результатов экзамена и ознакомления с ними.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39"/>
          <p:cNvSpPr txBox="1"/>
          <p:nvPr/>
        </p:nvSpPr>
        <p:spPr>
          <a:xfrm>
            <a:off x="2298050" y="668500"/>
            <a:ext cx="6872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Подача </a:t>
            </a:r>
            <a:r>
              <a:rPr b="1" lang="ru-RU" sz="36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апелляции</a:t>
            </a:r>
            <a:endParaRPr b="1" sz="3600">
              <a:solidFill>
                <a:srgbClr val="240AE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0"/>
          <p:cNvSpPr txBox="1"/>
          <p:nvPr>
            <p:ph idx="4294967295"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3600"/>
              <a:buFont typeface="Calibri"/>
              <a:buNone/>
            </a:pPr>
            <a:r>
              <a:rPr b="1" lang="ru-RU" sz="36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Результаты  рассмотрения апелляции</a:t>
            </a:r>
            <a:endParaRPr b="1" sz="36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40"/>
          <p:cNvSpPr txBox="1"/>
          <p:nvPr>
            <p:ph idx="4294967295" type="body"/>
          </p:nvPr>
        </p:nvSpPr>
        <p:spPr>
          <a:xfrm>
            <a:off x="1332000" y="1600200"/>
            <a:ext cx="763272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 результатам рассмотрения апелляции количество выставленных баллов может быть изменено как в сторону </a:t>
            </a:r>
            <a:r>
              <a:rPr b="0" i="0" lang="ru-RU" sz="2800" u="none" cap="none" strike="noStrike">
                <a:solidFill>
                  <a:srgbClr val="333399"/>
                </a:solidFill>
                <a:latin typeface="Calibri"/>
                <a:ea typeface="Calibri"/>
                <a:cs typeface="Calibri"/>
                <a:sym typeface="Calibri"/>
              </a:rPr>
              <a:t>увеличения, так и в сторону уменьшения.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l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3080" lvl="0" marL="343080" marR="0" rtl="0" algn="l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Экзаменационная работа </a:t>
            </a:r>
            <a:r>
              <a:rPr b="0" i="0" lang="ru-RU" sz="2800" u="none" cap="none" strike="noStrike">
                <a:solidFill>
                  <a:srgbClr val="333399"/>
                </a:solidFill>
                <a:latin typeface="Calibri"/>
                <a:ea typeface="Calibri"/>
                <a:cs typeface="Calibri"/>
                <a:sym typeface="Calibri"/>
              </a:rPr>
              <a:t>перепроверяется полностью</a:t>
            </a: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а не отдельная ее часть.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l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3080" lvl="0" marL="343080" marR="0" rtl="0" algn="l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•"/>
            </a:pP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Черновики, использованные на экзамене, в качестве материалов апелляции </a:t>
            </a:r>
            <a:r>
              <a:rPr b="0" i="0" lang="ru-RU" sz="2800" u="none" cap="none" strike="noStrike">
                <a:solidFill>
                  <a:srgbClr val="333399"/>
                </a:solidFill>
                <a:latin typeface="Calibri"/>
                <a:ea typeface="Calibri"/>
                <a:cs typeface="Calibri"/>
                <a:sym typeface="Calibri"/>
              </a:rPr>
              <a:t>не рассматриваются.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1"/>
          <p:cNvSpPr txBox="1"/>
          <p:nvPr>
            <p:ph idx="4294967295" type="title"/>
          </p:nvPr>
        </p:nvSpPr>
        <p:spPr>
          <a:xfrm>
            <a:off x="457200" y="304560"/>
            <a:ext cx="822960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4000"/>
              <a:buFont typeface="Arial"/>
              <a:buNone/>
            </a:pPr>
            <a:br>
              <a:rPr b="0" i="0" lang="ru-RU" sz="4000" u="none" cap="none" strike="noStrike"/>
            </a:br>
            <a:r>
              <a:rPr b="1" lang="ru-RU" sz="40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 повторной сдачи ОГЭ в текущем году  не допускаются </a:t>
            </a:r>
            <a:br>
              <a:rPr b="0" i="0" lang="ru-RU" sz="4000" u="none" cap="none" strike="noStrike"/>
            </a:br>
            <a:endParaRPr b="1" i="0" sz="4000" u="none" cap="none" strike="noStrik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41"/>
          <p:cNvSpPr txBox="1"/>
          <p:nvPr>
            <p:ph idx="4294967295" type="body"/>
          </p:nvPr>
        </p:nvSpPr>
        <p:spPr>
          <a:xfrm>
            <a:off x="1332000" y="1600200"/>
            <a:ext cx="763272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ru-RU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ru-RU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Участники ОГЭ, </a:t>
            </a:r>
            <a:r>
              <a:rPr b="0" i="0" lang="ru-RU" sz="3000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не явившиеся</a:t>
            </a:r>
            <a:r>
              <a:rPr b="0" i="0" lang="ru-RU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на экзамен без уважительной причины;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ru-RU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ru-RU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Участники ОГЭ, результаты которых были отменены ГЭК, в связи с выявлением фактов </a:t>
            </a:r>
            <a:r>
              <a:rPr b="0" i="0" lang="ru-RU" sz="3000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нарушения участником</a:t>
            </a:r>
            <a:r>
              <a:rPr b="0" i="0" lang="ru-RU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ОГЭ установленного порядка проведения ОГЭ.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2"/>
          <p:cNvSpPr txBox="1"/>
          <p:nvPr>
            <p:ph idx="4294967295"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4400"/>
              <a:buFont typeface="Calibri"/>
              <a:buNone/>
            </a:pPr>
            <a:r>
              <a:rPr b="1" i="0" lang="ru-RU" sz="44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ОГЭ</a:t>
            </a:r>
            <a:endParaRPr b="1" i="0" sz="44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42"/>
          <p:cNvSpPr txBox="1"/>
          <p:nvPr>
            <p:ph idx="4294967295" type="body"/>
          </p:nvPr>
        </p:nvSpPr>
        <p:spPr>
          <a:xfrm>
            <a:off x="1285920" y="1643040"/>
            <a:ext cx="785808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Char char="•"/>
            </a:pPr>
            <a:r>
              <a:rPr b="0" i="0" lang="ru-RU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 ППЭ не менее 15 участников ОГЭ;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l">
              <a:spcBef>
                <a:spcPts val="799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3080" lvl="0" marL="343080" marR="0" rtl="0" algn="l"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Char char="•"/>
            </a:pPr>
            <a:r>
              <a:rPr b="0" i="0" lang="ru-RU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 аудитории не более 15 участников ОГЭ;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l">
              <a:spcBef>
                <a:spcPts val="799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3080" lvl="0" marL="343080" marR="0" rtl="0" algn="l"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Char char="•"/>
            </a:pPr>
            <a:r>
              <a:rPr b="0" i="0" lang="ru-RU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 15 участников ОГЭ не более 1 общественного наблюдателя;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l">
              <a:spcBef>
                <a:spcPts val="799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l">
              <a:spcBef>
                <a:spcPts val="799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3"/>
          <p:cNvSpPr txBox="1"/>
          <p:nvPr>
            <p:ph idx="4294967295"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4400"/>
              <a:buFont typeface="Times New Roman"/>
              <a:buNone/>
            </a:pPr>
            <a:r>
              <a:rPr b="1" i="0" lang="ru-RU" sz="44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ПОДГОТОВКА К ОГЭ</a:t>
            </a:r>
            <a:endParaRPr b="1" i="0" sz="44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43"/>
          <p:cNvSpPr txBox="1"/>
          <p:nvPr>
            <p:ph idx="4294967295" type="body"/>
          </p:nvPr>
        </p:nvSpPr>
        <p:spPr>
          <a:xfrm>
            <a:off x="1332000" y="1600200"/>
            <a:ext cx="763272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Залогом успешной сдачи экзамена является качественное освоение школьной программы, повторение и систематизация изученных тем по предметам, развитие различных умений (читать и анализировать содержание текста, решать задачи и т.п.).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l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4"/>
          <p:cNvSpPr txBox="1"/>
          <p:nvPr>
            <p:ph idx="4294967295"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4400"/>
              <a:buFont typeface="Times New Roman"/>
              <a:buNone/>
            </a:pPr>
            <a:r>
              <a:rPr b="1" i="0" lang="ru-RU" sz="44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ПОДГОТОВКА К ОГЭ</a:t>
            </a:r>
            <a:endParaRPr b="1" i="0" sz="44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44"/>
          <p:cNvSpPr txBox="1"/>
          <p:nvPr>
            <p:ph idx="4294967295" type="body"/>
          </p:nvPr>
        </p:nvSpPr>
        <p:spPr>
          <a:xfrm>
            <a:off x="1332000" y="1600200"/>
            <a:ext cx="763272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</a:t>
            </a: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еред экзаменом необходимо ознакомиться с демонстрационными вариантами КИМ, изучить все содержащиеся в них инструкции, чтобы хорошо понимать, сколько времени отведено на работу, в каком порядке выполнять задания, как записывать ответы.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l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6"/>
          <p:cNvSpPr txBox="1"/>
          <p:nvPr>
            <p:ph idx="4294967295"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6B6BCF"/>
              </a:buClr>
              <a:buSzPts val="4400"/>
              <a:buFont typeface="Times New Roman"/>
              <a:buNone/>
            </a:pPr>
            <a:r>
              <a:rPr b="1" lang="ru-RU" sz="44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ПОДГОТОВКА К ОГЭ</a:t>
            </a:r>
            <a:endParaRPr b="1" i="0" sz="40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46"/>
          <p:cNvSpPr txBox="1"/>
          <p:nvPr>
            <p:ph idx="4294967295" type="body"/>
          </p:nvPr>
        </p:nvSpPr>
        <p:spPr>
          <a:xfrm>
            <a:off x="1042560" y="1600200"/>
            <a:ext cx="792180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бесед, классных часов, родительских собраний, мини-педсоветов  по вопросам готовности к  ГИА в </a:t>
            </a:r>
            <a:r>
              <a:rPr lang="ru-RU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текущем</a:t>
            </a: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учебном году.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3080" lvl="0" marL="343080" marR="0" rtl="0" algn="just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Создание и обеспечение доступа к справочным, информационным и учебно-тренировочным материалам.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3080" lvl="0" marL="343080" marR="0" rtl="0" algn="just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Бесплатные занятия по внеурочной деятельности,консультации.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7"/>
          <p:cNvSpPr txBox="1"/>
          <p:nvPr>
            <p:ph idx="4294967295"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6BCF"/>
              </a:buClr>
              <a:buSzPts val="4400"/>
              <a:buFont typeface="Times New Roman"/>
              <a:buNone/>
            </a:pPr>
            <a:r>
              <a:rPr b="1" i="0" lang="ru-RU" sz="44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ПОДГОТОВКА К ОГЭ</a:t>
            </a:r>
            <a:endParaRPr b="1" i="0" sz="44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47"/>
          <p:cNvSpPr txBox="1"/>
          <p:nvPr>
            <p:ph idx="4294967295" type="body"/>
          </p:nvPr>
        </p:nvSpPr>
        <p:spPr>
          <a:xfrm>
            <a:off x="1332000" y="1600200"/>
            <a:ext cx="763272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Times New Roman"/>
              <a:buChar char="•"/>
            </a:pPr>
            <a:r>
              <a:rPr b="0" i="0" lang="ru-RU" sz="32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Любые сборники тренировочных заданий или вариантов могут играть в подготовке только вспомогательную роль.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3080" lvl="0" marL="343080" marR="0" rtl="0" algn="l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Times New Roman"/>
              <a:buChar char="•"/>
            </a:pPr>
            <a:r>
              <a:rPr b="0" i="0" lang="ru-RU" sz="3200" u="none" cap="none" strike="noStrike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Успешной сдаче ОГЭ помогает и правильный психологический настрой, уверенность в своих силах.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3080" marR="0" rtl="0" algn="l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8"/>
          <p:cNvSpPr txBox="1"/>
          <p:nvPr>
            <p:ph idx="4294967295" type="title"/>
          </p:nvPr>
        </p:nvSpPr>
        <p:spPr>
          <a:xfrm>
            <a:off x="1763640" y="274320"/>
            <a:ext cx="7129440" cy="11430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4400"/>
              <a:buFont typeface="Times New Roman"/>
              <a:buNone/>
            </a:pPr>
            <a:r>
              <a:rPr b="1" i="0" lang="ru-RU" sz="44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ПОДГОТОВКА К ОГЭ</a:t>
            </a:r>
            <a:endParaRPr b="1" i="0" sz="44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48"/>
          <p:cNvSpPr txBox="1"/>
          <p:nvPr>
            <p:ph idx="4294967295" type="body"/>
          </p:nvPr>
        </p:nvSpPr>
        <p:spPr>
          <a:xfrm>
            <a:off x="1116000" y="1600200"/>
            <a:ext cx="784872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800"/>
              <a:buFont typeface="Times New Roman"/>
              <a:buChar char="•"/>
            </a:pPr>
            <a:r>
              <a:rPr b="0" i="0" lang="ru-RU" sz="2800" u="none" cap="none" strike="noStrike">
                <a:solidFill>
                  <a:srgbClr val="66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Всем учащимся, выпускникам доступны экзаменационные задания по ОГЭ для скачивания или для работы онлайн. 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3080" lvl="0" marL="34308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Публикация открытого банка заданий ОГЭ  на сайте Федерального института педагогических измерений </a:t>
            </a:r>
            <a:r>
              <a:rPr b="0" i="0" lang="ru-RU" sz="2800" u="sng" cap="none" strike="noStrik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www.fipi.ru.</a:t>
            </a: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3080" lvl="0" marL="34308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В нем представлены все типы экзаменационных заданий по всем предметам ОГЭ. Для удобства работы задания в открытом банке собраны по тематическим разделам — предметам.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13c2aeb23f_0_21"/>
          <p:cNvSpPr/>
          <p:nvPr/>
        </p:nvSpPr>
        <p:spPr>
          <a:xfrm>
            <a:off x="468360" y="274680"/>
            <a:ext cx="8424600" cy="561900"/>
          </a:xfrm>
          <a:prstGeom prst="rect">
            <a:avLst/>
          </a:prstGeom>
          <a:solidFill>
            <a:srgbClr val="FFFFFF">
              <a:alpha val="89800"/>
            </a:srgbClr>
          </a:solidFill>
          <a:ln cap="sq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36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ФИПИ</a:t>
            </a:r>
            <a:endParaRPr b="0" i="0" sz="30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5" name="Google Shape;445;g313c2aeb23f_0_21"/>
          <p:cNvPicPr preferRelativeResize="0"/>
          <p:nvPr/>
        </p:nvPicPr>
        <p:blipFill rotWithShape="1">
          <a:blip r:embed="rId3">
            <a:alphaModFix/>
          </a:blip>
          <a:srcRect b="4106" l="44869" r="4603" t="8718"/>
          <a:stretch/>
        </p:blipFill>
        <p:spPr>
          <a:xfrm>
            <a:off x="0" y="836575"/>
            <a:ext cx="9143997" cy="5761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9"/>
          <p:cNvSpPr txBox="1"/>
          <p:nvPr>
            <p:ph idx="4294967295" type="title"/>
          </p:nvPr>
        </p:nvSpPr>
        <p:spPr>
          <a:xfrm>
            <a:off x="722160" y="4406760"/>
            <a:ext cx="7772400" cy="138096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56150" lIns="99350" spcFirstLastPara="1" rIns="99350" wrap="square" tIns="561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49"/>
          <p:cNvSpPr txBox="1"/>
          <p:nvPr>
            <p:ph idx="4294967295" type="body"/>
          </p:nvPr>
        </p:nvSpPr>
        <p:spPr>
          <a:xfrm>
            <a:off x="1506125" y="1356175"/>
            <a:ext cx="6988500" cy="488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1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Сайты: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b="1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решу ОГЭ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b="1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фипи открытый банк заданий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b="1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незнайка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b="1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сдам гиа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подготовка</a:t>
            </a:r>
            <a:r>
              <a:rPr b="1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</a:t>
            </a:r>
            <a:r>
              <a:rPr b="1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b="0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огэ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b="1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уши в ОГЭ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0" marR="0" rtl="0" algn="l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Char char="•"/>
            </a:pPr>
            <a:r>
              <a:rPr b="1" i="0" lang="ru-RU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Могу писать (русский язык)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49"/>
          <p:cNvSpPr txBox="1"/>
          <p:nvPr/>
        </p:nvSpPr>
        <p:spPr>
          <a:xfrm>
            <a:off x="1727875" y="494275"/>
            <a:ext cx="6698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6B6BCF"/>
              </a:buClr>
              <a:buSzPts val="4400"/>
              <a:buFont typeface="Times New Roman"/>
              <a:buNone/>
            </a:pPr>
            <a:r>
              <a:rPr b="1" lang="ru-RU" sz="44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ПОДГОТОВКА К ОГЭ</a:t>
            </a:r>
            <a:endParaRPr sz="18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1"/>
          <p:cNvSpPr txBox="1"/>
          <p:nvPr>
            <p:ph idx="4294967295" type="title"/>
          </p:nvPr>
        </p:nvSpPr>
        <p:spPr>
          <a:xfrm>
            <a:off x="-350" y="214200"/>
            <a:ext cx="8713800" cy="7395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ts val="1400"/>
              <a:buFont typeface="Calibri"/>
              <a:buNone/>
            </a:pPr>
            <a:r>
              <a:rPr b="1" lang="ru-RU" sz="36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Итоговые отметки</a:t>
            </a:r>
            <a:endParaRPr b="1" i="0" sz="3600" u="none" cap="none" strike="noStrike">
              <a:solidFill>
                <a:srgbClr val="6633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58" name="Google Shape;458;p51"/>
          <p:cNvSpPr txBox="1"/>
          <p:nvPr/>
        </p:nvSpPr>
        <p:spPr>
          <a:xfrm>
            <a:off x="1116000" y="1317876"/>
            <a:ext cx="8028000" cy="5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520" lvl="0" marL="1825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Итоговые отметки за 9 класс по </a:t>
            </a:r>
            <a:r>
              <a:rPr b="0" i="0" lang="ru-RU" sz="280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русскому языку и математике и двум учебным предметам</a:t>
            </a: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b="0" i="0" lang="ru-RU" sz="280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сдаваемым по выбору</a:t>
            </a: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обучающегося, определяются как </a:t>
            </a:r>
            <a:r>
              <a:rPr b="1" i="0" lang="ru-RU" sz="2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среднее арифметическое </a:t>
            </a: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годовой и экзаменационной отметок выпускника и выставляются в аттестат целыми числами в соответствии с </a:t>
            </a:r>
            <a:r>
              <a:rPr b="1" i="0" lang="ru-RU" sz="2800" u="none" cap="none" strike="noStrik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правилами</a:t>
            </a:r>
            <a:r>
              <a:rPr b="1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математического округления.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2520" lvl="0" marL="18252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⮚"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Итоговые отметки за 9 класс по </a:t>
            </a:r>
            <a:r>
              <a:rPr b="1" i="0" lang="ru-RU" sz="2800" u="none" cap="none" strike="noStrik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другим</a:t>
            </a: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учебным предметам выставляются на основе </a:t>
            </a:r>
            <a:r>
              <a:rPr b="1" i="0" lang="ru-RU" sz="2800" u="none" cap="none" strike="noStrik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годовой</a:t>
            </a: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отметки выпускника за 9 класс.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720" lvl="0" marL="18252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51"/>
          <p:cNvSpPr/>
          <p:nvPr/>
        </p:nvSpPr>
        <p:spPr>
          <a:xfrm>
            <a:off x="6553080" y="6356520"/>
            <a:ext cx="213372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magobr.ru/Upload/images/%D0%93%D0%98%D0%90%209.jpg" id="460" name="Google Shape;46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5920"/>
            <a:ext cx="1523880" cy="657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52"/>
          <p:cNvSpPr txBox="1"/>
          <p:nvPr>
            <p:ph idx="4294967295" type="title"/>
          </p:nvPr>
        </p:nvSpPr>
        <p:spPr>
          <a:xfrm>
            <a:off x="1523525" y="333000"/>
            <a:ext cx="7620000" cy="1570800"/>
          </a:xfrm>
          <a:prstGeom prst="rect">
            <a:avLst/>
          </a:prstGeom>
          <a:solidFill>
            <a:srgbClr val="FFFFFF">
              <a:alpha val="89804"/>
            </a:srgbClr>
          </a:solidFill>
          <a:ln cap="flat" cmpd="sng" w="1907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ts val="2000"/>
              <a:buFont typeface="Calibri"/>
              <a:buNone/>
            </a:pPr>
            <a:r>
              <a:rPr b="1" i="0" lang="ru-RU" sz="20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Приказ Министерства образования и науки </a:t>
            </a:r>
            <a:br>
              <a:rPr b="0" i="0" lang="ru-RU" sz="2000" u="none" cap="none" strike="noStrike"/>
            </a:br>
            <a:r>
              <a:rPr b="1" i="0" lang="ru-RU" sz="20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Российской Федерации от 14 февраля 2014 г. № 115 </a:t>
            </a:r>
            <a:br>
              <a:rPr b="0" i="0" lang="ru-RU" sz="2000" u="none" cap="none" strike="noStrike"/>
            </a:br>
            <a:r>
              <a:rPr b="1" i="0" lang="ru-RU" sz="20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«Об утверждении Порядка заполнения, учета и выдачи аттестатов об основном общем и среднем общем образовании </a:t>
            </a:r>
            <a:br>
              <a:rPr b="0" i="0" lang="ru-RU" sz="2000" u="none" cap="none" strike="noStrike"/>
            </a:br>
            <a:r>
              <a:rPr b="1" i="0" lang="ru-RU" sz="2000" u="none" cap="none" strike="noStrik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и их дубликатов»</a:t>
            </a:r>
            <a:endParaRPr b="1" i="0" sz="2000" u="none" cap="none" strike="noStrike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52"/>
          <p:cNvSpPr txBox="1"/>
          <p:nvPr/>
        </p:nvSpPr>
        <p:spPr>
          <a:xfrm>
            <a:off x="971280" y="1773360"/>
            <a:ext cx="8172360" cy="508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308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⮚"/>
            </a:pPr>
            <a:r>
              <a:rPr b="0" i="0" lang="ru-RU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Аттестат об основном общем образовании </a:t>
            </a:r>
            <a:r>
              <a:rPr b="1" i="0" lang="ru-RU" sz="2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отличием</a:t>
            </a:r>
            <a:r>
              <a:rPr b="0" i="0" lang="ru-RU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приложение к нему выдаются выпускникам 9 класса, завершившим обучение по образовательным программам основного общего образования, успешно прошедшим государственную итоговую аттестацию и имеющим </a:t>
            </a:r>
            <a:r>
              <a:rPr b="1" i="0" lang="ru-RU" sz="2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итоговые отметки </a:t>
            </a:r>
            <a:r>
              <a:rPr b="0" i="0" lang="ru-RU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"отлично" по всем учебным предметам учебного плана, изучавшимся на уровне основного общего образования.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280" lvl="0" marL="34308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52"/>
          <p:cNvSpPr/>
          <p:nvPr/>
        </p:nvSpPr>
        <p:spPr>
          <a:xfrm>
            <a:off x="6553080" y="6356520"/>
            <a:ext cx="213372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magobr.ru/Upload/images/%D0%93%D0%98%D0%90%209.jpg" id="468" name="Google Shape;46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5920"/>
            <a:ext cx="1523880" cy="657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3"/>
          <p:cNvSpPr txBox="1"/>
          <p:nvPr/>
        </p:nvSpPr>
        <p:spPr>
          <a:xfrm>
            <a:off x="1110175" y="383400"/>
            <a:ext cx="8033700" cy="63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6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Рекомендации</a:t>
            </a:r>
            <a:r>
              <a:rPr b="1" lang="ru-RU" sz="3600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ru-RU" sz="3600" u="none" cap="none" strike="noStrike">
                <a:solidFill>
                  <a:srgbClr val="240AE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родителям выпускников:</a:t>
            </a:r>
            <a:endParaRPr b="0" i="0" sz="3600" u="none" cap="none" strike="noStrike">
              <a:solidFill>
                <a:srgbClr val="240AE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0" marR="0" rtl="0" algn="just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Уменьшите </a:t>
            </a:r>
            <a:r>
              <a:rPr b="1" lang="ru-RU" sz="2400">
                <a:latin typeface="Times New Roman"/>
                <a:ea typeface="Times New Roman"/>
                <a:cs typeface="Times New Roman"/>
                <a:sym typeface="Times New Roman"/>
              </a:rPr>
              <a:t>свое</a:t>
            </a: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напряжение. Экзамен это  ответственно, но не неисправимо.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0" marR="0" rtl="0" algn="just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настаивайте на безостановочной подготовке без отдыха. 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0" marR="0" rtl="0" algn="just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запрещайте любимые занятия во время подготовки к экзаменам. 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0" marR="0" rtl="0" algn="just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дергайте ребенка по пустякам, отложите нотации и упреки. Не создавайте ситуацию тревоги, страха, </a:t>
            </a:r>
            <a:r>
              <a:rPr b="1" i="1" lang="ru-RU" sz="24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неудачи.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0" marR="0" rtl="0" algn="just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Выберите роль союзника («Тебя устраивает курс подготовки? Чувствуешь, что занятия приносят пользу?», «Тебе требуется дополнительная подготовка онлайн или занятия с преподавателем?»)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0" marR="0" rtl="0" algn="just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AutoNum type="arabicPeriod"/>
            </a:pPr>
            <a:r>
              <a:rPr b="1" i="0" lang="ru-RU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Подберите несколько колледжей и ВУЗов для поступления, посетите дни открытых дверей, создавая мотивацию к поступлению.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2012-03-31T14:57:29Z</dcterms:created>
  <dc:creator>Завуч</dc:creator>
</cp:coreProperties>
</file>