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445" r:id="rId9"/>
    <p:sldId id="263" r:id="rId10"/>
    <p:sldId id="444" r:id="rId11"/>
    <p:sldId id="446" r:id="rId12"/>
    <p:sldId id="447" r:id="rId13"/>
    <p:sldId id="436" r:id="rId14"/>
    <p:sldId id="453" r:id="rId15"/>
    <p:sldId id="405" r:id="rId16"/>
    <p:sldId id="460" r:id="rId17"/>
    <p:sldId id="281" r:id="rId18"/>
    <p:sldId id="389" r:id="rId19"/>
    <p:sldId id="456" r:id="rId20"/>
    <p:sldId id="457" r:id="rId21"/>
    <p:sldId id="433" r:id="rId22"/>
    <p:sldId id="305" r:id="rId23"/>
    <p:sldId id="317" r:id="rId24"/>
    <p:sldId id="290" r:id="rId25"/>
    <p:sldId id="463" r:id="rId26"/>
    <p:sldId id="406" r:id="rId27"/>
    <p:sldId id="407" r:id="rId28"/>
    <p:sldId id="390" r:id="rId29"/>
    <p:sldId id="264" r:id="rId30"/>
    <p:sldId id="26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C0E9215-9536-4FA8-A646-D76D62262026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445"/>
            <p14:sldId id="263"/>
            <p14:sldId id="444"/>
            <p14:sldId id="446"/>
            <p14:sldId id="447"/>
            <p14:sldId id="436"/>
            <p14:sldId id="453"/>
            <p14:sldId id="405"/>
            <p14:sldId id="460"/>
            <p14:sldId id="281"/>
            <p14:sldId id="389"/>
            <p14:sldId id="456"/>
            <p14:sldId id="457"/>
            <p14:sldId id="433"/>
            <p14:sldId id="305"/>
            <p14:sldId id="317"/>
            <p14:sldId id="290"/>
            <p14:sldId id="463"/>
            <p14:sldId id="406"/>
            <p14:sldId id="407"/>
            <p14:sldId id="390"/>
            <p14:sldId id="264"/>
            <p14:sldId id="265"/>
          </p14:sldIdLst>
        </p14:section>
        <p14:section name="Раздел111 без заголовка" id="{37C328D9-03E8-4A36-AB3A-F2853C515B37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809867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200127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49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751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10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84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0932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94591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087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759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044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3677B05A-DE2A-464B-A846-428880F785B3}" type="datetimeFigureOut">
              <a:rPr lang="ru-RU" smtClean="0"/>
              <a:t>25.02.2026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A60B4F2-6F2D-48E5-B7B7-F04D71C9A57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56455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creately.com/demo-start?tempId=RaDFL2vDvQT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hyperlink" Target="https://bookitut.ru/Razvivaem-v-igre-intellekt-emoczii-lichnostj-rebenka.9.pic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1.png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20.m4a"/><Relationship Id="rId7" Type="http://schemas.openxmlformats.org/officeDocument/2006/relationships/image" Target="../media/image1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0.m4a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jpe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1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1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1.png"/><Relationship Id="rId4" Type="http://schemas.openxmlformats.org/officeDocument/2006/relationships/image" Target="../media/image2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1.png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C1E0E-99C1-820C-D9CF-8FF59DC2FB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9957" y="1679597"/>
            <a:ext cx="9612086" cy="2098226"/>
          </a:xfrm>
        </p:spPr>
        <p:txBody>
          <a:bodyPr/>
          <a:lstStyle/>
          <a:p>
            <a:r>
              <a:rPr lang="ru-RU" sz="3600" b="1" dirty="0"/>
              <a:t>Развитие критического и логического </a:t>
            </a:r>
            <a:br>
              <a:rPr lang="ru-RU" sz="3600" b="1" dirty="0"/>
            </a:br>
            <a:r>
              <a:rPr lang="ru-RU" sz="3600" b="1" dirty="0"/>
              <a:t>мышления у младших школьников: </a:t>
            </a:r>
            <a:br>
              <a:rPr lang="ru-RU" sz="3600" b="1" dirty="0"/>
            </a:br>
            <a:r>
              <a:rPr lang="ru-RU" sz="3600" b="1" dirty="0"/>
              <a:t>современные педагогические стратегии и практики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AD75916-F414-9BAF-2548-8C9E5274F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70370" y="4979536"/>
            <a:ext cx="6831673" cy="1086237"/>
          </a:xfrm>
        </p:spPr>
        <p:txBody>
          <a:bodyPr>
            <a:normAutofit/>
          </a:bodyPr>
          <a:lstStyle/>
          <a:p>
            <a:pPr algn="r"/>
            <a:r>
              <a:rPr lang="ru-RU" sz="3200" b="1" dirty="0"/>
              <a:t>Л.Н. Бобровская, </a:t>
            </a:r>
            <a:r>
              <a:rPr lang="ru-RU" sz="3200" b="1" dirty="0" err="1"/>
              <a:t>к.п.н</a:t>
            </a:r>
            <a:r>
              <a:rPr lang="ru-RU" sz="3200" b="1" dirty="0"/>
              <a:t>.</a:t>
            </a:r>
          </a:p>
        </p:txBody>
      </p:sp>
      <p:pic>
        <p:nvPicPr>
          <p:cNvPr id="4" name="1 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2509" y="606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22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64EA4-2E61-A4A2-FD7A-20B035342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Актуальность темы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037F49-479E-43D0-F63D-A5F7F549D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720944" cy="3581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В современном мире, насыщенном информацией и быстро меняющимися условиями, способность критически мыслить становится одним из ключевых навыков</a:t>
            </a:r>
          </a:p>
          <a:p>
            <a:pPr marL="0" indent="0">
              <a:buNone/>
            </a:pPr>
            <a:r>
              <a:rPr lang="ru-RU" sz="2400" dirty="0"/>
              <a:t>Начальная школа является важнейшим этапом для формирования фундамента этих компетенций, так как именно в младшем школьном возрасте активно развивается познавательная деятельность, формируются навыки учебной деятельности и закладываются базовые интеллектуальные умения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2 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2618" y="53963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26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1000">
        <p15:prstTrans prst="pageCurlDouble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F2B830-51AB-73D0-046C-8CF0D366A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Актуальность темы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17BD2F-972C-89A1-ACE7-C9510E0B5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0970" y="1839685"/>
            <a:ext cx="10091057" cy="4060371"/>
          </a:xfrm>
        </p:spPr>
        <p:txBody>
          <a:bodyPr>
            <a:normAutofit/>
          </a:bodyPr>
          <a:lstStyle/>
          <a:p>
            <a:pPr lvl="0"/>
            <a:r>
              <a:rPr lang="ru-RU" sz="2400" dirty="0"/>
              <a:t>постоянным лавинообразным ростом объёма информации и потребностью в её анализе и оценке</a:t>
            </a:r>
          </a:p>
          <a:p>
            <a:pPr lvl="0"/>
            <a:r>
              <a:rPr lang="ru-RU" sz="2400" dirty="0"/>
              <a:t>потребностью в самостоятельном принятии решений на основе имеющихся данных</a:t>
            </a:r>
          </a:p>
          <a:p>
            <a:r>
              <a:rPr lang="ru-RU" sz="2400" dirty="0"/>
              <a:t>требованиями ФГОС НОО к развитию универсальных учебных действий 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59000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36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4000">
        <p15:prstTrans prst="pageCurlDouble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E7F764-3036-E64C-89C2-E3460A2F2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47650"/>
            <a:ext cx="9601200" cy="1485900"/>
          </a:xfrm>
        </p:spPr>
        <p:txBody>
          <a:bodyPr/>
          <a:lstStyle/>
          <a:p>
            <a:r>
              <a:rPr lang="ru-RU" dirty="0"/>
              <a:t>Теоретические основы: понятия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ADD906-890E-A77E-4972-6194725375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733549"/>
            <a:ext cx="9938657" cy="4634593"/>
          </a:xfrm>
        </p:spPr>
        <p:txBody>
          <a:bodyPr/>
          <a:lstStyle/>
          <a:p>
            <a:pPr lvl="0"/>
            <a:r>
              <a:rPr lang="ru-RU" sz="2400" b="1" dirty="0"/>
              <a:t>Критическое мышление</a:t>
            </a:r>
            <a:r>
              <a:rPr lang="ru-RU" sz="2400" dirty="0"/>
              <a:t> — способность анализировать информацию, выявлять противоречия, оценивать аргументы, делать обоснованные выводы и принимать решения на основе доказательств (По Д. </a:t>
            </a:r>
            <a:r>
              <a:rPr lang="ru-RU" sz="2400" dirty="0" err="1"/>
              <a:t>Клустеру</a:t>
            </a:r>
            <a:r>
              <a:rPr lang="ru-RU" sz="2400" dirty="0"/>
              <a:t>)</a:t>
            </a:r>
          </a:p>
          <a:p>
            <a:pPr lvl="0"/>
            <a:r>
              <a:rPr lang="ru-RU" sz="2400" b="1" dirty="0"/>
              <a:t>Логическое мышление</a:t>
            </a:r>
            <a:r>
              <a:rPr lang="ru-RU" sz="2400" dirty="0"/>
              <a:t> — процесс познания, основанный на использовании логических конструкций и операций: </a:t>
            </a:r>
            <a:r>
              <a:rPr lang="ru-RU" sz="2400" i="1" dirty="0"/>
              <a:t>анализ, синтез, сравнение, классификация, обобщение, установление причинно‑следственных связей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0218" y="60633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167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2000">
        <p15:prstTrans prst="pageCurlDouble"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1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521BFA-6EC0-10F9-A618-79652DC2D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686" y="261257"/>
            <a:ext cx="9601200" cy="1485900"/>
          </a:xfrm>
        </p:spPr>
        <p:txBody>
          <a:bodyPr/>
          <a:lstStyle/>
          <a:p>
            <a:r>
              <a:rPr lang="ru-RU" dirty="0"/>
              <a:t>Теоретические основы: </a:t>
            </a:r>
            <a:br>
              <a:rPr lang="ru-RU" dirty="0"/>
            </a:br>
            <a:r>
              <a:rPr lang="ru-RU" dirty="0"/>
              <a:t>возрастные особенности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08F70F-A08F-DB97-23A5-5D1E066A4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959429"/>
            <a:ext cx="9601200" cy="43325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В возрасте 6–10 лет у детей:</a:t>
            </a:r>
          </a:p>
          <a:p>
            <a:pPr lvl="0"/>
            <a:r>
              <a:rPr lang="ru-RU" sz="2400" dirty="0"/>
              <a:t>преобладает наглядно‑образное мышление, постепенно переходящее к словесно‑логическому</a:t>
            </a:r>
          </a:p>
          <a:p>
            <a:pPr lvl="0"/>
            <a:r>
              <a:rPr lang="ru-RU" sz="2400" dirty="0"/>
              <a:t>развивается произвольное внимание и память</a:t>
            </a:r>
          </a:p>
          <a:p>
            <a:pPr lvl="0"/>
            <a:r>
              <a:rPr lang="ru-RU" sz="2400" dirty="0"/>
              <a:t>формируется способность к планированию и рефлексии</a:t>
            </a:r>
          </a:p>
          <a:p>
            <a:pPr lvl="0"/>
            <a:r>
              <a:rPr lang="ru-RU" sz="2400" dirty="0"/>
              <a:t>возрастает интерес к причинно‑следственным связям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i="1" dirty="0"/>
              <a:t>Эти особенности определяют выбор методов и приёмов работы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0218" y="59871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39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9000">
        <p15:prstTrans prst="pageCurlDouble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6A080D-E4EF-2600-6A5C-65A89B2D2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413657"/>
            <a:ext cx="9601200" cy="14859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Эффективные приёмы формирования </a:t>
            </a:r>
            <a:br>
              <a:rPr lang="ru-RU" b="1" dirty="0"/>
            </a:br>
            <a:r>
              <a:rPr lang="ru-RU" b="1" dirty="0"/>
              <a:t>критического мышления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963E11-0B67-047A-E5CA-C1590DA280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828" y="1785256"/>
            <a:ext cx="10254343" cy="47570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/>
              <a:t>В основе методов и  приемов, используемых для формирования критического мышления лежит базовая модель ТРКМ: </a:t>
            </a:r>
          </a:p>
          <a:p>
            <a:pPr marL="0" indent="0">
              <a:buNone/>
            </a:pPr>
            <a:r>
              <a:rPr lang="ru-RU" sz="2400" b="1" dirty="0"/>
              <a:t>«Вызов — Осмысление — Рефлексия»</a:t>
            </a:r>
            <a:endParaRPr lang="ru-RU" sz="2400" dirty="0"/>
          </a:p>
          <a:p>
            <a:pPr marL="0" indent="0">
              <a:buNone/>
            </a:pPr>
            <a:r>
              <a:rPr lang="ru-RU" sz="2400" dirty="0"/>
              <a:t>Одним из </a:t>
            </a:r>
            <a:r>
              <a:rPr lang="ru-RU" sz="2400" b="1" dirty="0"/>
              <a:t>инструментов</a:t>
            </a:r>
            <a:r>
              <a:rPr lang="ru-RU" sz="2400" dirty="0"/>
              <a:t> для реализации этой модели являются </a:t>
            </a:r>
            <a:r>
              <a:rPr lang="ru-RU" sz="2400" b="1" dirty="0"/>
              <a:t>визуальные организаторы</a:t>
            </a:r>
          </a:p>
          <a:p>
            <a:pPr marL="0" indent="0">
              <a:buNone/>
            </a:pPr>
            <a:r>
              <a:rPr lang="ru-RU" sz="2400" dirty="0"/>
              <a:t>Визуализация выступает как промежуточное звено между учебным материалом и результатом обучения, как своеобразный механизм, позволяющий «уплотнить» процесс познания, очистить его от второстепенных деталей и тем самым оптимизировать. </a:t>
            </a:r>
            <a:endParaRPr lang="en-US" sz="2400" dirty="0"/>
          </a:p>
          <a:p>
            <a:pPr marL="0" indent="0">
              <a:buNone/>
            </a:pPr>
            <a:r>
              <a:rPr lang="ru-RU" sz="2400" dirty="0"/>
              <a:t>Визуализация обеспечивает синтез знаний, позволяет опосредованно и наглядно представить изучаемые явления в тех областях, в которых непосредственно наглядное восприятие затруднено или вообще невозможно</a:t>
            </a:r>
            <a:endParaRPr lang="ru-RU" sz="2400" b="1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9228" y="59327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59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1000">
        <p15:prstTrans prst="pageCurlDouble"/>
      </p:transition>
    </mc:Choice>
    <mc:Fallback xmlns="">
      <p:transition spd="slow" advTm="5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3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CA67C3-02FE-3560-FB5F-73735B492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80308"/>
            <a:ext cx="9601200" cy="1485900"/>
          </a:xfrm>
        </p:spPr>
        <p:txBody>
          <a:bodyPr/>
          <a:lstStyle/>
          <a:p>
            <a:r>
              <a:rPr lang="ru-RU" b="1" dirty="0"/>
              <a:t>Визуализация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40E60C-F74F-C7C6-B8E6-45A434F7B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800" y="1023258"/>
            <a:ext cx="10145486" cy="5334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/>
              <a:t>Визуализация</a:t>
            </a:r>
            <a:r>
              <a:rPr lang="ru-RU" sz="2400" dirty="0"/>
              <a:t> — мощный и эффективный инструмент формирования критического мышления. Она помогает структурировать информацию, делает её наглядной и доступной для анализа. Превращает абстрактные идеи в наглядные модели, помогает структурировать информацию и выявлять закономерности. </a:t>
            </a:r>
          </a:p>
          <a:p>
            <a:pPr marL="0" indent="0">
              <a:buNone/>
            </a:pPr>
            <a:r>
              <a:rPr lang="ru-RU" sz="2400" dirty="0"/>
              <a:t>С ее помощью можно эффективно научить детей:</a:t>
            </a:r>
          </a:p>
          <a:p>
            <a:pPr lvl="0"/>
            <a:r>
              <a:rPr lang="ru-RU" sz="2400" dirty="0"/>
              <a:t>задавать вопросы</a:t>
            </a:r>
          </a:p>
          <a:p>
            <a:pPr lvl="0"/>
            <a:r>
              <a:rPr lang="ru-RU" sz="2400" dirty="0"/>
              <a:t>анализировать данные</a:t>
            </a:r>
          </a:p>
          <a:p>
            <a:pPr lvl="0"/>
            <a:r>
              <a:rPr lang="ru-RU" sz="2400" dirty="0"/>
              <a:t>строить логические рассуждения</a:t>
            </a:r>
          </a:p>
          <a:p>
            <a:pPr lvl="0"/>
            <a:r>
              <a:rPr lang="ru-RU" sz="2400" dirty="0"/>
              <a:t>аргументировать свою позицию</a:t>
            </a:r>
          </a:p>
          <a:p>
            <a:pPr lvl="0"/>
            <a:r>
              <a:rPr lang="ru-RU" sz="2400" dirty="0"/>
              <a:t>работать с информацией осознанно</a:t>
            </a:r>
          </a:p>
          <a:p>
            <a:pPr marL="0" indent="0">
              <a:buNone/>
            </a:pPr>
            <a:r>
              <a:rPr lang="ru-RU" sz="1800" i="1" dirty="0"/>
              <a:t>Рассмотрим,  как методы визуализации способствуют формированию критического мышления, какие приёмы наиболее эффективны и как их применять на практике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60524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510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3000">
        <p15:prstTrans prst="pageCurlDouble"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3EBF19-5962-6A36-1019-4ED1937E8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686" y="478972"/>
            <a:ext cx="9601200" cy="1485900"/>
          </a:xfrm>
        </p:spPr>
        <p:txBody>
          <a:bodyPr/>
          <a:lstStyle/>
          <a:p>
            <a:r>
              <a:rPr lang="ru-RU" dirty="0"/>
              <a:t>Инструменты визуализации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59EC09-21EB-8F32-BE41-CA45F8546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/>
              <a:t>Схемы</a:t>
            </a:r>
          </a:p>
          <a:p>
            <a:r>
              <a:rPr lang="ru-RU" sz="2400" dirty="0"/>
              <a:t>Таблицы</a:t>
            </a:r>
          </a:p>
          <a:p>
            <a:r>
              <a:rPr lang="ru-RU" sz="2400" dirty="0"/>
              <a:t>Графические объекты (картинки, графики, диаграммы, инфографика)</a:t>
            </a:r>
          </a:p>
          <a:p>
            <a:r>
              <a:rPr lang="ru-RU" sz="2400" dirty="0"/>
              <a:t>Физические модели (в том числе анимированные)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123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00">
        <p15:prstTrans prst="pageCurlDoub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921255-860C-9C6F-6D1E-4F4080D8D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87085"/>
            <a:ext cx="10330543" cy="14859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Инструменты и техники визуализации</a:t>
            </a:r>
            <a:br>
              <a:rPr lang="ru-RU" b="1" dirty="0"/>
            </a:br>
            <a:r>
              <a:rPr lang="ru-RU" b="1" dirty="0"/>
              <a:t>для формирования критического мышления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52FE80-1439-385C-9A6F-F4652CBAC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1197429"/>
            <a:ext cx="10330543" cy="557348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/>
              <a:t>Схемы, таблицы, картинки</a:t>
            </a:r>
          </a:p>
          <a:p>
            <a:pPr lvl="0"/>
            <a:r>
              <a:rPr lang="ru-RU" dirty="0"/>
              <a:t>«Интеллект‑карты»: от простых схем к сложным структурам</a:t>
            </a:r>
          </a:p>
          <a:p>
            <a:pPr lvl="0"/>
            <a:r>
              <a:rPr lang="ru-RU" dirty="0"/>
              <a:t>«</a:t>
            </a:r>
            <a:r>
              <a:rPr lang="ru-RU" dirty="0" err="1"/>
              <a:t>Скрайбинг</a:t>
            </a:r>
            <a:r>
              <a:rPr lang="ru-RU" dirty="0"/>
              <a:t>: как рисовать смысл “на лету”»</a:t>
            </a:r>
          </a:p>
          <a:p>
            <a:pPr lvl="0"/>
            <a:r>
              <a:rPr lang="ru-RU" dirty="0"/>
              <a:t>«Шестиугольное обучение (</a:t>
            </a:r>
            <a:r>
              <a:rPr lang="ru-RU" dirty="0" err="1"/>
              <a:t>гексы</a:t>
            </a:r>
            <a:r>
              <a:rPr lang="ru-RU" dirty="0"/>
              <a:t>)», «логические цепочки»: конструируем связи между понятиями»</a:t>
            </a:r>
          </a:p>
          <a:p>
            <a:pPr lvl="0"/>
            <a:r>
              <a:rPr lang="ru-RU" dirty="0"/>
              <a:t>«Инфографика»: учимся читать и создавать простые визуальные данные»</a:t>
            </a:r>
          </a:p>
          <a:p>
            <a:pPr lvl="0"/>
            <a:r>
              <a:rPr lang="ru-RU" dirty="0"/>
              <a:t>«Лента времени (таймлайн)» : визуализируем последовательность событий</a:t>
            </a:r>
          </a:p>
          <a:p>
            <a:pPr lvl="0"/>
            <a:r>
              <a:rPr lang="ru-RU" dirty="0"/>
              <a:t>«</a:t>
            </a:r>
            <a:r>
              <a:rPr lang="ru-RU" dirty="0" err="1"/>
              <a:t>Фишбоун</a:t>
            </a:r>
            <a:r>
              <a:rPr lang="ru-RU" dirty="0"/>
              <a:t> (“рыбий скелет”)»: учимся анализировать причинно‑следственные связи</a:t>
            </a:r>
          </a:p>
          <a:p>
            <a:pPr lvl="0"/>
            <a:r>
              <a:rPr lang="ru-RU" dirty="0"/>
              <a:t>«</a:t>
            </a:r>
            <a:r>
              <a:rPr lang="ru-RU" dirty="0" err="1"/>
              <a:t>Кроссенс</a:t>
            </a:r>
            <a:r>
              <a:rPr lang="ru-RU" dirty="0"/>
              <a:t>»: развиваем ассоциативное мышление через цепочку образов»</a:t>
            </a:r>
          </a:p>
          <a:p>
            <a:pPr lvl="0"/>
            <a:r>
              <a:rPr lang="ru-RU" dirty="0"/>
              <a:t>«</a:t>
            </a:r>
            <a:r>
              <a:rPr lang="ru-RU" dirty="0" err="1"/>
              <a:t>Мнемодорожки</a:t>
            </a:r>
            <a:r>
              <a:rPr lang="ru-RU" dirty="0"/>
              <a:t> и </a:t>
            </a:r>
            <a:r>
              <a:rPr lang="ru-RU" dirty="0" err="1"/>
              <a:t>мнемотаблицы</a:t>
            </a:r>
            <a:r>
              <a:rPr lang="ru-RU" dirty="0"/>
              <a:t>»: запоминаем текст через картинку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9099" y="55764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2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8000">
        <p15:prstTrans prst="pageCurlDoubl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D4E942-D5E9-1405-7A44-79A065720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2400"/>
            <a:ext cx="10918371" cy="1485900"/>
          </a:xfrm>
        </p:spPr>
        <p:txBody>
          <a:bodyPr/>
          <a:lstStyle/>
          <a:p>
            <a:r>
              <a:rPr lang="ru-RU" dirty="0"/>
              <a:t>Достоинства инструментов  визуализации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4744C1-9A5A-0E1D-7CD7-5CEF50AE1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799" y="895350"/>
            <a:ext cx="10918371" cy="558709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Схемы, таблицы и графические объекты удобнее текста при изучении материала в начальной школе по нескольким причинам, связанным с возрастными особенностями детей, особенностями восприятия информации и дидактическими преимуществами визуальных форм представления информации</a:t>
            </a:r>
          </a:p>
          <a:p>
            <a:pPr marL="0" indent="0">
              <a:buNone/>
            </a:pPr>
            <a:r>
              <a:rPr lang="ru-RU" sz="2400" b="1" dirty="0"/>
              <a:t>Преобладание наглядно-образного мышления</a:t>
            </a:r>
            <a:r>
              <a:rPr lang="ru-RU" sz="2400" dirty="0"/>
              <a:t>. В младшем школьном возрасте дети мыслят преимущественно образами, а не абстрактными понятиями. Схемы и таблицы позволяют визуализировать информацию, что делает её более доступной для восприятия. Например, таблица с сравнением объектов или схема, отображающая связи между понятиями, помогают ребёнку «увидеть» структуру материала, а не просто прочитать о ней</a:t>
            </a:r>
          </a:p>
          <a:p>
            <a:pPr marL="0" indent="0">
              <a:buNone/>
            </a:pPr>
            <a:r>
              <a:rPr lang="ru-RU" sz="2400" b="1" dirty="0"/>
              <a:t>Упрощение восприятия сложной информации</a:t>
            </a:r>
            <a:r>
              <a:rPr lang="ru-RU" sz="2400" dirty="0"/>
              <a:t>. Схемы и таблицы структурируют данные, разбивая их на логические блоки. Это облегчает анализ и запоминание. Текст же требует от ребёнка последовательного прочтения и самостоятельного выделения ключевых моментов, что может быть затруднительно для младших школьников. Например, при изучении правил орфографии таблица с примерами и исключениями будет понятнее, чем длинное текстовое объяснение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7198" y="5410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81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000">
        <p15:prstTrans prst="pageCurlDouble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A9A082-7AD3-517E-6714-0EDB228FB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2228" y="272142"/>
            <a:ext cx="10308772" cy="1485900"/>
          </a:xfrm>
        </p:spPr>
        <p:txBody>
          <a:bodyPr/>
          <a:lstStyle/>
          <a:p>
            <a:r>
              <a:rPr lang="ru-RU" dirty="0"/>
              <a:t>Достоинства инструментов  визуализации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4B69B7-0782-6390-6315-440C2C126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8314" y="990600"/>
            <a:ext cx="10308772" cy="5867400"/>
          </a:xfrm>
        </p:spPr>
        <p:txBody>
          <a:bodyPr>
            <a:normAutofit lnSpcReduction="10000"/>
          </a:bodyPr>
          <a:lstStyle/>
          <a:p>
            <a:r>
              <a:rPr lang="ru-RU" sz="2400" b="1" dirty="0"/>
              <a:t>Акцент на главном</a:t>
            </a:r>
            <a:r>
              <a:rPr lang="ru-RU" sz="2400" dirty="0"/>
              <a:t>. Схемы и таблицы позволяют выделить ключевые элементы, связи и закономерности, минимизируя объём второстепенной информации. Это помогает ребёнку сосредоточиться на сути, а не теряться в потоке слов. Например, схема алгоритма решения задачи наглядно показывает последовательность действий, тогда как текстовое описание может быть менее чётким</a:t>
            </a:r>
          </a:p>
          <a:p>
            <a:r>
              <a:rPr lang="ru-RU" sz="2400" b="1" dirty="0"/>
              <a:t>Развитие логического мышления</a:t>
            </a:r>
            <a:r>
              <a:rPr lang="ru-RU" sz="2400" dirty="0"/>
              <a:t>. Работа со схемами и таблицами учит детей систематизировать знания, выявлять причинно-следственные связи, сравнивать и классифицировать объекты. Например, заполнение таблицы при изучении темы требует анализа и сопоставления данных, что активизирует мыслительную деятельность</a:t>
            </a:r>
          </a:p>
          <a:p>
            <a:r>
              <a:rPr lang="ru-RU" sz="2400" b="1" dirty="0"/>
              <a:t>Улучшение запоминания</a:t>
            </a:r>
            <a:r>
              <a:rPr lang="ru-RU" sz="2400" dirty="0"/>
              <a:t>. Визуальные образы запоминаются лучше, чем текст. Схемы и таблицы создают зрительные ассоциации, которые помогают закрепить материал в памяти. Кроме того, при работе с ними задействуются разные каналы восприятия (зрительный, моторный при заполнении таблиц), что усиливает эффект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" y="56180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935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BF442D-B83D-CDDF-B838-3AEAF60C2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4" y="304800"/>
            <a:ext cx="10591800" cy="1485900"/>
          </a:xfrm>
        </p:spPr>
        <p:txBody>
          <a:bodyPr/>
          <a:lstStyle/>
          <a:p>
            <a:r>
              <a:rPr lang="ru-RU" dirty="0"/>
              <a:t>Достоинства инструментов  визуализации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04A894-27AE-8CF0-C832-57E69DEDBE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886" y="1556658"/>
            <a:ext cx="9601200" cy="4582885"/>
          </a:xfrm>
        </p:spPr>
        <p:txBody>
          <a:bodyPr>
            <a:normAutofit/>
          </a:bodyPr>
          <a:lstStyle/>
          <a:p>
            <a:r>
              <a:rPr lang="ru-RU" sz="2400" b="1" dirty="0"/>
              <a:t>Экономия времени</a:t>
            </a:r>
            <a:r>
              <a:rPr lang="ru-RU" sz="2400" dirty="0"/>
              <a:t>. Наглядные формы представления информации позволяют быстрее усваивать материал, чем при чтении текста. Это особенно важно в условиях ограниченного времени урока. Кроме того, схемы и таблицы можно использовать как «опоры» при повторении и закреплении знаний, что экономит время на повторение</a:t>
            </a:r>
          </a:p>
          <a:p>
            <a:r>
              <a:rPr lang="ru-RU" sz="2400" b="1" dirty="0"/>
              <a:t>Повышение мотивации и интереса</a:t>
            </a:r>
            <a:r>
              <a:rPr lang="ru-RU" sz="2400" dirty="0"/>
              <a:t>. Яркие, цветные схемы и таблицы делают учебный процесс более привлекательным для детей. Это особенно актуально в начальной школе, где важно поддерживать интерес к учёбе. Интерактивные формы визуализации (например, с использованием цифровых технологий) ещё больше усиливают вовлечённость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58347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9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D1CD4A-CC61-76B5-0E75-5A3BF2FF3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4660" y="387625"/>
            <a:ext cx="9601200" cy="1485900"/>
          </a:xfrm>
        </p:spPr>
        <p:txBody>
          <a:bodyPr/>
          <a:lstStyle/>
          <a:p>
            <a:r>
              <a:rPr lang="ru-RU" dirty="0"/>
              <a:t>Иерархические схемы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E03AB9-A0E3-3F4E-6768-84CC56C505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3315" t="22757" r="37668" b="28677"/>
          <a:stretch/>
        </p:blipFill>
        <p:spPr>
          <a:xfrm>
            <a:off x="1568726" y="1311964"/>
            <a:ext cx="9054548" cy="5046328"/>
          </a:xfr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037" y="5853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06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936EC-2A18-B1EE-206C-0F3C5C6FB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99645"/>
            <a:ext cx="9601200" cy="1485900"/>
          </a:xfrm>
        </p:spPr>
        <p:txBody>
          <a:bodyPr/>
          <a:lstStyle/>
          <a:p>
            <a:r>
              <a:rPr lang="ru-RU" dirty="0"/>
              <a:t>Пример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CE54722-57AB-4DB3-5AD9-ABF952A92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7982" t="11756" r="25862" b="10367"/>
          <a:stretch/>
        </p:blipFill>
        <p:spPr>
          <a:xfrm>
            <a:off x="1878358" y="802071"/>
            <a:ext cx="8435283" cy="558552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" y="57779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958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21E40-1981-18B9-64F2-1153B7E767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A1FC81-15CE-09B5-F128-456165624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643" y="168965"/>
            <a:ext cx="10893287" cy="1485900"/>
          </a:xfrm>
        </p:spPr>
        <p:txBody>
          <a:bodyPr/>
          <a:lstStyle/>
          <a:p>
            <a:r>
              <a:rPr lang="ru-RU" dirty="0"/>
              <a:t>Пример диаграммы Венна и кругов Эйлера</a:t>
            </a:r>
          </a:p>
        </p:txBody>
      </p:sp>
      <p:pic>
        <p:nvPicPr>
          <p:cNvPr id="4" name="Объект 3" descr="Шаблон диаграммы Венна">
            <a:hlinkClick r:id="rId4" tgtFrame="&quot;_blank&quot;"/>
            <a:extLst>
              <a:ext uri="{FF2B5EF4-FFF2-40B4-BE49-F238E27FC236}">
                <a16:creationId xmlns:a16="http://schemas.microsoft.com/office/drawing/2014/main" id="{993E4794-4A67-D45A-1DA8-9634BFBEB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245" y="1162880"/>
            <a:ext cx="4175475" cy="393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C44749-A8CF-039A-C29E-D867E94D7B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1287" y="2443697"/>
            <a:ext cx="5517377" cy="4136007"/>
          </a:xfrm>
          <a:prstGeom prst="rect">
            <a:avLst/>
          </a:prstGeom>
        </p:spPr>
      </p:pic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5636" y="59701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945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547D54-E283-B9B0-64BE-0595DC20A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271" y="345558"/>
            <a:ext cx="9601200" cy="1485900"/>
          </a:xfrm>
        </p:spPr>
        <p:txBody>
          <a:bodyPr/>
          <a:lstStyle/>
          <a:p>
            <a:pPr algn="ctr"/>
            <a:r>
              <a:rPr lang="ru-RU" dirty="0"/>
              <a:t>Блок-схемы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AC3EE4-15E2-86E1-86FE-A9DFB6C70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4680" t="13656" r="41400" b="12717"/>
          <a:stretch/>
        </p:blipFill>
        <p:spPr>
          <a:xfrm>
            <a:off x="871869" y="946298"/>
            <a:ext cx="4444410" cy="419092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9C154A1-3EF8-B117-D6CF-B2A403F4E3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000" t="16124" r="35814" b="15194"/>
          <a:stretch/>
        </p:blipFill>
        <p:spPr>
          <a:xfrm>
            <a:off x="5316279" y="2052084"/>
            <a:ext cx="6606363" cy="4710223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71869" y="53401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794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азвиваем в игре интеллект, эмоции, личность ребенка Память. Общие правила выделения мнемических опор">
            <a:hlinkClick r:id="rId4"/>
          </p:cNvPr>
          <p:cNvPicPr>
            <a:picLocks noGrp="1"/>
          </p:cNvPicPr>
          <p:nvPr>
            <p:ph sz="quarter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404664"/>
            <a:ext cx="8280920" cy="6120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7592" y="60198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F9D938-832F-428A-AB32-C7A8F46D5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511" y="154172"/>
            <a:ext cx="9601200" cy="1485900"/>
          </a:xfrm>
        </p:spPr>
        <p:txBody>
          <a:bodyPr/>
          <a:lstStyle/>
          <a:p>
            <a:r>
              <a:rPr lang="ru-RU" dirty="0"/>
              <a:t>Прием Логическая цепочка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5D671C1E-C638-429E-8B04-F8AEEF158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17735"/>
          <a:stretch/>
        </p:blipFill>
        <p:spPr>
          <a:xfrm>
            <a:off x="1056168" y="1116418"/>
            <a:ext cx="10587665" cy="5067672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818" y="6061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91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9000">
        <p15:prstTrans prst="pageCurlDouble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97BCA9-12B8-DBBE-8697-6EC3FC49C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4059" y="247031"/>
            <a:ext cx="9601200" cy="1485900"/>
          </a:xfrm>
        </p:spPr>
        <p:txBody>
          <a:bodyPr/>
          <a:lstStyle/>
          <a:p>
            <a:r>
              <a:rPr kumimoji="0" lang="ru-RU" altLang="ru-RU" sz="4400" b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Модель </a:t>
            </a:r>
            <a:r>
              <a:rPr kumimoji="0" lang="ru-RU" altLang="ru-RU" sz="4400" b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Фрейера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A79DCBF9-5509-ABCF-DA66-3476E9CA9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/>
          <a:srcRect l="36426" t="21796" r="14884" b="12818"/>
          <a:stretch/>
        </p:blipFill>
        <p:spPr>
          <a:xfrm>
            <a:off x="2364059" y="1732931"/>
            <a:ext cx="6400800" cy="4835137"/>
          </a:xfr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9491" y="59584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671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71E7FC-50E8-D885-6C98-4ED645C01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86660"/>
            <a:ext cx="9601200" cy="1485900"/>
          </a:xfrm>
        </p:spPr>
        <p:txBody>
          <a:bodyPr/>
          <a:lstStyle/>
          <a:p>
            <a:r>
              <a:rPr lang="ru-RU" altLang="ru-RU" dirty="0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Модель </a:t>
            </a:r>
            <a:r>
              <a:rPr lang="ru-RU" altLang="ru-RU" dirty="0" err="1">
                <a:solidFill>
                  <a:srgbClr val="000000"/>
                </a:solidFill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Фрейера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B8AD8C-A58A-B9D7-BD3A-8400028E5B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133" t="17366" r="29709" b="35813"/>
          <a:stretch/>
        </p:blipFill>
        <p:spPr>
          <a:xfrm>
            <a:off x="572385" y="737261"/>
            <a:ext cx="4062658" cy="2732567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8915571A-4F5E-9427-02BC-0B2F8FAFE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31380" t="24196" r="29877" b="29193"/>
          <a:stretch/>
        </p:blipFill>
        <p:spPr>
          <a:xfrm>
            <a:off x="3165713" y="1241554"/>
            <a:ext cx="4391246" cy="297166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32E29A-161B-0663-0572-ED9E9C08EC5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1744" t="28527" r="29883" b="25582"/>
          <a:stretch/>
        </p:blipFill>
        <p:spPr>
          <a:xfrm>
            <a:off x="6096000" y="1477926"/>
            <a:ext cx="4678327" cy="31472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D668B06-21EC-1812-E7DB-CAAB9D590F1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1744" t="33642" r="29883" b="20466"/>
          <a:stretch/>
        </p:blipFill>
        <p:spPr>
          <a:xfrm>
            <a:off x="1775635" y="3625702"/>
            <a:ext cx="4678328" cy="314723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B6F38CD-6FF3-80B7-E8CE-AC8690A2AAF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1047" t="28682" r="30581" b="25426"/>
          <a:stretch/>
        </p:blipFill>
        <p:spPr>
          <a:xfrm>
            <a:off x="7262037" y="3625702"/>
            <a:ext cx="4678327" cy="3147239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2385" y="5770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ageCurlDoubl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CD90AF-6DBD-68C7-9FC6-F5C4A32E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36BCDF3-1838-6C8F-FECA-6F9D7C830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0349" t="16374" r="38136" b="13691"/>
          <a:stretch/>
        </p:blipFill>
        <p:spPr>
          <a:xfrm>
            <a:off x="1132117" y="186358"/>
            <a:ext cx="8548596" cy="6528022"/>
          </a:xfr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2517" y="61047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78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2D7023-FE95-4EA0-A39A-B34955B19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344" y="147479"/>
            <a:ext cx="9284025" cy="1280890"/>
          </a:xfrm>
        </p:spPr>
        <p:txBody>
          <a:bodyPr>
            <a:normAutofit/>
          </a:bodyPr>
          <a:lstStyle/>
          <a:p>
            <a:r>
              <a:rPr lang="ru-RU" sz="2800" b="1" dirty="0"/>
              <a:t>Технологии — это всего лишь инструмент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07C2B9C-0544-48B6-8201-A30CB3591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4387" y="486446"/>
            <a:ext cx="3674956" cy="636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53097E2-B228-432A-ADE9-39A8E000D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793" y="1057877"/>
            <a:ext cx="3027210" cy="322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C58959C-FC8E-44C9-BDC5-03FD7047D4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293" y="3667971"/>
            <a:ext cx="3190029" cy="319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7E879C9-CF83-42E1-B6B4-F0C9958EE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25" y="2164360"/>
            <a:ext cx="4139529" cy="469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6932B21-0E0E-4CEF-AD61-E600BCD1CDAA}"/>
              </a:ext>
            </a:extLst>
          </p:cNvPr>
          <p:cNvSpPr/>
          <p:nvPr/>
        </p:nvSpPr>
        <p:spPr>
          <a:xfrm>
            <a:off x="6194603" y="596212"/>
            <a:ext cx="1853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Билл Гейтс</a:t>
            </a: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2025" y="60752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36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5000">
        <p15:prstTrans prst="pageCurlDouble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7" y="-17377"/>
            <a:ext cx="6683765" cy="960668"/>
          </a:xfrm>
        </p:spPr>
        <p:txBody>
          <a:bodyPr/>
          <a:lstStyle/>
          <a:p>
            <a:r>
              <a:rPr lang="ru-RU" b="1" dirty="0"/>
              <a:t>Конус Дейла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897624" y="749422"/>
            <a:ext cx="8014800" cy="601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3237" y="5818909"/>
            <a:ext cx="609600" cy="94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71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044" y="524968"/>
            <a:ext cx="8731956" cy="565637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8710" y="2595372"/>
            <a:ext cx="917956" cy="22311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6998" y="88731"/>
            <a:ext cx="8869172" cy="37185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2700" b="1" dirty="0">
                <a:solidFill>
                  <a:srgbClr val="263F60"/>
                </a:solidFill>
                <a:latin typeface="Arial"/>
              </a:rPr>
              <a:t>Ученик - субъект дидактического процесса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29618" y="1186519"/>
            <a:ext cx="283972" cy="4236720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Технология критического мышления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070596" y="816491"/>
            <a:ext cx="640588" cy="1213104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pPr algn="ctr">
              <a:spcAft>
                <a:spcPts val="630"/>
              </a:spcAft>
            </a:pPr>
            <a:r>
              <a:rPr lang="ru" sz="1700" b="1" dirty="0">
                <a:solidFill>
                  <a:srgbClr val="263F60"/>
                </a:solidFill>
                <a:latin typeface="Arial"/>
              </a:rPr>
              <a:t>Этап</a:t>
            </a:r>
          </a:p>
          <a:p>
            <a:pPr algn="ctr"/>
            <a:r>
              <a:rPr lang="ru" sz="1700" b="1" dirty="0">
                <a:solidFill>
                  <a:srgbClr val="263F60"/>
                </a:solidFill>
                <a:latin typeface="Arial"/>
              </a:rPr>
              <a:t>рефлексии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32394" y="2521543"/>
            <a:ext cx="283972" cy="2054352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Этап осмысления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996637" y="1506644"/>
            <a:ext cx="640588" cy="1591056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pPr marL="12700">
              <a:spcAft>
                <a:spcPts val="840"/>
              </a:spcAft>
            </a:pPr>
            <a:r>
              <a:rPr lang="ru" sz="1700" b="1" dirty="0">
                <a:solidFill>
                  <a:srgbClr val="263F60"/>
                </a:solidFill>
                <a:latin typeface="Arial"/>
              </a:rPr>
              <a:t>Продуктивная</a:t>
            </a:r>
          </a:p>
          <a:p>
            <a:pPr marL="12700"/>
            <a:r>
              <a:rPr lang="ru" sz="1700" b="1" dirty="0">
                <a:solidFill>
                  <a:srgbClr val="263F60"/>
                </a:solidFill>
                <a:latin typeface="Arial"/>
              </a:rPr>
              <a:t>деятельность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711146" y="1682666"/>
            <a:ext cx="257556" cy="1249680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творческая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215064" y="1325880"/>
            <a:ext cx="330200" cy="1914144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Функциональная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062340" y="5205984"/>
            <a:ext cx="614172" cy="804672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pPr marL="152400">
              <a:spcAft>
                <a:spcPts val="840"/>
              </a:spcAft>
            </a:pPr>
            <a:r>
              <a:rPr lang="ru" sz="1700" b="1" dirty="0">
                <a:solidFill>
                  <a:srgbClr val="263F60"/>
                </a:solidFill>
                <a:latin typeface="Arial"/>
              </a:rPr>
              <a:t>Этап</a:t>
            </a:r>
          </a:p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вызова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115678" y="4063916"/>
            <a:ext cx="667004" cy="1853184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pPr>
              <a:spcAft>
                <a:spcPts val="840"/>
              </a:spcAft>
            </a:pPr>
            <a:r>
              <a:rPr lang="ru" sz="1700" b="1" dirty="0">
                <a:solidFill>
                  <a:srgbClr val="263F60"/>
                </a:solidFill>
                <a:latin typeface="Arial"/>
              </a:rPr>
              <a:t>Репродуктивная</a:t>
            </a:r>
          </a:p>
          <a:p>
            <a:pPr marL="152400"/>
            <a:r>
              <a:rPr lang="ru" sz="1700" b="1" dirty="0">
                <a:solidFill>
                  <a:srgbClr val="263F60"/>
                </a:solidFill>
                <a:latin typeface="Arial"/>
              </a:rPr>
              <a:t>деятельность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216150" y="6181344"/>
            <a:ext cx="7895082" cy="58521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algn="ctr">
              <a:lnSpc>
                <a:spcPts val="2400"/>
              </a:lnSpc>
            </a:pPr>
            <a:r>
              <a:rPr lang="ru" sz="1700" b="1" dirty="0">
                <a:solidFill>
                  <a:srgbClr val="263F60"/>
                </a:solidFill>
                <a:latin typeface="Arial"/>
              </a:rPr>
              <a:t>Саморазвитие ученика и формирование функциональной грамотности посредством применения </a:t>
            </a:r>
            <a:r>
              <a:rPr lang="en-US" sz="1700" b="1" dirty="0">
                <a:solidFill>
                  <a:srgbClr val="263F60"/>
                </a:solidFill>
                <a:latin typeface="Arial"/>
              </a:rPr>
              <a:t>TTMCO.</a:t>
            </a:r>
            <a:endParaRPr lang="ru" sz="1700" b="1" dirty="0">
              <a:solidFill>
                <a:srgbClr val="263F60"/>
              </a:solidFill>
              <a:latin typeface="Arial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545264" y="1528403"/>
            <a:ext cx="221234" cy="1386840"/>
          </a:xfrm>
          <a:prstGeom prst="rect">
            <a:avLst/>
          </a:prstGeom>
        </p:spPr>
        <p:txBody>
          <a:bodyPr vert="vert270"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грамотность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0292842" y="6428232"/>
            <a:ext cx="244348" cy="27736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marL="63500"/>
            <a:r>
              <a:rPr lang="ru" sz="1300" b="1" dirty="0">
                <a:solidFill>
                  <a:srgbClr val="7F0000"/>
                </a:solidFill>
                <a:latin typeface="Calibri"/>
              </a:rPr>
              <a:t>2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835142" y="811898"/>
            <a:ext cx="1182116" cy="426720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ОЦЕНКА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835142" y="1667256"/>
            <a:ext cx="1046734" cy="414528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СИНТЕЗ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835142" y="2535936"/>
            <a:ext cx="1155700" cy="43586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АНАЛИЗ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221520" y="3436959"/>
            <a:ext cx="1792986" cy="36271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ПРИМЕНЕНИЕ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241332" y="4468368"/>
            <a:ext cx="1753362" cy="362712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ПОНИМАНИЕ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5782310" y="5465064"/>
            <a:ext cx="1099566" cy="37490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ru" sz="1700" b="1" dirty="0">
                <a:solidFill>
                  <a:srgbClr val="263F60"/>
                </a:solidFill>
                <a:latin typeface="Arial"/>
              </a:rPr>
              <a:t>ЗНАНИЕ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060734" y="576263"/>
            <a:ext cx="283972" cy="55407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vert270" lIns="0" tIns="0" rIns="0" bIns="0">
            <a:no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latin typeface="Arial"/>
              </a:rPr>
              <a:t>Дидактическая матрица</a:t>
            </a:r>
            <a:endParaRPr lang="ru" sz="1700" b="1" dirty="0">
              <a:solidFill>
                <a:schemeClr val="bg1"/>
              </a:solidFill>
              <a:latin typeface="Arial"/>
            </a:endParaRPr>
          </a:p>
        </p:txBody>
      </p:sp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0219" y="60106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8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34146D-4BFA-FBA3-A9EB-2B5D76CE8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выполнения действий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754332-6A72-783D-3DA3-AF3573F137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6+3×2 = 12</a:t>
            </a:r>
          </a:p>
          <a:p>
            <a:r>
              <a:rPr lang="ru-RU" sz="2400" b="1" dirty="0"/>
              <a:t>4×3−6÷2 = 9</a:t>
            </a:r>
          </a:p>
          <a:p>
            <a:r>
              <a:rPr lang="ru-RU" sz="2400" b="1" dirty="0"/>
              <a:t>(7+3)×2 = 20</a:t>
            </a:r>
          </a:p>
          <a:p>
            <a:r>
              <a:rPr lang="ru-RU" sz="2400" b="1" dirty="0"/>
              <a:t>15−(6+2) = 7</a:t>
            </a:r>
          </a:p>
          <a:p>
            <a:r>
              <a:rPr lang="ru-RU" sz="2400" b="1" dirty="0"/>
              <a:t>(10−4)÷2+5 = 8</a:t>
            </a:r>
          </a:p>
          <a:p>
            <a:r>
              <a:rPr lang="ru-RU" sz="2400" b="1" dirty="0"/>
              <a:t>(8−3)×(4+2)÷5 = 6</a:t>
            </a:r>
          </a:p>
          <a:p>
            <a:r>
              <a:rPr lang="ru-RU" sz="2400" b="1" dirty="0"/>
              <a:t>20÷(5−3)+4×2 = 18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0109" y="586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15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2000">
        <p15:prstTrans prst="pageCurlDouble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3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B4E95-046C-AD8A-5F1C-A8E1C531A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C3763F-6D24-8477-5AFF-04769DD4E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3319" y="288087"/>
            <a:ext cx="9601200" cy="14859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 descr="Урок 5. Способы организации информации: таблицы, схемы, столбчатые диаграммы, изображение №8">
            <a:extLst>
              <a:ext uri="{FF2B5EF4-FFF2-40B4-BE49-F238E27FC236}">
                <a16:creationId xmlns:a16="http://schemas.microsoft.com/office/drawing/2014/main" id="{CC471455-69DD-3AD1-CF55-ADE0A5CE4E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971" y="3690257"/>
            <a:ext cx="5356541" cy="2868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Урок 5. Способы организации информации: таблицы, схемы, столбчатые диаграммы, изображение №9">
            <a:extLst>
              <a:ext uri="{FF2B5EF4-FFF2-40B4-BE49-F238E27FC236}">
                <a16:creationId xmlns:a16="http://schemas.microsoft.com/office/drawing/2014/main" id="{7C2EEB75-DB28-FEA6-3740-778A702CE8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81" y="392593"/>
            <a:ext cx="5561071" cy="329766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97BE33-C135-8C04-8B68-89B7BC4024F3}"/>
              </a:ext>
            </a:extLst>
          </p:cNvPr>
          <p:cNvSpPr txBox="1"/>
          <p:nvPr/>
        </p:nvSpPr>
        <p:spPr>
          <a:xfrm>
            <a:off x="7076661" y="3120887"/>
            <a:ext cx="990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Таблица</a:t>
            </a: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0218" y="59018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709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9000">
        <p15:prstTrans prst="pageCurlDouble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4C155-2678-DBEA-3CF2-1D0CFE1BE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F96F7C-3667-64A2-1EFE-398C528C4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Урок 5. Способы организации информации: таблицы, схемы, столбчатые диаграммы, изображение №10">
            <a:extLst>
              <a:ext uri="{FF2B5EF4-FFF2-40B4-BE49-F238E27FC236}">
                <a16:creationId xmlns:a16="http://schemas.microsoft.com/office/drawing/2014/main" id="{E57255D5-18CB-C5E4-2A03-F516BCF84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84" y="1616528"/>
            <a:ext cx="11130662" cy="4806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0384" y="61177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91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000">
        <p15:prstTrans prst="pageCurlDouble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FB35EF-FB37-CB3A-1346-2254F30B9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1174" y="357809"/>
            <a:ext cx="9601200" cy="154553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526BE6C-EFCD-17F7-4527-1B43CAA107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149626" y="357809"/>
            <a:ext cx="4773706" cy="3581400"/>
          </a:xfrm>
          <a:prstGeom prst="rect">
            <a:avLst/>
          </a:prstGeom>
        </p:spPr>
      </p:pic>
      <p:pic>
        <p:nvPicPr>
          <p:cNvPr id="3" name="Объект 4">
            <a:extLst>
              <a:ext uri="{FF2B5EF4-FFF2-40B4-BE49-F238E27FC236}">
                <a16:creationId xmlns:a16="http://schemas.microsoft.com/office/drawing/2014/main" id="{99898F83-1112-22EE-8BE1-9169142C689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" t="7422" r="1707" b="20435"/>
          <a:stretch/>
        </p:blipFill>
        <p:spPr>
          <a:xfrm>
            <a:off x="6433457" y="150742"/>
            <a:ext cx="4729378" cy="6349449"/>
          </a:xfrm>
          <a:prstGeom prst="rect">
            <a:avLst/>
          </a:prstGeom>
        </p:spPr>
      </p:pic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0946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654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0000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7472BE-2837-9050-A182-52EE4A573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Ключевые результаты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709D5F-71D3-593F-B8E7-5CD4344C7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774371"/>
            <a:ext cx="9601200" cy="3581400"/>
          </a:xfrm>
        </p:spPr>
        <p:txBody>
          <a:bodyPr>
            <a:normAutofit/>
          </a:bodyPr>
          <a:lstStyle/>
          <a:p>
            <a:endParaRPr lang="ru-RU" dirty="0"/>
          </a:p>
          <a:p>
            <a:pPr lvl="0"/>
            <a:r>
              <a:rPr lang="ru-RU" sz="2400" dirty="0"/>
              <a:t>способность анализировать информацию и делать выводы</a:t>
            </a:r>
          </a:p>
          <a:p>
            <a:r>
              <a:rPr lang="ru-RU" sz="2400" dirty="0"/>
              <a:t>умение задавать вопросы и искать ответы</a:t>
            </a:r>
          </a:p>
          <a:p>
            <a:pPr lvl="0"/>
            <a:r>
              <a:rPr lang="ru-RU" sz="2400" dirty="0"/>
              <a:t>готовность к конструктивному обсуждению разных точек зрения</a:t>
            </a:r>
          </a:p>
          <a:p>
            <a:pPr marL="0" indent="0">
              <a:buNone/>
            </a:pPr>
            <a:r>
              <a:rPr lang="ru-RU" sz="2400" i="1" dirty="0"/>
              <a:t>Эти навыки становятся основой для дальнейшего образования и адаптации в современном мире</a:t>
            </a:r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4073" y="586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82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4000">
        <p15:prstTrans prst="pageCurlDouble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C1A221-F5BF-449C-EC20-1AD3A0470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Заключение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2AB5A1-363C-7D5D-D009-010308037D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400" dirty="0"/>
              <a:t>Формирование критического и логического мышления в начальной школе — </a:t>
            </a:r>
            <a:r>
              <a:rPr lang="ru-RU" sz="2400" b="1" dirty="0"/>
              <a:t>системная задача</a:t>
            </a:r>
            <a:r>
              <a:rPr lang="ru-RU" sz="2400" dirty="0"/>
              <a:t>, требующая:</a:t>
            </a:r>
          </a:p>
          <a:p>
            <a:pPr lvl="0"/>
            <a:r>
              <a:rPr lang="ru-RU" sz="2400" dirty="0"/>
              <a:t>целенаправленного использования специальных приёмов</a:t>
            </a:r>
          </a:p>
          <a:p>
            <a:pPr lvl="0"/>
            <a:r>
              <a:rPr lang="ru-RU" sz="2400" dirty="0"/>
              <a:t>интеграции мышления в содержание всех предметов</a:t>
            </a:r>
          </a:p>
          <a:p>
            <a:pPr lvl="0"/>
            <a:r>
              <a:rPr lang="ru-RU" sz="2400" dirty="0"/>
              <a:t>создания условий для самостоятельной познавательной деятельности</a:t>
            </a:r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00" y="60890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63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Уголки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Уголки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Уголки</Template>
  <TotalTime>1226</TotalTime>
  <Words>1379</Words>
  <Application>Microsoft Office PowerPoint</Application>
  <PresentationFormat>Широкоэкранный</PresentationFormat>
  <Paragraphs>115</Paragraphs>
  <Slides>30</Slides>
  <Notes>0</Notes>
  <HiddenSlides>0</HiddenSlides>
  <MMClips>31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Franklin Gothic Book</vt:lpstr>
      <vt:lpstr>Segoe UI</vt:lpstr>
      <vt:lpstr>Уголки</vt:lpstr>
      <vt:lpstr>Развитие критического и логического  мышления у младших школьников:  современные педагогические стратегии и практики</vt:lpstr>
      <vt:lpstr>Актуальность темы</vt:lpstr>
      <vt:lpstr>Актуальность темы</vt:lpstr>
      <vt:lpstr>Теоретические основы: понятия</vt:lpstr>
      <vt:lpstr>Теоретические основы:  возрастные особенности</vt:lpstr>
      <vt:lpstr>Эффективные приёмы формирования  критического мышления </vt:lpstr>
      <vt:lpstr>Визуализация</vt:lpstr>
      <vt:lpstr>Инструменты визуализации</vt:lpstr>
      <vt:lpstr>Инструменты и техники визуализации для формирования критического мышления </vt:lpstr>
      <vt:lpstr>Достоинства инструментов  визуализации</vt:lpstr>
      <vt:lpstr>Достоинства инструментов  визуализации</vt:lpstr>
      <vt:lpstr>Достоинства инструментов  визуализации</vt:lpstr>
      <vt:lpstr>Иерархические схемы</vt:lpstr>
      <vt:lpstr>Пример</vt:lpstr>
      <vt:lpstr>Пример диаграммы Венна и кругов Эйлера</vt:lpstr>
      <vt:lpstr>Блок-схемы</vt:lpstr>
      <vt:lpstr>Презентация PowerPoint</vt:lpstr>
      <vt:lpstr>Прием Логическая цепочка</vt:lpstr>
      <vt:lpstr>Модель Фрейера</vt:lpstr>
      <vt:lpstr>Модель Фрейера</vt:lpstr>
      <vt:lpstr>Презентация PowerPoint</vt:lpstr>
      <vt:lpstr>Технологии — это всего лишь инструмент</vt:lpstr>
      <vt:lpstr>Конус Дейла</vt:lpstr>
      <vt:lpstr>Презентация PowerPoint</vt:lpstr>
      <vt:lpstr>Порядок выполнения действий</vt:lpstr>
      <vt:lpstr>Презентация PowerPoint</vt:lpstr>
      <vt:lpstr>Презентация PowerPoint</vt:lpstr>
      <vt:lpstr>Презентация PowerPoint</vt:lpstr>
      <vt:lpstr>Ключевые результаты </vt:lpstr>
      <vt:lpstr>Заключение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 критического и логического  мышления у младших школьников:  современные педагогические стратегии и практики</dc:title>
  <dc:creator>Ludmila</dc:creator>
  <cp:lastModifiedBy>1-10</cp:lastModifiedBy>
  <cp:revision>91</cp:revision>
  <cp:lastPrinted>2026-02-25T08:46:34Z</cp:lastPrinted>
  <dcterms:created xsi:type="dcterms:W3CDTF">2026-02-22T08:16:35Z</dcterms:created>
  <dcterms:modified xsi:type="dcterms:W3CDTF">2026-02-25T11:51:16Z</dcterms:modified>
</cp:coreProperties>
</file>