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18288000" cy="10287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AB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207455" y="207455"/>
            <a:ext cx="17868900" cy="9867900"/>
          </a:xfrm>
          <a:custGeom>
            <a:avLst/>
            <a:gdLst/>
            <a:ahLst/>
            <a:cxnLst/>
            <a:rect l="l" t="t" r="r" b="b"/>
            <a:pathLst>
              <a:path w="17868900" h="9867900">
                <a:moveTo>
                  <a:pt x="17868900" y="9867900"/>
                </a:moveTo>
                <a:lnTo>
                  <a:pt x="0" y="9867900"/>
                </a:lnTo>
                <a:lnTo>
                  <a:pt x="0" y="0"/>
                </a:lnTo>
                <a:lnTo>
                  <a:pt x="17868900" y="0"/>
                </a:lnTo>
                <a:lnTo>
                  <a:pt x="17868900" y="9867900"/>
                </a:lnTo>
                <a:close/>
              </a:path>
            </a:pathLst>
          </a:custGeom>
          <a:solidFill>
            <a:srgbClr val="91A67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FDFEEC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FDFEEC"/>
                </a:solidFill>
                <a:latin typeface="Noto Serif"/>
                <a:cs typeface="Noto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5185138" y="1509473"/>
            <a:ext cx="1792605" cy="1513205"/>
          </a:xfrm>
          <a:custGeom>
            <a:avLst/>
            <a:gdLst/>
            <a:ahLst/>
            <a:cxnLst/>
            <a:rect l="l" t="t" r="r" b="b"/>
            <a:pathLst>
              <a:path w="1792604" h="1513205">
                <a:moveTo>
                  <a:pt x="1792351" y="0"/>
                </a:moveTo>
                <a:lnTo>
                  <a:pt x="0" y="1513177"/>
                </a:lnTo>
              </a:path>
            </a:pathLst>
          </a:custGeom>
          <a:ln w="66640">
            <a:solidFill>
              <a:srgbClr val="FDFEE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5172416" y="2871040"/>
            <a:ext cx="166370" cy="162560"/>
          </a:xfrm>
          <a:custGeom>
            <a:avLst/>
            <a:gdLst/>
            <a:ahLst/>
            <a:cxnLst/>
            <a:rect l="l" t="t" r="r" b="b"/>
            <a:pathLst>
              <a:path w="166370" h="162560">
                <a:moveTo>
                  <a:pt x="166285" y="152840"/>
                </a:moveTo>
                <a:lnTo>
                  <a:pt x="0" y="162337"/>
                </a:lnTo>
                <a:lnTo>
                  <a:pt x="37252" y="0"/>
                </a:lnTo>
              </a:path>
            </a:pathLst>
          </a:custGeom>
          <a:ln w="66635">
            <a:solidFill>
              <a:srgbClr val="FDFEE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1054321" y="1509307"/>
            <a:ext cx="1868170" cy="1541780"/>
          </a:xfrm>
          <a:custGeom>
            <a:avLst/>
            <a:gdLst/>
            <a:ahLst/>
            <a:cxnLst/>
            <a:rect l="l" t="t" r="r" b="b"/>
            <a:pathLst>
              <a:path w="1868170" h="1541780">
                <a:moveTo>
                  <a:pt x="0" y="0"/>
                </a:moveTo>
                <a:lnTo>
                  <a:pt x="1867960" y="1541295"/>
                </a:lnTo>
              </a:path>
            </a:pathLst>
          </a:custGeom>
          <a:ln w="66673">
            <a:solidFill>
              <a:srgbClr val="FDFEE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2768612" y="2899188"/>
            <a:ext cx="167005" cy="162560"/>
          </a:xfrm>
          <a:custGeom>
            <a:avLst/>
            <a:gdLst/>
            <a:ahLst/>
            <a:cxnLst/>
            <a:rect l="l" t="t" r="r" b="b"/>
            <a:pathLst>
              <a:path w="167004" h="162560">
                <a:moveTo>
                  <a:pt x="127303" y="0"/>
                </a:moveTo>
                <a:lnTo>
                  <a:pt x="166502" y="162006"/>
                </a:lnTo>
                <a:lnTo>
                  <a:pt x="0" y="154284"/>
                </a:lnTo>
              </a:path>
            </a:pathLst>
          </a:custGeom>
          <a:ln w="66673">
            <a:solidFill>
              <a:srgbClr val="FDFEE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FDFEEC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FDFEEC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91A67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65078" y="1194580"/>
            <a:ext cx="2804795" cy="4838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FDFEEC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1421" y="2557419"/>
            <a:ext cx="17625157" cy="6589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FDFEEC"/>
                </a:solidFill>
                <a:latin typeface="Noto Serif"/>
                <a:cs typeface="Noto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9503664" y="4008119"/>
              <a:ext cx="8784335" cy="42519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253215" y="3658209"/>
              <a:ext cx="12035155" cy="533400"/>
            </a:xfrm>
            <a:custGeom>
              <a:avLst/>
              <a:gdLst/>
              <a:ahLst/>
              <a:cxnLst/>
              <a:rect l="l" t="t" r="r" b="b"/>
              <a:pathLst>
                <a:path w="12035155" h="533400">
                  <a:moveTo>
                    <a:pt x="0" y="0"/>
                  </a:moveTo>
                  <a:lnTo>
                    <a:pt x="12034784" y="0"/>
                  </a:lnTo>
                  <a:lnTo>
                    <a:pt x="12034784" y="533399"/>
                  </a:lnTo>
                  <a:lnTo>
                    <a:pt x="0" y="5333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1C1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6257909" cy="10286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7260853" cy="102869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4002390" y="151599"/>
              <a:ext cx="3981449" cy="267652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23304" y="2200655"/>
            <a:ext cx="8601456" cy="1798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019005" y="3904016"/>
            <a:ext cx="9878695" cy="27393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9600"/>
              </a:lnSpc>
              <a:spcBef>
                <a:spcPts val="90"/>
              </a:spcBef>
              <a:tabLst>
                <a:tab pos="708660" algn="l"/>
                <a:tab pos="2204085" algn="l"/>
                <a:tab pos="3162300" algn="l"/>
                <a:tab pos="6390005" algn="l"/>
              </a:tabLst>
            </a:pPr>
            <a:r>
              <a:rPr dirty="0" sz="2600" spc="-470">
                <a:solidFill>
                  <a:srgbClr val="FDFEEC"/>
                </a:solidFill>
                <a:latin typeface="Arial"/>
                <a:cs typeface="Arial"/>
              </a:rPr>
              <a:t>—</a:t>
            </a:r>
            <a:r>
              <a:rPr dirty="0" sz="2600" spc="-470">
                <a:solidFill>
                  <a:srgbClr val="FDFEEC"/>
                </a:solidFill>
                <a:latin typeface="Arial"/>
                <a:cs typeface="Arial"/>
              </a:rPr>
              <a:t>	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о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дн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о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	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из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	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к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руп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н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е</a:t>
            </a:r>
            <a:r>
              <a:rPr dirty="0" sz="3250" spc="25" b="1">
                <a:solidFill>
                  <a:srgbClr val="FDFEEC"/>
                </a:solidFill>
                <a:latin typeface="Noto Sans"/>
                <a:cs typeface="Noto Sans"/>
              </a:rPr>
              <a:t>йших</a:t>
            </a:r>
            <a:r>
              <a:rPr dirty="0" sz="3250" spc="25" b="1">
                <a:solidFill>
                  <a:srgbClr val="FDFEEC"/>
                </a:solidFill>
                <a:latin typeface="Noto Sans"/>
                <a:cs typeface="Noto Sans"/>
              </a:rPr>
              <a:t>	</a:t>
            </a:r>
            <a:r>
              <a:rPr dirty="0" sz="3250" spc="15" b="1">
                <a:solidFill>
                  <a:srgbClr val="FDFEEC"/>
                </a:solidFill>
                <a:latin typeface="Noto Sans"/>
                <a:cs typeface="Noto Sans"/>
              </a:rPr>
              <a:t>ст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р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а</a:t>
            </a:r>
            <a:r>
              <a:rPr dirty="0" sz="3250" spc="15" b="1">
                <a:solidFill>
                  <a:srgbClr val="FDFEEC"/>
                </a:solidFill>
                <a:latin typeface="Noto Sans"/>
                <a:cs typeface="Noto Sans"/>
              </a:rPr>
              <a:t>т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е</a:t>
            </a:r>
            <a:r>
              <a:rPr dirty="0" sz="3250" spc="15" b="1">
                <a:solidFill>
                  <a:srgbClr val="FDFEEC"/>
                </a:solidFill>
                <a:latin typeface="Noto Sans"/>
                <a:cs typeface="Noto Sans"/>
              </a:rPr>
              <a:t>г</a:t>
            </a:r>
            <a:r>
              <a:rPr dirty="0" sz="3250" spc="25" b="1">
                <a:solidFill>
                  <a:srgbClr val="FDFEEC"/>
                </a:solidFill>
                <a:latin typeface="Noto Sans"/>
                <a:cs typeface="Noto Sans"/>
              </a:rPr>
              <a:t>и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че</a:t>
            </a:r>
            <a:r>
              <a:rPr dirty="0" sz="3250" spc="15" b="1">
                <a:solidFill>
                  <a:srgbClr val="FDFEEC"/>
                </a:solidFill>
                <a:latin typeface="Noto Sans"/>
                <a:cs typeface="Noto Sans"/>
              </a:rPr>
              <a:t>ских  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сражений </a:t>
            </a:r>
            <a:r>
              <a:rPr dirty="0" sz="3250" spc="5" b="1">
                <a:solidFill>
                  <a:srgbClr val="FDFEEC"/>
                </a:solidFill>
                <a:latin typeface="Noto Sans"/>
                <a:cs typeface="Noto Sans"/>
              </a:rPr>
              <a:t>во </a:t>
            </a:r>
            <a:r>
              <a:rPr dirty="0" sz="3250" spc="15" b="1">
                <a:solidFill>
                  <a:srgbClr val="FDFEEC"/>
                </a:solidFill>
                <a:latin typeface="Noto Sans"/>
                <a:cs typeface="Noto Sans"/>
              </a:rPr>
              <a:t>время</a:t>
            </a:r>
            <a:r>
              <a:rPr dirty="0" sz="3250" spc="-285" b="1">
                <a:solidFill>
                  <a:srgbClr val="FDFEEC"/>
                </a:solidFill>
                <a:latin typeface="Noto Sans"/>
                <a:cs typeface="Noto Sans"/>
              </a:rPr>
              <a:t> 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Великой</a:t>
            </a:r>
            <a:endParaRPr sz="3250">
              <a:latin typeface="Noto Sans"/>
              <a:cs typeface="Noto Sans"/>
            </a:endParaRPr>
          </a:p>
          <a:p>
            <a:pPr marL="12700" marR="777875">
              <a:lnSpc>
                <a:spcPts val="4270"/>
              </a:lnSpc>
              <a:spcBef>
                <a:spcPts val="204"/>
              </a:spcBef>
            </a:pP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Отечественной </a:t>
            </a:r>
            <a:r>
              <a:rPr dirty="0" sz="3250" spc="15" b="1">
                <a:solidFill>
                  <a:srgbClr val="FDFEEC"/>
                </a:solidFill>
                <a:latin typeface="Noto Sans"/>
                <a:cs typeface="Noto Sans"/>
              </a:rPr>
              <a:t>войны </a:t>
            </a:r>
            <a:r>
              <a:rPr dirty="0" sz="2600" spc="65">
                <a:solidFill>
                  <a:srgbClr val="FDFEEC"/>
                </a:solidFill>
                <a:latin typeface="Arial"/>
                <a:cs typeface="Arial"/>
              </a:rPr>
              <a:t>,</a:t>
            </a:r>
            <a:r>
              <a:rPr dirty="0" sz="2600" spc="-210">
                <a:solidFill>
                  <a:srgbClr val="FDFEEC"/>
                </a:solidFill>
                <a:latin typeface="Arial"/>
                <a:cs typeface="Arial"/>
              </a:rPr>
              <a:t> 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продолжавшееся  </a:t>
            </a:r>
            <a:r>
              <a:rPr dirty="0" sz="3250" spc="15" b="1">
                <a:solidFill>
                  <a:srgbClr val="FDFEEC"/>
                </a:solidFill>
                <a:latin typeface="Noto Sans"/>
                <a:cs typeface="Noto Sans"/>
              </a:rPr>
              <a:t>с</a:t>
            </a:r>
            <a:r>
              <a:rPr dirty="0" sz="3250" spc="-90" b="1">
                <a:solidFill>
                  <a:srgbClr val="FDFEEC"/>
                </a:solidFill>
                <a:latin typeface="Noto Sans"/>
                <a:cs typeface="Noto Sans"/>
              </a:rPr>
              <a:t> </a:t>
            </a:r>
            <a:r>
              <a:rPr dirty="0" sz="2350" spc="345">
                <a:solidFill>
                  <a:srgbClr val="FDFEEC"/>
                </a:solidFill>
                <a:latin typeface="Arial"/>
                <a:cs typeface="Arial"/>
              </a:rPr>
              <a:t>17</a:t>
            </a:r>
            <a:r>
              <a:rPr dirty="0" sz="2350" spc="105">
                <a:solidFill>
                  <a:srgbClr val="FDFEEC"/>
                </a:solidFill>
                <a:latin typeface="Arial"/>
                <a:cs typeface="Arial"/>
              </a:rPr>
              <a:t> </a:t>
            </a:r>
            <a:r>
              <a:rPr dirty="0" sz="3250" spc="25" b="1">
                <a:solidFill>
                  <a:srgbClr val="FDFEEC"/>
                </a:solidFill>
                <a:latin typeface="Noto Sans"/>
                <a:cs typeface="Noto Sans"/>
              </a:rPr>
              <a:t>июля</a:t>
            </a:r>
            <a:r>
              <a:rPr dirty="0" sz="3250" spc="-85" b="1">
                <a:solidFill>
                  <a:srgbClr val="FDFEEC"/>
                </a:solidFill>
                <a:latin typeface="Noto Sans"/>
                <a:cs typeface="Noto Sans"/>
              </a:rPr>
              <a:t> </a:t>
            </a:r>
            <a:r>
              <a:rPr dirty="0" sz="2350" spc="560">
                <a:solidFill>
                  <a:srgbClr val="FDFEEC"/>
                </a:solidFill>
                <a:latin typeface="Arial"/>
                <a:cs typeface="Arial"/>
              </a:rPr>
              <a:t>1942</a:t>
            </a:r>
            <a:r>
              <a:rPr dirty="0" sz="2350" spc="105">
                <a:solidFill>
                  <a:srgbClr val="FDFEEC"/>
                </a:solidFill>
                <a:latin typeface="Arial"/>
                <a:cs typeface="Arial"/>
              </a:rPr>
              <a:t> </a:t>
            </a:r>
            <a:r>
              <a:rPr dirty="0" sz="3250" spc="45" b="1">
                <a:solidFill>
                  <a:srgbClr val="FDFEEC"/>
                </a:solidFill>
                <a:latin typeface="Noto Sans"/>
                <a:cs typeface="Noto Sans"/>
              </a:rPr>
              <a:t>г</a:t>
            </a:r>
            <a:r>
              <a:rPr dirty="0" sz="2600" spc="45">
                <a:solidFill>
                  <a:srgbClr val="FDFEEC"/>
                </a:solidFill>
                <a:latin typeface="Arial"/>
                <a:cs typeface="Arial"/>
              </a:rPr>
              <a:t>.</a:t>
            </a:r>
            <a:r>
              <a:rPr dirty="0" sz="2600" spc="40">
                <a:solidFill>
                  <a:srgbClr val="FDFEEC"/>
                </a:solidFill>
                <a:latin typeface="Arial"/>
                <a:cs typeface="Arial"/>
              </a:rPr>
              <a:t> 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по</a:t>
            </a:r>
            <a:r>
              <a:rPr dirty="0" sz="3250" spc="-85" b="1">
                <a:solidFill>
                  <a:srgbClr val="FDFEEC"/>
                </a:solidFill>
                <a:latin typeface="Noto Sans"/>
                <a:cs typeface="Noto Sans"/>
              </a:rPr>
              <a:t> </a:t>
            </a:r>
            <a:r>
              <a:rPr dirty="0" sz="2350" spc="665">
                <a:solidFill>
                  <a:srgbClr val="FDFEEC"/>
                </a:solidFill>
                <a:latin typeface="Arial"/>
                <a:cs typeface="Arial"/>
              </a:rPr>
              <a:t>2</a:t>
            </a:r>
            <a:r>
              <a:rPr dirty="0" sz="2350" spc="105">
                <a:solidFill>
                  <a:srgbClr val="FDFEEC"/>
                </a:solidFill>
                <a:latin typeface="Arial"/>
                <a:cs typeface="Arial"/>
              </a:rPr>
              <a:t> </a:t>
            </a:r>
            <a:r>
              <a:rPr dirty="0" sz="3250" spc="15" b="1">
                <a:solidFill>
                  <a:srgbClr val="FDFEEC"/>
                </a:solidFill>
                <a:latin typeface="Noto Sans"/>
                <a:cs typeface="Noto Sans"/>
              </a:rPr>
              <a:t>февраля</a:t>
            </a:r>
            <a:r>
              <a:rPr dirty="0" sz="3250" spc="-85" b="1">
                <a:solidFill>
                  <a:srgbClr val="FDFEEC"/>
                </a:solidFill>
                <a:latin typeface="Noto Sans"/>
                <a:cs typeface="Noto Sans"/>
              </a:rPr>
              <a:t> </a:t>
            </a:r>
            <a:r>
              <a:rPr dirty="0" sz="2350" spc="525">
                <a:solidFill>
                  <a:srgbClr val="FDFEEC"/>
                </a:solidFill>
                <a:latin typeface="Arial"/>
                <a:cs typeface="Arial"/>
              </a:rPr>
              <a:t>1943</a:t>
            </a:r>
            <a:r>
              <a:rPr dirty="0" sz="2350" spc="105">
                <a:solidFill>
                  <a:srgbClr val="FDFEEC"/>
                </a:solidFill>
                <a:latin typeface="Arial"/>
                <a:cs typeface="Arial"/>
              </a:rPr>
              <a:t> </a:t>
            </a:r>
            <a:r>
              <a:rPr dirty="0" sz="3250" spc="45" b="1">
                <a:solidFill>
                  <a:srgbClr val="FDFEEC"/>
                </a:solidFill>
                <a:latin typeface="Noto Sans"/>
                <a:cs typeface="Noto Sans"/>
              </a:rPr>
              <a:t>г</a:t>
            </a:r>
            <a:r>
              <a:rPr dirty="0" sz="2600" spc="45">
                <a:solidFill>
                  <a:srgbClr val="FDFEEC"/>
                </a:solidFill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на протяжении </a:t>
            </a:r>
            <a:r>
              <a:rPr dirty="0" sz="2350" spc="890">
                <a:solidFill>
                  <a:srgbClr val="FDFEEC"/>
                </a:solidFill>
                <a:latin typeface="Arial"/>
                <a:cs typeface="Arial"/>
              </a:rPr>
              <a:t>200</a:t>
            </a:r>
            <a:r>
              <a:rPr dirty="0" sz="2350" spc="-325">
                <a:solidFill>
                  <a:srgbClr val="FDFEEC"/>
                </a:solidFill>
                <a:latin typeface="Arial"/>
                <a:cs typeface="Arial"/>
              </a:rPr>
              <a:t> </a:t>
            </a:r>
            <a:r>
              <a:rPr dirty="0" sz="3250" spc="20" b="1">
                <a:solidFill>
                  <a:srgbClr val="FDFEEC"/>
                </a:solidFill>
                <a:latin typeface="Noto Sans"/>
                <a:cs typeface="Noto Sans"/>
              </a:rPr>
              <a:t>дней </a:t>
            </a:r>
            <a:r>
              <a:rPr dirty="0" sz="3250" spc="25" b="1">
                <a:solidFill>
                  <a:srgbClr val="FDFEEC"/>
                </a:solidFill>
                <a:latin typeface="Noto Sans"/>
                <a:cs typeface="Noto Sans"/>
              </a:rPr>
              <a:t>и </a:t>
            </a:r>
            <a:r>
              <a:rPr dirty="0" sz="3250" spc="30" b="1">
                <a:solidFill>
                  <a:srgbClr val="FDFEEC"/>
                </a:solidFill>
                <a:latin typeface="Noto Sans"/>
                <a:cs typeface="Noto Sans"/>
              </a:rPr>
              <a:t>ночей</a:t>
            </a:r>
            <a:r>
              <a:rPr dirty="0" sz="2600" spc="30">
                <a:solidFill>
                  <a:srgbClr val="FDFEEC"/>
                </a:solidFill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8288635" cy="10287000"/>
            <a:chOff x="0" y="0"/>
            <a:chExt cx="18288635" cy="10287000"/>
          </a:xfrm>
        </p:grpSpPr>
        <p:sp>
          <p:nvSpPr>
            <p:cNvPr id="5" name="object 5"/>
            <p:cNvSpPr/>
            <p:nvPr/>
          </p:nvSpPr>
          <p:spPr>
            <a:xfrm>
              <a:off x="6677375" y="8606149"/>
              <a:ext cx="11610975" cy="342900"/>
            </a:xfrm>
            <a:custGeom>
              <a:avLst/>
              <a:gdLst/>
              <a:ahLst/>
              <a:cxnLst/>
              <a:rect l="l" t="t" r="r" b="b"/>
              <a:pathLst>
                <a:path w="11610975" h="342900">
                  <a:moveTo>
                    <a:pt x="11610975" y="342900"/>
                  </a:moveTo>
                  <a:lnTo>
                    <a:pt x="0" y="342900"/>
                  </a:lnTo>
                  <a:lnTo>
                    <a:pt x="0" y="0"/>
                  </a:lnTo>
                  <a:lnTo>
                    <a:pt x="11610975" y="0"/>
                  </a:lnTo>
                  <a:lnTo>
                    <a:pt x="11610975" y="342900"/>
                  </a:lnTo>
                  <a:close/>
                </a:path>
              </a:pathLst>
            </a:custGeom>
            <a:solidFill>
              <a:srgbClr val="AB1C1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6677009" cy="1028699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59542" y="1028730"/>
            <a:ext cx="7466198" cy="82771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6000" y="2176482"/>
            <a:ext cx="6029960" cy="85090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5400" spc="550" b="1">
                <a:latin typeface="Noto Sans"/>
                <a:cs typeface="Noto Sans"/>
              </a:rPr>
              <a:t>П</a:t>
            </a:r>
            <a:r>
              <a:rPr dirty="0" sz="5400" spc="545" b="1">
                <a:latin typeface="Noto Sans"/>
                <a:cs typeface="Noto Sans"/>
              </a:rPr>
              <a:t>Р</a:t>
            </a:r>
            <a:r>
              <a:rPr dirty="0" sz="5400" spc="545" b="1">
                <a:latin typeface="Noto Sans"/>
                <a:cs typeface="Noto Sans"/>
              </a:rPr>
              <a:t>Е</a:t>
            </a:r>
            <a:r>
              <a:rPr dirty="0" sz="5400" spc="550" b="1">
                <a:latin typeface="Noto Sans"/>
                <a:cs typeface="Noto Sans"/>
              </a:rPr>
              <a:t>Д</a:t>
            </a:r>
            <a:r>
              <a:rPr dirty="0" sz="5400" spc="555" b="1">
                <a:latin typeface="Noto Sans"/>
                <a:cs typeface="Noto Sans"/>
              </a:rPr>
              <a:t>Ы</a:t>
            </a:r>
            <a:r>
              <a:rPr dirty="0" sz="5400" spc="545" b="1">
                <a:latin typeface="Noto Sans"/>
                <a:cs typeface="Noto Sans"/>
              </a:rPr>
              <a:t>С</a:t>
            </a:r>
            <a:r>
              <a:rPr dirty="0" sz="5400" spc="545" b="1">
                <a:latin typeface="Noto Sans"/>
                <a:cs typeface="Noto Sans"/>
              </a:rPr>
              <a:t>Т</a:t>
            </a:r>
            <a:r>
              <a:rPr dirty="0" sz="5400" spc="550" b="1">
                <a:latin typeface="Noto Sans"/>
                <a:cs typeface="Noto Sans"/>
              </a:rPr>
              <a:t>ОР</a:t>
            </a:r>
            <a:r>
              <a:rPr dirty="0" sz="5400" spc="550" b="1">
                <a:latin typeface="Noto Sans"/>
                <a:cs typeface="Noto Sans"/>
              </a:rPr>
              <a:t>И</a:t>
            </a:r>
            <a:r>
              <a:rPr dirty="0" sz="5400" spc="5" b="1">
                <a:latin typeface="Noto Sans"/>
                <a:cs typeface="Noto Sans"/>
              </a:rPr>
              <a:t>Я</a:t>
            </a:r>
            <a:endParaRPr sz="5400">
              <a:latin typeface="Noto Sans"/>
              <a:cs typeface="Noto San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6000" y="3509574"/>
            <a:ext cx="8368030" cy="431990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dirty="0" sz="2700" spc="-320">
                <a:solidFill>
                  <a:srgbClr val="FDFEEC"/>
                </a:solidFill>
                <a:latin typeface="Arial Black"/>
                <a:cs typeface="Arial Black"/>
              </a:rPr>
              <a:t>После </a:t>
            </a:r>
            <a:r>
              <a:rPr dirty="0" sz="2700" spc="-215">
                <a:solidFill>
                  <a:srgbClr val="FDFEEC"/>
                </a:solidFill>
                <a:latin typeface="Arial Black"/>
                <a:cs typeface="Arial Black"/>
              </a:rPr>
              <a:t>провала</a:t>
            </a:r>
            <a:r>
              <a:rPr dirty="0" sz="2700" spc="-5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2700" spc="-254">
                <a:solidFill>
                  <a:srgbClr val="FDFEEC"/>
                </a:solidFill>
                <a:latin typeface="Arial Black"/>
                <a:cs typeface="Arial Black"/>
              </a:rPr>
              <a:t>плана</a:t>
            </a:r>
            <a:endParaRPr sz="2700">
              <a:latin typeface="Arial Black"/>
              <a:cs typeface="Arial Black"/>
            </a:endParaRPr>
          </a:p>
          <a:p>
            <a:pPr marL="12700" marR="222250">
              <a:lnSpc>
                <a:spcPts val="3760"/>
              </a:lnSpc>
              <a:spcBef>
                <a:spcPts val="209"/>
              </a:spcBef>
            </a:pPr>
            <a:r>
              <a:rPr dirty="0" sz="2100" spc="-250">
                <a:solidFill>
                  <a:srgbClr val="FDFEEC"/>
                </a:solidFill>
                <a:latin typeface="Arial"/>
                <a:cs typeface="Arial"/>
              </a:rPr>
              <a:t>«</a:t>
            </a:r>
            <a:r>
              <a:rPr dirty="0" sz="2700" spc="-250">
                <a:solidFill>
                  <a:srgbClr val="FDFEEC"/>
                </a:solidFill>
                <a:latin typeface="Arial Black"/>
                <a:cs typeface="Arial Black"/>
              </a:rPr>
              <a:t>Барбаросса</a:t>
            </a:r>
            <a:r>
              <a:rPr dirty="0" sz="2100" spc="-250">
                <a:solidFill>
                  <a:srgbClr val="FDFEEC"/>
                </a:solidFill>
                <a:latin typeface="Arial"/>
                <a:cs typeface="Arial"/>
              </a:rPr>
              <a:t>» </a:t>
            </a:r>
            <a:r>
              <a:rPr dirty="0" sz="2700" spc="-170">
                <a:solidFill>
                  <a:srgbClr val="FDFEEC"/>
                </a:solidFill>
                <a:latin typeface="Arial Black"/>
                <a:cs typeface="Arial Black"/>
              </a:rPr>
              <a:t>и </a:t>
            </a:r>
            <a:r>
              <a:rPr dirty="0" sz="2700" spc="-225">
                <a:solidFill>
                  <a:srgbClr val="FDFEEC"/>
                </a:solidFill>
                <a:latin typeface="Arial Black"/>
                <a:cs typeface="Arial Black"/>
              </a:rPr>
              <a:t>поражения </a:t>
            </a:r>
            <a:r>
              <a:rPr dirty="0" sz="2700" spc="-170">
                <a:solidFill>
                  <a:srgbClr val="FDFEEC"/>
                </a:solidFill>
                <a:latin typeface="Arial Black"/>
                <a:cs typeface="Arial Black"/>
              </a:rPr>
              <a:t>под </a:t>
            </a:r>
            <a:r>
              <a:rPr dirty="0" sz="2700" spc="-220">
                <a:solidFill>
                  <a:srgbClr val="FDFEEC"/>
                </a:solidFill>
                <a:latin typeface="Arial Black"/>
                <a:cs typeface="Arial Black"/>
              </a:rPr>
              <a:t>Москвой </a:t>
            </a:r>
            <a:r>
              <a:rPr dirty="0" sz="2700" spc="-254">
                <a:solidFill>
                  <a:srgbClr val="FDFEEC"/>
                </a:solidFill>
                <a:latin typeface="Arial Black"/>
                <a:cs typeface="Arial Black"/>
              </a:rPr>
              <a:t>немцы  </a:t>
            </a:r>
            <a:r>
              <a:rPr dirty="0" sz="2700" spc="-235">
                <a:solidFill>
                  <a:srgbClr val="FDFEEC"/>
                </a:solidFill>
                <a:latin typeface="Arial Black"/>
                <a:cs typeface="Arial Black"/>
              </a:rPr>
              <a:t>вели </a:t>
            </a:r>
            <a:r>
              <a:rPr dirty="0" sz="2700" spc="-185">
                <a:solidFill>
                  <a:srgbClr val="FDFEEC"/>
                </a:solidFill>
                <a:latin typeface="Arial Black"/>
                <a:cs typeface="Arial Black"/>
              </a:rPr>
              <a:t>подготовку </a:t>
            </a:r>
            <a:r>
              <a:rPr dirty="0" sz="2700" spc="-305">
                <a:solidFill>
                  <a:srgbClr val="FDFEEC"/>
                </a:solidFill>
                <a:latin typeface="Arial Black"/>
                <a:cs typeface="Arial Black"/>
              </a:rPr>
              <a:t>к </a:t>
            </a:r>
            <a:r>
              <a:rPr dirty="0" sz="2700" spc="-200">
                <a:solidFill>
                  <a:srgbClr val="FDFEEC"/>
                </a:solidFill>
                <a:latin typeface="Arial Black"/>
                <a:cs typeface="Arial Black"/>
              </a:rPr>
              <a:t>новому</a:t>
            </a:r>
            <a:r>
              <a:rPr dirty="0" sz="2700" spc="85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2700" spc="-265">
                <a:solidFill>
                  <a:srgbClr val="FDFEEC"/>
                </a:solidFill>
                <a:latin typeface="Arial Black"/>
                <a:cs typeface="Arial Black"/>
              </a:rPr>
              <a:t>наступлению</a:t>
            </a:r>
            <a:endParaRPr sz="27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700" spc="-245">
                <a:solidFill>
                  <a:srgbClr val="FDFEEC"/>
                </a:solidFill>
                <a:latin typeface="Arial Black"/>
                <a:cs typeface="Arial Black"/>
              </a:rPr>
              <a:t>на </a:t>
            </a:r>
            <a:r>
              <a:rPr dirty="0" sz="2700" spc="-229">
                <a:solidFill>
                  <a:srgbClr val="FDFEEC"/>
                </a:solidFill>
                <a:latin typeface="Arial Black"/>
                <a:cs typeface="Arial Black"/>
              </a:rPr>
              <a:t>Восточном</a:t>
            </a:r>
            <a:r>
              <a:rPr dirty="0" sz="2700" spc="-80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2700" spc="-245">
                <a:solidFill>
                  <a:srgbClr val="FDFEEC"/>
                </a:solidFill>
                <a:latin typeface="Arial Black"/>
                <a:cs typeface="Arial Black"/>
              </a:rPr>
              <a:t>фронте</a:t>
            </a:r>
            <a:r>
              <a:rPr dirty="0" sz="2100" spc="-245">
                <a:solidFill>
                  <a:srgbClr val="FDFEEC"/>
                </a:solidFill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2700" spc="-240">
                <a:solidFill>
                  <a:srgbClr val="FDFEEC"/>
                </a:solidFill>
                <a:latin typeface="Arial Black"/>
                <a:cs typeface="Arial Black"/>
              </a:rPr>
              <a:t>Сталинград </a:t>
            </a:r>
            <a:r>
              <a:rPr dirty="0" sz="2100" spc="-80">
                <a:solidFill>
                  <a:srgbClr val="FDFEEC"/>
                </a:solidFill>
                <a:latin typeface="Arial"/>
                <a:cs typeface="Arial"/>
              </a:rPr>
              <a:t>– </a:t>
            </a:r>
            <a:r>
              <a:rPr dirty="0" sz="2700" spc="-240">
                <a:solidFill>
                  <a:srgbClr val="FDFEEC"/>
                </a:solidFill>
                <a:latin typeface="Arial Black"/>
                <a:cs typeface="Arial Black"/>
              </a:rPr>
              <a:t>это </a:t>
            </a:r>
            <a:r>
              <a:rPr dirty="0" sz="2700" spc="-305">
                <a:solidFill>
                  <a:srgbClr val="FDFEEC"/>
                </a:solidFill>
                <a:latin typeface="Arial Black"/>
                <a:cs typeface="Arial Black"/>
              </a:rPr>
              <a:t>был</a:t>
            </a:r>
            <a:r>
              <a:rPr dirty="0" sz="2700" spc="-275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2700" spc="-225">
                <a:solidFill>
                  <a:srgbClr val="FDFEEC"/>
                </a:solidFill>
                <a:latin typeface="Arial Black"/>
                <a:cs typeface="Arial Black"/>
              </a:rPr>
              <a:t>крупный</a:t>
            </a:r>
            <a:endParaRPr sz="2700">
              <a:latin typeface="Arial Black"/>
              <a:cs typeface="Arial Black"/>
            </a:endParaRPr>
          </a:p>
          <a:p>
            <a:pPr marL="12700" marR="5080">
              <a:lnSpc>
                <a:spcPts val="3760"/>
              </a:lnSpc>
              <a:spcBef>
                <a:spcPts val="210"/>
              </a:spcBef>
            </a:pPr>
            <a:r>
              <a:rPr dirty="0" sz="2700" spc="-360">
                <a:solidFill>
                  <a:srgbClr val="FDFEEC"/>
                </a:solidFill>
                <a:latin typeface="Arial Black"/>
                <a:cs typeface="Arial Black"/>
              </a:rPr>
              <a:t>узел </a:t>
            </a:r>
            <a:r>
              <a:rPr dirty="0" sz="2700" spc="-220">
                <a:solidFill>
                  <a:srgbClr val="FDFEEC"/>
                </a:solidFill>
                <a:latin typeface="Arial Black"/>
                <a:cs typeface="Arial Black"/>
              </a:rPr>
              <a:t>коммуникаций</a:t>
            </a:r>
            <a:r>
              <a:rPr dirty="0" sz="2100" spc="-220">
                <a:solidFill>
                  <a:srgbClr val="FDFEEC"/>
                </a:solidFill>
                <a:latin typeface="Arial"/>
                <a:cs typeface="Arial"/>
              </a:rPr>
              <a:t>, </a:t>
            </a:r>
            <a:r>
              <a:rPr dirty="0" sz="2700" spc="-265">
                <a:solidFill>
                  <a:srgbClr val="FDFEEC"/>
                </a:solidFill>
                <a:latin typeface="Arial Black"/>
                <a:cs typeface="Arial Black"/>
              </a:rPr>
              <a:t>связывающий </a:t>
            </a:r>
            <a:r>
              <a:rPr dirty="0" sz="2700" spc="-225">
                <a:solidFill>
                  <a:srgbClr val="FDFEEC"/>
                </a:solidFill>
                <a:latin typeface="Arial Black"/>
                <a:cs typeface="Arial Black"/>
              </a:rPr>
              <a:t>центральные  районы </a:t>
            </a:r>
            <a:r>
              <a:rPr dirty="0" sz="2700" spc="-265">
                <a:solidFill>
                  <a:srgbClr val="FDFEEC"/>
                </a:solidFill>
                <a:latin typeface="Arial Black"/>
                <a:cs typeface="Arial Black"/>
              </a:rPr>
              <a:t>страны </a:t>
            </a:r>
            <a:r>
              <a:rPr dirty="0" sz="2700" spc="-505">
                <a:solidFill>
                  <a:srgbClr val="FDFEEC"/>
                </a:solidFill>
                <a:latin typeface="Arial Black"/>
                <a:cs typeface="Arial Black"/>
              </a:rPr>
              <a:t>с </a:t>
            </a:r>
            <a:r>
              <a:rPr dirty="0" sz="2700" spc="-280">
                <a:solidFill>
                  <a:srgbClr val="FDFEEC"/>
                </a:solidFill>
                <a:latin typeface="Arial Black"/>
                <a:cs typeface="Arial Black"/>
              </a:rPr>
              <a:t>Кавказом </a:t>
            </a:r>
            <a:r>
              <a:rPr dirty="0" sz="2700" spc="-170">
                <a:solidFill>
                  <a:srgbClr val="FDFEEC"/>
                </a:solidFill>
                <a:latin typeface="Arial Black"/>
                <a:cs typeface="Arial Black"/>
              </a:rPr>
              <a:t>и </a:t>
            </a:r>
            <a:r>
              <a:rPr dirty="0" sz="2700" spc="-245">
                <a:solidFill>
                  <a:srgbClr val="FDFEEC"/>
                </a:solidFill>
                <a:latin typeface="Arial Black"/>
                <a:cs typeface="Arial Black"/>
              </a:rPr>
              <a:t>Средней</a:t>
            </a:r>
            <a:r>
              <a:rPr dirty="0" sz="2700" spc="85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2700" spc="-260">
                <a:solidFill>
                  <a:srgbClr val="FDFEEC"/>
                </a:solidFill>
                <a:latin typeface="Arial Black"/>
                <a:cs typeface="Arial Black"/>
              </a:rPr>
              <a:t>Азией</a:t>
            </a:r>
            <a:r>
              <a:rPr dirty="0" sz="2100" spc="-260">
                <a:solidFill>
                  <a:srgbClr val="FDFEEC"/>
                </a:solidFill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2700" spc="-375">
                <a:solidFill>
                  <a:srgbClr val="FDFEEC"/>
                </a:solidFill>
                <a:latin typeface="Arial Black"/>
                <a:cs typeface="Arial Black"/>
              </a:rPr>
              <a:t>А </a:t>
            </a:r>
            <a:r>
              <a:rPr dirty="0" sz="2700" spc="-275">
                <a:solidFill>
                  <a:srgbClr val="FDFEEC"/>
                </a:solidFill>
                <a:latin typeface="Arial Black"/>
                <a:cs typeface="Arial Black"/>
              </a:rPr>
              <a:t>Волга </a:t>
            </a:r>
            <a:r>
              <a:rPr dirty="0" sz="2100" spc="-80">
                <a:solidFill>
                  <a:srgbClr val="FDFEEC"/>
                </a:solidFill>
                <a:latin typeface="Arial"/>
                <a:cs typeface="Arial"/>
              </a:rPr>
              <a:t>– </a:t>
            </a:r>
            <a:r>
              <a:rPr dirty="0" sz="2700" spc="-254">
                <a:solidFill>
                  <a:srgbClr val="FDFEEC"/>
                </a:solidFill>
                <a:latin typeface="Arial Black"/>
                <a:cs typeface="Arial Black"/>
              </a:rPr>
              <a:t>важная </a:t>
            </a:r>
            <a:r>
              <a:rPr dirty="0" sz="2700" spc="-204">
                <a:solidFill>
                  <a:srgbClr val="FDFEEC"/>
                </a:solidFill>
                <a:latin typeface="Arial Black"/>
                <a:cs typeface="Arial Black"/>
              </a:rPr>
              <a:t>транспортная </a:t>
            </a:r>
            <a:r>
              <a:rPr dirty="0" sz="2700" spc="-185">
                <a:solidFill>
                  <a:srgbClr val="FDFEEC"/>
                </a:solidFill>
                <a:latin typeface="Arial Black"/>
                <a:cs typeface="Arial Black"/>
              </a:rPr>
              <a:t>артерия</a:t>
            </a:r>
            <a:r>
              <a:rPr dirty="0" sz="2700" spc="-490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2700" spc="-140">
                <a:solidFill>
                  <a:srgbClr val="FDFEEC"/>
                </a:solidFill>
                <a:latin typeface="Arial Black"/>
                <a:cs typeface="Arial Black"/>
              </a:rPr>
              <a:t>по</a:t>
            </a:r>
            <a:endParaRPr sz="27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dirty="0" sz="2700" spc="-245">
                <a:solidFill>
                  <a:srgbClr val="FDFEEC"/>
                </a:solidFill>
                <a:latin typeface="Arial Black"/>
                <a:cs typeface="Arial Black"/>
              </a:rPr>
              <a:t>доставке </a:t>
            </a:r>
            <a:r>
              <a:rPr dirty="0" sz="2700" spc="-300">
                <a:solidFill>
                  <a:srgbClr val="FDFEEC"/>
                </a:solidFill>
                <a:latin typeface="Arial Black"/>
                <a:cs typeface="Arial Black"/>
              </a:rPr>
              <a:t>кавказской</a:t>
            </a:r>
            <a:r>
              <a:rPr dirty="0" sz="2700" spc="-80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2700" spc="-235">
                <a:solidFill>
                  <a:srgbClr val="FDFEEC"/>
                </a:solidFill>
                <a:latin typeface="Arial Black"/>
                <a:cs typeface="Arial Black"/>
              </a:rPr>
              <a:t>нефти</a:t>
            </a:r>
            <a:r>
              <a:rPr dirty="0" sz="2100" spc="-235">
                <a:solidFill>
                  <a:srgbClr val="FDFEEC"/>
                </a:solidFill>
                <a:latin typeface="Arial"/>
                <a:cs typeface="Arial"/>
              </a:rPr>
              <a:t>..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62026" y="370439"/>
            <a:ext cx="9564370" cy="108013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900" spc="-1019">
                <a:solidFill>
                  <a:srgbClr val="FFFFFF"/>
                </a:solidFill>
                <a:latin typeface="Arial"/>
                <a:cs typeface="Arial"/>
              </a:rPr>
              <a:t>Этапы </a:t>
            </a:r>
            <a:r>
              <a:rPr dirty="0" sz="6900" spc="-745">
                <a:solidFill>
                  <a:srgbClr val="FFFFFF"/>
                </a:solidFill>
                <a:latin typeface="Arial"/>
                <a:cs typeface="Arial"/>
              </a:rPr>
              <a:t>Сталинградской</a:t>
            </a:r>
            <a:r>
              <a:rPr dirty="0" sz="6900" spc="-5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900" spc="-819">
                <a:solidFill>
                  <a:srgbClr val="FFFFFF"/>
                </a:solidFill>
                <a:latin typeface="Arial"/>
                <a:cs typeface="Arial"/>
              </a:rPr>
              <a:t>битвы</a:t>
            </a:r>
            <a:endParaRPr sz="6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7666" y="3437509"/>
            <a:ext cx="7780020" cy="40087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06680">
              <a:lnSpc>
                <a:spcPct val="100000"/>
              </a:lnSpc>
              <a:spcBef>
                <a:spcPts val="100"/>
              </a:spcBef>
            </a:pPr>
            <a:r>
              <a:rPr dirty="0" sz="5200" spc="-380">
                <a:solidFill>
                  <a:srgbClr val="FFFFFF"/>
                </a:solidFill>
                <a:latin typeface="Arial Black"/>
                <a:cs typeface="Arial Black"/>
              </a:rPr>
              <a:t>Оборонительный</a:t>
            </a:r>
            <a:endParaRPr sz="5200">
              <a:latin typeface="Arial Black"/>
              <a:cs typeface="Arial Black"/>
            </a:endParaRPr>
          </a:p>
          <a:p>
            <a:pPr algn="ctr" marL="12700" marR="5080" indent="-326390">
              <a:lnSpc>
                <a:spcPct val="116399"/>
              </a:lnSpc>
              <a:spcBef>
                <a:spcPts val="5425"/>
              </a:spcBef>
            </a:pPr>
            <a:r>
              <a:rPr dirty="0" sz="3300" spc="335">
                <a:solidFill>
                  <a:srgbClr val="FFFFFF"/>
                </a:solidFill>
                <a:latin typeface="Arial"/>
                <a:cs typeface="Arial"/>
              </a:rPr>
              <a:t>17 </a:t>
            </a:r>
            <a:r>
              <a:rPr dirty="0" sz="4700" spc="-484">
                <a:solidFill>
                  <a:srgbClr val="FFFFFF"/>
                </a:solidFill>
                <a:latin typeface="Arial Black"/>
                <a:cs typeface="Arial Black"/>
              </a:rPr>
              <a:t>июля </a:t>
            </a:r>
            <a:r>
              <a:rPr dirty="0" sz="3600" spc="-114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dirty="0" sz="3300" spc="480">
                <a:solidFill>
                  <a:srgbClr val="FFFFFF"/>
                </a:solidFill>
                <a:latin typeface="Arial"/>
                <a:cs typeface="Arial"/>
              </a:rPr>
              <a:t>18 </a:t>
            </a:r>
            <a:r>
              <a:rPr dirty="0" sz="4700" spc="-315">
                <a:solidFill>
                  <a:srgbClr val="FFFFFF"/>
                </a:solidFill>
                <a:latin typeface="Arial Black"/>
                <a:cs typeface="Arial Black"/>
              </a:rPr>
              <a:t>ноября </a:t>
            </a:r>
            <a:r>
              <a:rPr dirty="0" sz="3300" spc="665">
                <a:solidFill>
                  <a:srgbClr val="FFFFFF"/>
                </a:solidFill>
                <a:latin typeface="Arial"/>
                <a:cs typeface="Arial"/>
              </a:rPr>
              <a:t>1942  </a:t>
            </a:r>
            <a:r>
              <a:rPr dirty="0" sz="4700" spc="-310">
                <a:solidFill>
                  <a:srgbClr val="FFFFFF"/>
                </a:solidFill>
                <a:latin typeface="Arial Black"/>
                <a:cs typeface="Arial Black"/>
              </a:rPr>
              <a:t>бои </a:t>
            </a:r>
            <a:r>
              <a:rPr dirty="0" sz="4700" spc="-434">
                <a:solidFill>
                  <a:srgbClr val="FFFFFF"/>
                </a:solidFill>
                <a:latin typeface="Arial Black"/>
                <a:cs typeface="Arial Black"/>
              </a:rPr>
              <a:t>на </a:t>
            </a:r>
            <a:r>
              <a:rPr dirty="0" sz="4700" spc="-425">
                <a:solidFill>
                  <a:srgbClr val="FFFFFF"/>
                </a:solidFill>
                <a:latin typeface="Arial Black"/>
                <a:cs typeface="Arial Black"/>
              </a:rPr>
              <a:t>подступах </a:t>
            </a:r>
            <a:r>
              <a:rPr dirty="0" sz="4700" spc="-535">
                <a:solidFill>
                  <a:srgbClr val="FFFFFF"/>
                </a:solidFill>
                <a:latin typeface="Arial Black"/>
                <a:cs typeface="Arial Black"/>
              </a:rPr>
              <a:t>к </a:t>
            </a:r>
            <a:r>
              <a:rPr dirty="0" sz="4700" spc="-350">
                <a:solidFill>
                  <a:srgbClr val="FFFFFF"/>
                </a:solidFill>
                <a:latin typeface="Arial Black"/>
                <a:cs typeface="Arial Black"/>
              </a:rPr>
              <a:t>городу  </a:t>
            </a:r>
            <a:r>
              <a:rPr dirty="0" sz="4700" spc="-305">
                <a:solidFill>
                  <a:srgbClr val="FFFFFF"/>
                </a:solidFill>
                <a:latin typeface="Arial Black"/>
                <a:cs typeface="Arial Black"/>
              </a:rPr>
              <a:t>и </a:t>
            </a:r>
            <a:r>
              <a:rPr dirty="0" sz="4700" spc="-190">
                <a:solidFill>
                  <a:srgbClr val="FFFFFF"/>
                </a:solidFill>
                <a:latin typeface="Arial Black"/>
                <a:cs typeface="Arial Black"/>
              </a:rPr>
              <a:t>в </a:t>
            </a:r>
            <a:r>
              <a:rPr dirty="0" sz="4700" spc="-535">
                <a:solidFill>
                  <a:srgbClr val="FFFFFF"/>
                </a:solidFill>
                <a:latin typeface="Arial Black"/>
                <a:cs typeface="Arial Black"/>
              </a:rPr>
              <a:t>самом</a:t>
            </a:r>
            <a:r>
              <a:rPr dirty="0" sz="4700" spc="-38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700" spc="-350">
                <a:solidFill>
                  <a:srgbClr val="FFFFFF"/>
                </a:solidFill>
                <a:latin typeface="Arial Black"/>
                <a:cs typeface="Arial Black"/>
              </a:rPr>
              <a:t>городе</a:t>
            </a:r>
            <a:endParaRPr sz="47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73445" y="3437509"/>
            <a:ext cx="8368030" cy="5676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02920">
              <a:lnSpc>
                <a:spcPct val="100000"/>
              </a:lnSpc>
              <a:spcBef>
                <a:spcPts val="100"/>
              </a:spcBef>
            </a:pPr>
            <a:r>
              <a:rPr dirty="0" sz="5200" spc="-450">
                <a:solidFill>
                  <a:srgbClr val="FFFFFF"/>
                </a:solidFill>
                <a:latin typeface="Arial Black"/>
                <a:cs typeface="Arial Black"/>
              </a:rPr>
              <a:t>Контрнаступление</a:t>
            </a:r>
            <a:endParaRPr sz="5200">
              <a:latin typeface="Arial Black"/>
              <a:cs typeface="Arial Black"/>
            </a:endParaRPr>
          </a:p>
          <a:p>
            <a:pPr marL="1745614">
              <a:lnSpc>
                <a:spcPct val="100000"/>
              </a:lnSpc>
              <a:spcBef>
                <a:spcPts val="6350"/>
              </a:spcBef>
            </a:pPr>
            <a:r>
              <a:rPr dirty="0" sz="3300" spc="450">
                <a:solidFill>
                  <a:srgbClr val="FFFFFF"/>
                </a:solidFill>
                <a:latin typeface="Arial"/>
                <a:cs typeface="Arial"/>
              </a:rPr>
              <a:t>19 </a:t>
            </a:r>
            <a:r>
              <a:rPr dirty="0" sz="4700" spc="-315">
                <a:solidFill>
                  <a:srgbClr val="FFFFFF"/>
                </a:solidFill>
                <a:latin typeface="Arial Black"/>
                <a:cs typeface="Arial Black"/>
              </a:rPr>
              <a:t>ноября </a:t>
            </a:r>
            <a:r>
              <a:rPr dirty="0" sz="3300" spc="665">
                <a:solidFill>
                  <a:srgbClr val="FFFFFF"/>
                </a:solidFill>
                <a:latin typeface="Arial"/>
                <a:cs typeface="Arial"/>
              </a:rPr>
              <a:t>1942</a:t>
            </a:r>
            <a:r>
              <a:rPr dirty="0" sz="3300" spc="2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-114">
                <a:solidFill>
                  <a:srgbClr val="FFFFFF"/>
                </a:solidFill>
                <a:latin typeface="Arial"/>
                <a:cs typeface="Arial"/>
              </a:rPr>
              <a:t>–</a:t>
            </a:r>
            <a:endParaRPr sz="3600">
              <a:latin typeface="Arial"/>
              <a:cs typeface="Arial"/>
            </a:endParaRPr>
          </a:p>
          <a:p>
            <a:pPr marL="12700" marR="5080" indent="1969770">
              <a:lnSpc>
                <a:spcPct val="116399"/>
              </a:lnSpc>
            </a:pPr>
            <a:r>
              <a:rPr dirty="0" sz="3300" spc="89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dirty="0" sz="4700" spc="-540">
                <a:solidFill>
                  <a:srgbClr val="FFFFFF"/>
                </a:solidFill>
                <a:latin typeface="Arial Black"/>
                <a:cs typeface="Arial Black"/>
              </a:rPr>
              <a:t>февраля </a:t>
            </a:r>
            <a:r>
              <a:rPr dirty="0" sz="3300" spc="600">
                <a:solidFill>
                  <a:srgbClr val="FFFFFF"/>
                </a:solidFill>
                <a:latin typeface="Arial"/>
                <a:cs typeface="Arial"/>
              </a:rPr>
              <a:t>1943  </a:t>
            </a:r>
            <a:r>
              <a:rPr dirty="0" sz="4700" spc="-420">
                <a:solidFill>
                  <a:srgbClr val="FFFFFF"/>
                </a:solidFill>
                <a:latin typeface="Arial Black"/>
                <a:cs typeface="Arial Black"/>
              </a:rPr>
              <a:t>Соединение </a:t>
            </a:r>
            <a:r>
              <a:rPr dirty="0" sz="4700" spc="-615">
                <a:solidFill>
                  <a:srgbClr val="FFFFFF"/>
                </a:solidFill>
                <a:latin typeface="Arial Black"/>
                <a:cs typeface="Arial Black"/>
              </a:rPr>
              <a:t>сил </a:t>
            </a:r>
            <a:r>
              <a:rPr dirty="0" sz="3300" spc="635">
                <a:solidFill>
                  <a:srgbClr val="FFFFFF"/>
                </a:solidFill>
                <a:latin typeface="Arial"/>
                <a:cs typeface="Arial"/>
              </a:rPr>
              <a:t>3 </a:t>
            </a:r>
            <a:r>
              <a:rPr dirty="0" sz="4700" spc="-420">
                <a:solidFill>
                  <a:srgbClr val="FFFFFF"/>
                </a:solidFill>
                <a:latin typeface="Arial Black"/>
                <a:cs typeface="Arial Black"/>
              </a:rPr>
              <a:t>фронтов </a:t>
            </a:r>
            <a:r>
              <a:rPr dirty="0" sz="3600" spc="500">
                <a:solidFill>
                  <a:srgbClr val="FFFFFF"/>
                </a:solidFill>
                <a:latin typeface="Arial"/>
                <a:cs typeface="Arial"/>
              </a:rPr>
              <a:t>-  </a:t>
            </a:r>
            <a:r>
              <a:rPr dirty="0" sz="4700" spc="-300">
                <a:solidFill>
                  <a:srgbClr val="FFFFFF"/>
                </a:solidFill>
                <a:latin typeface="Arial Black"/>
                <a:cs typeface="Arial Black"/>
              </a:rPr>
              <a:t>Юго</a:t>
            </a:r>
            <a:r>
              <a:rPr dirty="0" sz="3600" spc="-30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4700" spc="-300">
                <a:solidFill>
                  <a:srgbClr val="FFFFFF"/>
                </a:solidFill>
                <a:latin typeface="Arial Black"/>
                <a:cs typeface="Arial Black"/>
              </a:rPr>
              <a:t>Западного</a:t>
            </a:r>
            <a:r>
              <a:rPr dirty="0" sz="3600" spc="-30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dirty="0" sz="4700" spc="-470">
                <a:solidFill>
                  <a:srgbClr val="FFFFFF"/>
                </a:solidFill>
                <a:latin typeface="Arial Black"/>
                <a:cs typeface="Arial Black"/>
              </a:rPr>
              <a:t>Донского</a:t>
            </a:r>
            <a:r>
              <a:rPr dirty="0" sz="4700" spc="-4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700" spc="-305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endParaRPr sz="4700">
              <a:latin typeface="Arial Black"/>
              <a:cs typeface="Arial Black"/>
            </a:endParaRPr>
          </a:p>
          <a:p>
            <a:pPr marL="1689735">
              <a:lnSpc>
                <a:spcPct val="100000"/>
              </a:lnSpc>
              <a:spcBef>
                <a:spcPts val="930"/>
              </a:spcBef>
            </a:pPr>
            <a:r>
              <a:rPr dirty="0" sz="4700" spc="-440">
                <a:solidFill>
                  <a:srgbClr val="FFFFFF"/>
                </a:solidFill>
                <a:latin typeface="Arial Black"/>
                <a:cs typeface="Arial Black"/>
              </a:rPr>
              <a:t>Сталинградского</a:t>
            </a:r>
            <a:endParaRPr sz="47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18288000" cy="436880"/>
          </a:xfrm>
          <a:custGeom>
            <a:avLst/>
            <a:gdLst/>
            <a:ahLst/>
            <a:cxnLst/>
            <a:rect l="l" t="t" r="r" b="b"/>
            <a:pathLst>
              <a:path w="18288000" h="436880">
                <a:moveTo>
                  <a:pt x="0" y="436519"/>
                </a:moveTo>
                <a:lnTo>
                  <a:pt x="18288000" y="436519"/>
                </a:lnTo>
                <a:lnTo>
                  <a:pt x="18288000" y="0"/>
                </a:lnTo>
                <a:lnTo>
                  <a:pt x="0" y="0"/>
                </a:lnTo>
                <a:lnTo>
                  <a:pt x="0" y="436519"/>
                </a:lnTo>
                <a:close/>
              </a:path>
            </a:pathLst>
          </a:custGeom>
          <a:solidFill>
            <a:srgbClr val="91A67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1027072"/>
            <a:ext cx="18288000" cy="9260205"/>
          </a:xfrm>
          <a:custGeom>
            <a:avLst/>
            <a:gdLst/>
            <a:ahLst/>
            <a:cxnLst/>
            <a:rect l="l" t="t" r="r" b="b"/>
            <a:pathLst>
              <a:path w="18288000" h="9260205">
                <a:moveTo>
                  <a:pt x="0" y="9259930"/>
                </a:moveTo>
                <a:lnTo>
                  <a:pt x="18288000" y="9259930"/>
                </a:lnTo>
                <a:lnTo>
                  <a:pt x="18288000" y="0"/>
                </a:lnTo>
                <a:lnTo>
                  <a:pt x="0" y="0"/>
                </a:lnTo>
                <a:lnTo>
                  <a:pt x="0" y="9259930"/>
                </a:lnTo>
                <a:close/>
              </a:path>
            </a:pathLst>
          </a:custGeom>
          <a:solidFill>
            <a:srgbClr val="91A67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436522"/>
            <a:ext cx="18288000" cy="590550"/>
          </a:xfrm>
          <a:custGeom>
            <a:avLst/>
            <a:gdLst/>
            <a:ahLst/>
            <a:cxnLst/>
            <a:rect l="l" t="t" r="r" b="b"/>
            <a:pathLst>
              <a:path w="18288000" h="590550">
                <a:moveTo>
                  <a:pt x="0" y="0"/>
                </a:moveTo>
                <a:lnTo>
                  <a:pt x="18288000" y="0"/>
                </a:lnTo>
                <a:lnTo>
                  <a:pt x="18288000" y="590549"/>
                </a:lnTo>
                <a:lnTo>
                  <a:pt x="0" y="590549"/>
                </a:lnTo>
                <a:lnTo>
                  <a:pt x="0" y="0"/>
                </a:lnTo>
                <a:close/>
              </a:path>
            </a:pathLst>
          </a:custGeom>
          <a:solidFill>
            <a:srgbClr val="AB1C1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0" y="893063"/>
            <a:ext cx="15379065" cy="8774430"/>
            <a:chOff x="0" y="893063"/>
            <a:chExt cx="15379065" cy="8774430"/>
          </a:xfrm>
        </p:grpSpPr>
        <p:sp>
          <p:nvSpPr>
            <p:cNvPr id="6" name="object 6"/>
            <p:cNvSpPr/>
            <p:nvPr/>
          </p:nvSpPr>
          <p:spPr>
            <a:xfrm>
              <a:off x="2214978" y="2466484"/>
              <a:ext cx="13163549" cy="720088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893063"/>
              <a:ext cx="11369040" cy="174345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787525"/>
          </a:xfrm>
          <a:custGeom>
            <a:avLst/>
            <a:gdLst/>
            <a:ahLst/>
            <a:cxnLst/>
            <a:rect l="l" t="t" r="r" b="b"/>
            <a:pathLst>
              <a:path w="18288000" h="1787525">
                <a:moveTo>
                  <a:pt x="0" y="1787377"/>
                </a:moveTo>
                <a:lnTo>
                  <a:pt x="18288000" y="1787377"/>
                </a:lnTo>
                <a:lnTo>
                  <a:pt x="18288000" y="0"/>
                </a:lnTo>
                <a:lnTo>
                  <a:pt x="0" y="0"/>
                </a:lnTo>
                <a:lnTo>
                  <a:pt x="0" y="1787377"/>
                </a:lnTo>
                <a:close/>
              </a:path>
            </a:pathLst>
          </a:custGeom>
          <a:solidFill>
            <a:srgbClr val="91A67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377926"/>
            <a:ext cx="18288000" cy="7909559"/>
          </a:xfrm>
          <a:custGeom>
            <a:avLst/>
            <a:gdLst/>
            <a:ahLst/>
            <a:cxnLst/>
            <a:rect l="l" t="t" r="r" b="b"/>
            <a:pathLst>
              <a:path w="18288000" h="7909559">
                <a:moveTo>
                  <a:pt x="0" y="7909073"/>
                </a:moveTo>
                <a:lnTo>
                  <a:pt x="18288000" y="7909073"/>
                </a:lnTo>
                <a:lnTo>
                  <a:pt x="18288000" y="0"/>
                </a:lnTo>
                <a:lnTo>
                  <a:pt x="0" y="0"/>
                </a:lnTo>
                <a:lnTo>
                  <a:pt x="0" y="7909073"/>
                </a:lnTo>
                <a:close/>
              </a:path>
            </a:pathLst>
          </a:custGeom>
          <a:solidFill>
            <a:srgbClr val="91A67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463295"/>
            <a:ext cx="18288000" cy="1915160"/>
            <a:chOff x="0" y="463295"/>
            <a:chExt cx="18288000" cy="1915160"/>
          </a:xfrm>
        </p:grpSpPr>
        <p:sp>
          <p:nvSpPr>
            <p:cNvPr id="5" name="object 5"/>
            <p:cNvSpPr/>
            <p:nvPr/>
          </p:nvSpPr>
          <p:spPr>
            <a:xfrm>
              <a:off x="384047" y="463295"/>
              <a:ext cx="7013448" cy="165811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0" y="1787377"/>
              <a:ext cx="18288000" cy="590550"/>
            </a:xfrm>
            <a:custGeom>
              <a:avLst/>
              <a:gdLst/>
              <a:ahLst/>
              <a:cxnLst/>
              <a:rect l="l" t="t" r="r" b="b"/>
              <a:pathLst>
                <a:path w="18288000" h="590550">
                  <a:moveTo>
                    <a:pt x="0" y="0"/>
                  </a:moveTo>
                  <a:lnTo>
                    <a:pt x="18288000" y="0"/>
                  </a:lnTo>
                  <a:lnTo>
                    <a:pt x="18288000" y="590549"/>
                  </a:lnTo>
                  <a:lnTo>
                    <a:pt x="0" y="5905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1C1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1183638" y="3816482"/>
            <a:ext cx="2993390" cy="57150"/>
          </a:xfrm>
          <a:custGeom>
            <a:avLst/>
            <a:gdLst/>
            <a:ahLst/>
            <a:cxnLst/>
            <a:rect l="l" t="t" r="r" b="b"/>
            <a:pathLst>
              <a:path w="2993390" h="57150">
                <a:moveTo>
                  <a:pt x="2993340" y="57150"/>
                </a:moveTo>
                <a:lnTo>
                  <a:pt x="0" y="57150"/>
                </a:lnTo>
                <a:lnTo>
                  <a:pt x="0" y="0"/>
                </a:lnTo>
                <a:lnTo>
                  <a:pt x="2993340" y="0"/>
                </a:lnTo>
                <a:lnTo>
                  <a:pt x="2993340" y="57150"/>
                </a:lnTo>
                <a:close/>
              </a:path>
            </a:pathLst>
          </a:custGeom>
          <a:solidFill>
            <a:srgbClr val="FDFE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367265" y="3816482"/>
            <a:ext cx="594995" cy="57150"/>
          </a:xfrm>
          <a:custGeom>
            <a:avLst/>
            <a:gdLst/>
            <a:ahLst/>
            <a:cxnLst/>
            <a:rect l="l" t="t" r="r" b="b"/>
            <a:pathLst>
              <a:path w="594995" h="57150">
                <a:moveTo>
                  <a:pt x="594816" y="57150"/>
                </a:moveTo>
                <a:lnTo>
                  <a:pt x="0" y="57150"/>
                </a:lnTo>
                <a:lnTo>
                  <a:pt x="0" y="0"/>
                </a:lnTo>
                <a:lnTo>
                  <a:pt x="594816" y="0"/>
                </a:lnTo>
                <a:lnTo>
                  <a:pt x="594816" y="57150"/>
                </a:lnTo>
                <a:close/>
              </a:path>
            </a:pathLst>
          </a:custGeom>
          <a:solidFill>
            <a:srgbClr val="FDFE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70938" y="3105314"/>
            <a:ext cx="3804285" cy="817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470">
                <a:latin typeface="Arial"/>
                <a:cs typeface="Arial"/>
              </a:rPr>
              <a:t>12</a:t>
            </a:r>
            <a:r>
              <a:rPr dirty="0" sz="3700" spc="260">
                <a:latin typeface="Arial"/>
                <a:cs typeface="Arial"/>
              </a:rPr>
              <a:t> </a:t>
            </a:r>
            <a:r>
              <a:rPr dirty="0" sz="5200" spc="-430"/>
              <a:t>сентября</a:t>
            </a:r>
            <a:endParaRPr sz="5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15456" y="7162967"/>
            <a:ext cx="2407285" cy="57150"/>
          </a:xfrm>
          <a:custGeom>
            <a:avLst/>
            <a:gdLst/>
            <a:ahLst/>
            <a:cxnLst/>
            <a:rect l="l" t="t" r="r" b="b"/>
            <a:pathLst>
              <a:path w="2407285" h="57150">
                <a:moveTo>
                  <a:pt x="2406934" y="57150"/>
                </a:moveTo>
                <a:lnTo>
                  <a:pt x="0" y="57150"/>
                </a:lnTo>
                <a:lnTo>
                  <a:pt x="0" y="0"/>
                </a:lnTo>
                <a:lnTo>
                  <a:pt x="2406934" y="0"/>
                </a:lnTo>
                <a:lnTo>
                  <a:pt x="2406934" y="57150"/>
                </a:lnTo>
                <a:close/>
              </a:path>
            </a:pathLst>
          </a:custGeom>
          <a:solidFill>
            <a:srgbClr val="FDFE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12677" y="7162967"/>
            <a:ext cx="594995" cy="57150"/>
          </a:xfrm>
          <a:custGeom>
            <a:avLst/>
            <a:gdLst/>
            <a:ahLst/>
            <a:cxnLst/>
            <a:rect l="l" t="t" r="r" b="b"/>
            <a:pathLst>
              <a:path w="594995" h="57150">
                <a:moveTo>
                  <a:pt x="594844" y="57150"/>
                </a:moveTo>
                <a:lnTo>
                  <a:pt x="0" y="57150"/>
                </a:lnTo>
                <a:lnTo>
                  <a:pt x="0" y="0"/>
                </a:lnTo>
                <a:lnTo>
                  <a:pt x="594844" y="0"/>
                </a:lnTo>
                <a:lnTo>
                  <a:pt x="594844" y="57150"/>
                </a:lnTo>
                <a:close/>
              </a:path>
            </a:pathLst>
          </a:custGeom>
          <a:solidFill>
            <a:srgbClr val="FDFE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102756" y="6451799"/>
            <a:ext cx="3217545" cy="817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540">
                <a:solidFill>
                  <a:srgbClr val="FDFEEC"/>
                </a:solidFill>
                <a:latin typeface="Arial"/>
                <a:cs typeface="Arial"/>
              </a:rPr>
              <a:t>19</a:t>
            </a:r>
            <a:r>
              <a:rPr dirty="0" sz="3700" spc="250">
                <a:solidFill>
                  <a:srgbClr val="FDFEEC"/>
                </a:solidFill>
                <a:latin typeface="Arial"/>
                <a:cs typeface="Arial"/>
              </a:rPr>
              <a:t> </a:t>
            </a:r>
            <a:r>
              <a:rPr dirty="0" sz="5200" spc="-345">
                <a:solidFill>
                  <a:srgbClr val="FDFEEC"/>
                </a:solidFill>
                <a:latin typeface="Arial Black"/>
                <a:cs typeface="Arial Black"/>
              </a:rPr>
              <a:t>ноября</a:t>
            </a:r>
            <a:endParaRPr sz="52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88274" y="4337572"/>
            <a:ext cx="16560800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80">
                <a:solidFill>
                  <a:srgbClr val="FDFEEC"/>
                </a:solidFill>
                <a:latin typeface="Noto Serif"/>
                <a:cs typeface="Noto Serif"/>
              </a:rPr>
              <a:t>Генеральный </a:t>
            </a:r>
            <a:r>
              <a:rPr dirty="0" sz="3000" spc="-95">
                <a:solidFill>
                  <a:srgbClr val="FDFEEC"/>
                </a:solidFill>
                <a:latin typeface="Noto Serif"/>
                <a:cs typeface="Noto Serif"/>
              </a:rPr>
              <a:t>штаб </a:t>
            </a:r>
            <a:r>
              <a:rPr dirty="0" sz="3000" spc="-100">
                <a:solidFill>
                  <a:srgbClr val="FDFEEC"/>
                </a:solidFill>
                <a:latin typeface="Noto Serif"/>
                <a:cs typeface="Noto Serif"/>
              </a:rPr>
              <a:t>Вооружённых </a:t>
            </a:r>
            <a:r>
              <a:rPr dirty="0" sz="3000" spc="-130">
                <a:solidFill>
                  <a:srgbClr val="FDFEEC"/>
                </a:solidFill>
                <a:latin typeface="Noto Serif"/>
                <a:cs typeface="Noto Serif"/>
              </a:rPr>
              <a:t>сил </a:t>
            </a:r>
            <a:r>
              <a:rPr dirty="0" sz="3000" spc="35">
                <a:solidFill>
                  <a:srgbClr val="FDFEEC"/>
                </a:solidFill>
                <a:latin typeface="Noto Serif"/>
                <a:cs typeface="Noto Serif"/>
              </a:rPr>
              <a:t>СССР </a:t>
            </a:r>
            <a:r>
              <a:rPr dirty="0" sz="3000" spc="-95">
                <a:solidFill>
                  <a:srgbClr val="FDFEEC"/>
                </a:solidFill>
                <a:latin typeface="Noto Serif"/>
                <a:cs typeface="Noto Serif"/>
              </a:rPr>
              <a:t>начал </a:t>
            </a:r>
            <a:r>
              <a:rPr dirty="0" sz="3000" spc="-65">
                <a:solidFill>
                  <a:srgbClr val="FDFEEC"/>
                </a:solidFill>
                <a:latin typeface="Noto Serif"/>
                <a:cs typeface="Noto Serif"/>
              </a:rPr>
              <a:t>разработку </a:t>
            </a:r>
            <a:r>
              <a:rPr dirty="0" sz="3000" spc="-105">
                <a:solidFill>
                  <a:srgbClr val="FDFEEC"/>
                </a:solidFill>
                <a:latin typeface="Noto Serif"/>
                <a:cs typeface="Noto Serif"/>
              </a:rPr>
              <a:t>наступательной </a:t>
            </a:r>
            <a:r>
              <a:rPr dirty="0" sz="3000" spc="-65">
                <a:solidFill>
                  <a:srgbClr val="FDFEEC"/>
                </a:solidFill>
                <a:latin typeface="Noto Serif"/>
                <a:cs typeface="Noto Serif"/>
              </a:rPr>
              <a:t>операции  </a:t>
            </a:r>
            <a:r>
              <a:rPr dirty="0" sz="3000" spc="-30">
                <a:solidFill>
                  <a:srgbClr val="FDFEEC"/>
                </a:solidFill>
                <a:latin typeface="Noto Serif"/>
                <a:cs typeface="Noto Serif"/>
              </a:rPr>
              <a:t>под </a:t>
            </a:r>
            <a:r>
              <a:rPr dirty="0" sz="3000" spc="-70">
                <a:solidFill>
                  <a:srgbClr val="FDFEEC"/>
                </a:solidFill>
                <a:latin typeface="Noto Serif"/>
                <a:cs typeface="Noto Serif"/>
              </a:rPr>
              <a:t>Сталинградом. </a:t>
            </a:r>
            <a:r>
              <a:rPr dirty="0" sz="3000" spc="-45">
                <a:solidFill>
                  <a:srgbClr val="FDFEEC"/>
                </a:solidFill>
                <a:latin typeface="Noto Serif"/>
                <a:cs typeface="Noto Serif"/>
              </a:rPr>
              <a:t>Предполагалось </a:t>
            </a:r>
            <a:r>
              <a:rPr dirty="0" sz="3000" spc="-55">
                <a:solidFill>
                  <a:srgbClr val="FDFEEC"/>
                </a:solidFill>
                <a:latin typeface="Noto Serif"/>
                <a:cs typeface="Noto Serif"/>
              </a:rPr>
              <a:t>нанесение </a:t>
            </a:r>
            <a:r>
              <a:rPr dirty="0" sz="3000" spc="-80">
                <a:solidFill>
                  <a:srgbClr val="FDFEEC"/>
                </a:solidFill>
                <a:latin typeface="Noto Serif"/>
                <a:cs typeface="Noto Serif"/>
              </a:rPr>
              <a:t>такого </a:t>
            </a:r>
            <a:r>
              <a:rPr dirty="0" sz="3000" spc="-55">
                <a:solidFill>
                  <a:srgbClr val="FDFEEC"/>
                </a:solidFill>
                <a:latin typeface="Noto Serif"/>
                <a:cs typeface="Noto Serif"/>
              </a:rPr>
              <a:t>удара </a:t>
            </a:r>
            <a:r>
              <a:rPr dirty="0" sz="3000" spc="-30">
                <a:solidFill>
                  <a:srgbClr val="FDFEEC"/>
                </a:solidFill>
                <a:latin typeface="Noto Serif"/>
                <a:cs typeface="Noto Serif"/>
              </a:rPr>
              <a:t>по </a:t>
            </a:r>
            <a:r>
              <a:rPr dirty="0" sz="3000" spc="-80">
                <a:solidFill>
                  <a:srgbClr val="FDFEEC"/>
                </a:solidFill>
                <a:latin typeface="Noto Serif"/>
                <a:cs typeface="Noto Serif"/>
              </a:rPr>
              <a:t>гитлеровцам, </a:t>
            </a:r>
            <a:r>
              <a:rPr dirty="0" sz="3000" spc="-105">
                <a:solidFill>
                  <a:srgbClr val="FDFEEC"/>
                </a:solidFill>
                <a:latin typeface="Noto Serif"/>
                <a:cs typeface="Noto Serif"/>
              </a:rPr>
              <a:t>который  </a:t>
            </a:r>
            <a:r>
              <a:rPr dirty="0" sz="3000" spc="-55">
                <a:solidFill>
                  <a:srgbClr val="FDFEEC"/>
                </a:solidFill>
                <a:latin typeface="Noto Serif"/>
                <a:cs typeface="Noto Serif"/>
              </a:rPr>
              <a:t>смог бы </a:t>
            </a:r>
            <a:r>
              <a:rPr dirty="0" sz="3000" spc="-35">
                <a:solidFill>
                  <a:srgbClr val="FDFEEC"/>
                </a:solidFill>
                <a:latin typeface="Noto Serif"/>
                <a:cs typeface="Noto Serif"/>
              </a:rPr>
              <a:t>резко </a:t>
            </a:r>
            <a:r>
              <a:rPr dirty="0" sz="3000" spc="-105">
                <a:solidFill>
                  <a:srgbClr val="FDFEEC"/>
                </a:solidFill>
                <a:latin typeface="Noto Serif"/>
                <a:cs typeface="Noto Serif"/>
              </a:rPr>
              <a:t>изменить </a:t>
            </a:r>
            <a:r>
              <a:rPr dirty="0" sz="3000" spc="-100">
                <a:solidFill>
                  <a:srgbClr val="FDFEEC"/>
                </a:solidFill>
                <a:latin typeface="Noto Serif"/>
                <a:cs typeface="Noto Serif"/>
              </a:rPr>
              <a:t>стратегическую</a:t>
            </a:r>
            <a:r>
              <a:rPr dirty="0" sz="3000" spc="250">
                <a:solidFill>
                  <a:srgbClr val="FDFEEC"/>
                </a:solidFill>
                <a:latin typeface="Noto Serif"/>
                <a:cs typeface="Noto Serif"/>
              </a:rPr>
              <a:t> </a:t>
            </a:r>
            <a:r>
              <a:rPr dirty="0" sz="3000" spc="-70">
                <a:solidFill>
                  <a:srgbClr val="FDFEEC"/>
                </a:solidFill>
                <a:latin typeface="Noto Serif"/>
                <a:cs typeface="Noto Serif"/>
              </a:rPr>
              <a:t>обстановку.</a:t>
            </a:r>
            <a:endParaRPr sz="3000">
              <a:latin typeface="Noto Serif"/>
              <a:cs typeface="Noto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8274" y="7635875"/>
            <a:ext cx="16892270" cy="16256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3000" spc="-110">
                <a:solidFill>
                  <a:srgbClr val="FDFEEC"/>
                </a:solidFill>
                <a:latin typeface="Noto Serif"/>
                <a:cs typeface="Noto Serif"/>
              </a:rPr>
              <a:t>контрнаступление </a:t>
            </a:r>
            <a:r>
              <a:rPr dirty="0" sz="3000" spc="-60">
                <a:solidFill>
                  <a:srgbClr val="FDFEEC"/>
                </a:solidFill>
                <a:latin typeface="Noto Serif"/>
                <a:cs typeface="Noto Serif"/>
              </a:rPr>
              <a:t>началось </a:t>
            </a:r>
            <a:r>
              <a:rPr dirty="0" sz="3000" spc="-80">
                <a:solidFill>
                  <a:srgbClr val="FDFEEC"/>
                </a:solidFill>
                <a:latin typeface="Noto Serif"/>
                <a:cs typeface="Noto Serif"/>
              </a:rPr>
              <a:t>мощной </a:t>
            </a:r>
            <a:r>
              <a:rPr dirty="0" sz="3000" spc="-105">
                <a:solidFill>
                  <a:srgbClr val="FDFEEC"/>
                </a:solidFill>
                <a:latin typeface="Noto Serif"/>
                <a:cs typeface="Noto Serif"/>
              </a:rPr>
              <a:t>артиллерийской </a:t>
            </a:r>
            <a:r>
              <a:rPr dirty="0" sz="3000" spc="-65">
                <a:solidFill>
                  <a:srgbClr val="FDFEEC"/>
                </a:solidFill>
                <a:latin typeface="Noto Serif"/>
                <a:cs typeface="Noto Serif"/>
              </a:rPr>
              <a:t>подготовкой, </a:t>
            </a:r>
            <a:r>
              <a:rPr dirty="0" sz="3000" spc="-80">
                <a:solidFill>
                  <a:srgbClr val="FDFEEC"/>
                </a:solidFill>
                <a:latin typeface="Noto Serif"/>
                <a:cs typeface="Noto Serif"/>
              </a:rPr>
              <a:t>потом</a:t>
            </a:r>
            <a:r>
              <a:rPr dirty="0" sz="3000" spc="440">
                <a:solidFill>
                  <a:srgbClr val="FDFEEC"/>
                </a:solidFill>
                <a:latin typeface="Noto Serif"/>
                <a:cs typeface="Noto Serif"/>
              </a:rPr>
              <a:t> </a:t>
            </a:r>
            <a:r>
              <a:rPr dirty="0" sz="3000" spc="-114">
                <a:solidFill>
                  <a:srgbClr val="FDFEEC"/>
                </a:solidFill>
                <a:latin typeface="Noto Serif"/>
                <a:cs typeface="Noto Serif"/>
              </a:rPr>
              <a:t>пошли</a:t>
            </a:r>
            <a:endParaRPr sz="3000">
              <a:latin typeface="Noto Serif"/>
              <a:cs typeface="Noto Serif"/>
            </a:endParaRPr>
          </a:p>
          <a:p>
            <a:pPr marL="12700" marR="5080">
              <a:lnSpc>
                <a:spcPts val="4200"/>
              </a:lnSpc>
              <a:spcBef>
                <a:spcPts val="240"/>
              </a:spcBef>
            </a:pPr>
            <a:r>
              <a:rPr dirty="0" sz="3000" spc="-95">
                <a:solidFill>
                  <a:srgbClr val="FDFEEC"/>
                </a:solidFill>
                <a:latin typeface="Noto Serif"/>
                <a:cs typeface="Noto Serif"/>
              </a:rPr>
              <a:t>таковые </a:t>
            </a:r>
            <a:r>
              <a:rPr dirty="0" sz="3000" spc="-165">
                <a:solidFill>
                  <a:srgbClr val="FDFEEC"/>
                </a:solidFill>
                <a:latin typeface="Noto Serif"/>
                <a:cs typeface="Noto Serif"/>
              </a:rPr>
              <a:t>и </a:t>
            </a:r>
            <a:r>
              <a:rPr dirty="0" sz="3000" spc="-80">
                <a:solidFill>
                  <a:srgbClr val="FDFEEC"/>
                </a:solidFill>
                <a:latin typeface="Noto Serif"/>
                <a:cs typeface="Noto Serif"/>
              </a:rPr>
              <a:t>механизированные </a:t>
            </a:r>
            <a:r>
              <a:rPr dirty="0" sz="3000" spc="-70">
                <a:solidFill>
                  <a:srgbClr val="FDFEEC"/>
                </a:solidFill>
                <a:latin typeface="Noto Serif"/>
                <a:cs typeface="Noto Serif"/>
              </a:rPr>
              <a:t>корпуса. </a:t>
            </a:r>
            <a:r>
              <a:rPr dirty="0" sz="3000" spc="-95">
                <a:solidFill>
                  <a:srgbClr val="FDFEEC"/>
                </a:solidFill>
                <a:latin typeface="Noto Serif"/>
                <a:cs typeface="Noto Serif"/>
              </a:rPr>
              <a:t>На </a:t>
            </a:r>
            <a:r>
              <a:rPr dirty="0" sz="3000" spc="-30">
                <a:solidFill>
                  <a:srgbClr val="FDFEEC"/>
                </a:solidFill>
                <a:latin typeface="Noto Serif"/>
                <a:cs typeface="Noto Serif"/>
              </a:rPr>
              <a:t>5-й </a:t>
            </a:r>
            <a:r>
              <a:rPr dirty="0" sz="3000" spc="-35">
                <a:solidFill>
                  <a:srgbClr val="FDFEEC"/>
                </a:solidFill>
                <a:latin typeface="Noto Serif"/>
                <a:cs typeface="Noto Serif"/>
              </a:rPr>
              <a:t>день </a:t>
            </a:r>
            <a:r>
              <a:rPr dirty="0" sz="3000" spc="-120">
                <a:solidFill>
                  <a:srgbClr val="FDFEEC"/>
                </a:solidFill>
                <a:latin typeface="Noto Serif"/>
                <a:cs typeface="Noto Serif"/>
              </a:rPr>
              <a:t>наступательных </a:t>
            </a:r>
            <a:r>
              <a:rPr dirty="0" sz="3000" spc="-65">
                <a:solidFill>
                  <a:srgbClr val="FDFEEC"/>
                </a:solidFill>
                <a:latin typeface="Noto Serif"/>
                <a:cs typeface="Noto Serif"/>
              </a:rPr>
              <a:t>операций </a:t>
            </a:r>
            <a:r>
              <a:rPr dirty="0" sz="3000" spc="-15">
                <a:solidFill>
                  <a:srgbClr val="FDFEEC"/>
                </a:solidFill>
                <a:latin typeface="Noto Serif"/>
                <a:cs typeface="Noto Serif"/>
              </a:rPr>
              <a:t>передовые  </a:t>
            </a:r>
            <a:r>
              <a:rPr dirty="0" sz="3000" spc="-114">
                <a:solidFill>
                  <a:srgbClr val="FDFEEC"/>
                </a:solidFill>
                <a:latin typeface="Noto Serif"/>
                <a:cs typeface="Noto Serif"/>
              </a:rPr>
              <a:t>части </a:t>
            </a:r>
            <a:r>
              <a:rPr dirty="0" sz="3000" spc="-25">
                <a:solidFill>
                  <a:srgbClr val="FDFEEC"/>
                </a:solidFill>
                <a:latin typeface="Noto Serif"/>
                <a:cs typeface="Noto Serif"/>
              </a:rPr>
              <a:t>Юго-Западного </a:t>
            </a:r>
            <a:r>
              <a:rPr dirty="0" sz="3000" spc="-165">
                <a:solidFill>
                  <a:srgbClr val="FDFEEC"/>
                </a:solidFill>
                <a:latin typeface="Noto Serif"/>
                <a:cs typeface="Noto Serif"/>
              </a:rPr>
              <a:t>и </a:t>
            </a:r>
            <a:r>
              <a:rPr dirty="0" sz="3000" spc="-75">
                <a:solidFill>
                  <a:srgbClr val="FDFEEC"/>
                </a:solidFill>
                <a:latin typeface="Noto Serif"/>
                <a:cs typeface="Noto Serif"/>
              </a:rPr>
              <a:t>Сталинградского </a:t>
            </a:r>
            <a:r>
              <a:rPr dirty="0" sz="3000" spc="-50">
                <a:solidFill>
                  <a:srgbClr val="FDFEEC"/>
                </a:solidFill>
                <a:latin typeface="Noto Serif"/>
                <a:cs typeface="Noto Serif"/>
              </a:rPr>
              <a:t>фронтов</a:t>
            </a:r>
            <a:r>
              <a:rPr dirty="0" sz="3000" spc="375">
                <a:solidFill>
                  <a:srgbClr val="FDFEEC"/>
                </a:solidFill>
                <a:latin typeface="Noto Serif"/>
                <a:cs typeface="Noto Serif"/>
              </a:rPr>
              <a:t> </a:t>
            </a:r>
            <a:r>
              <a:rPr dirty="0" sz="3000" spc="-65">
                <a:solidFill>
                  <a:srgbClr val="FDFEEC"/>
                </a:solidFill>
                <a:latin typeface="Noto Serif"/>
                <a:cs typeface="Noto Serif"/>
              </a:rPr>
              <a:t>соединились.</a:t>
            </a:r>
            <a:endParaRPr sz="3000">
              <a:latin typeface="Noto Serif"/>
              <a:cs typeface="Noto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732790"/>
          </a:xfrm>
          <a:custGeom>
            <a:avLst/>
            <a:gdLst/>
            <a:ahLst/>
            <a:cxnLst/>
            <a:rect l="l" t="t" r="r" b="b"/>
            <a:pathLst>
              <a:path w="18288000" h="732790">
                <a:moveTo>
                  <a:pt x="0" y="732608"/>
                </a:moveTo>
                <a:lnTo>
                  <a:pt x="18288000" y="732608"/>
                </a:lnTo>
                <a:lnTo>
                  <a:pt x="18288000" y="0"/>
                </a:lnTo>
                <a:lnTo>
                  <a:pt x="0" y="0"/>
                </a:lnTo>
                <a:lnTo>
                  <a:pt x="0" y="732608"/>
                </a:lnTo>
                <a:close/>
              </a:path>
            </a:pathLst>
          </a:custGeom>
          <a:solidFill>
            <a:srgbClr val="91A67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1323157"/>
            <a:ext cx="18288000" cy="8964295"/>
          </a:xfrm>
          <a:custGeom>
            <a:avLst/>
            <a:gdLst/>
            <a:ahLst/>
            <a:cxnLst/>
            <a:rect l="l" t="t" r="r" b="b"/>
            <a:pathLst>
              <a:path w="18288000" h="8964295">
                <a:moveTo>
                  <a:pt x="0" y="8963842"/>
                </a:moveTo>
                <a:lnTo>
                  <a:pt x="18288000" y="8963842"/>
                </a:lnTo>
                <a:lnTo>
                  <a:pt x="18288000" y="0"/>
                </a:lnTo>
                <a:lnTo>
                  <a:pt x="0" y="0"/>
                </a:lnTo>
                <a:lnTo>
                  <a:pt x="0" y="8963842"/>
                </a:lnTo>
                <a:close/>
              </a:path>
            </a:pathLst>
          </a:custGeom>
          <a:solidFill>
            <a:srgbClr val="91A67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732607"/>
            <a:ext cx="18288000" cy="590550"/>
          </a:xfrm>
          <a:custGeom>
            <a:avLst/>
            <a:gdLst/>
            <a:ahLst/>
            <a:cxnLst/>
            <a:rect l="l" t="t" r="r" b="b"/>
            <a:pathLst>
              <a:path w="18288000" h="590550">
                <a:moveTo>
                  <a:pt x="0" y="0"/>
                </a:moveTo>
                <a:lnTo>
                  <a:pt x="18288000" y="0"/>
                </a:lnTo>
                <a:lnTo>
                  <a:pt x="18288000" y="590549"/>
                </a:lnTo>
                <a:lnTo>
                  <a:pt x="0" y="590549"/>
                </a:lnTo>
                <a:lnTo>
                  <a:pt x="0" y="0"/>
                </a:lnTo>
                <a:close/>
              </a:path>
            </a:pathLst>
          </a:custGeom>
          <a:solidFill>
            <a:srgbClr val="AB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64292" y="2333243"/>
            <a:ext cx="2413000" cy="57150"/>
          </a:xfrm>
          <a:custGeom>
            <a:avLst/>
            <a:gdLst/>
            <a:ahLst/>
            <a:cxnLst/>
            <a:rect l="l" t="t" r="r" b="b"/>
            <a:pathLst>
              <a:path w="2413000" h="57150">
                <a:moveTo>
                  <a:pt x="2412896" y="57150"/>
                </a:moveTo>
                <a:lnTo>
                  <a:pt x="0" y="57150"/>
                </a:lnTo>
                <a:lnTo>
                  <a:pt x="0" y="0"/>
                </a:lnTo>
                <a:lnTo>
                  <a:pt x="2412896" y="0"/>
                </a:lnTo>
                <a:lnTo>
                  <a:pt x="2412896" y="57150"/>
                </a:lnTo>
                <a:close/>
              </a:path>
            </a:pathLst>
          </a:custGeom>
          <a:solidFill>
            <a:srgbClr val="FDFE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667475" y="2333243"/>
            <a:ext cx="594995" cy="57150"/>
          </a:xfrm>
          <a:custGeom>
            <a:avLst/>
            <a:gdLst/>
            <a:ahLst/>
            <a:cxnLst/>
            <a:rect l="l" t="t" r="r" b="b"/>
            <a:pathLst>
              <a:path w="594995" h="57150">
                <a:moveTo>
                  <a:pt x="594835" y="57150"/>
                </a:moveTo>
                <a:lnTo>
                  <a:pt x="0" y="57150"/>
                </a:lnTo>
                <a:lnTo>
                  <a:pt x="0" y="0"/>
                </a:lnTo>
                <a:lnTo>
                  <a:pt x="594835" y="0"/>
                </a:lnTo>
                <a:lnTo>
                  <a:pt x="594835" y="57150"/>
                </a:lnTo>
                <a:close/>
              </a:path>
            </a:pathLst>
          </a:custGeom>
          <a:solidFill>
            <a:srgbClr val="FDFE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51592" y="1622075"/>
            <a:ext cx="3223895" cy="8178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740">
                <a:latin typeface="Arial"/>
                <a:cs typeface="Arial"/>
              </a:rPr>
              <a:t>10</a:t>
            </a:r>
            <a:r>
              <a:rPr dirty="0" sz="3700" spc="229">
                <a:latin typeface="Arial"/>
                <a:cs typeface="Arial"/>
              </a:rPr>
              <a:t> </a:t>
            </a:r>
            <a:r>
              <a:rPr dirty="0" sz="5200" spc="-355"/>
              <a:t>января</a:t>
            </a:r>
            <a:endParaRPr sz="5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35574" y="4671684"/>
            <a:ext cx="2470785" cy="57150"/>
          </a:xfrm>
          <a:custGeom>
            <a:avLst/>
            <a:gdLst/>
            <a:ahLst/>
            <a:cxnLst/>
            <a:rect l="l" t="t" r="r" b="b"/>
            <a:pathLst>
              <a:path w="2470785" h="57150">
                <a:moveTo>
                  <a:pt x="2470326" y="57150"/>
                </a:moveTo>
                <a:lnTo>
                  <a:pt x="0" y="57150"/>
                </a:lnTo>
                <a:lnTo>
                  <a:pt x="0" y="0"/>
                </a:lnTo>
                <a:lnTo>
                  <a:pt x="2470326" y="0"/>
                </a:lnTo>
                <a:lnTo>
                  <a:pt x="2470326" y="57150"/>
                </a:lnTo>
                <a:close/>
              </a:path>
            </a:pathLst>
          </a:custGeom>
          <a:solidFill>
            <a:srgbClr val="FDFE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696187" y="4671684"/>
            <a:ext cx="594995" cy="57150"/>
          </a:xfrm>
          <a:custGeom>
            <a:avLst/>
            <a:gdLst/>
            <a:ahLst/>
            <a:cxnLst/>
            <a:rect l="l" t="t" r="r" b="b"/>
            <a:pathLst>
              <a:path w="594995" h="57150">
                <a:moveTo>
                  <a:pt x="594851" y="57150"/>
                </a:moveTo>
                <a:lnTo>
                  <a:pt x="0" y="57150"/>
                </a:lnTo>
                <a:lnTo>
                  <a:pt x="0" y="0"/>
                </a:lnTo>
                <a:lnTo>
                  <a:pt x="594851" y="0"/>
                </a:lnTo>
                <a:lnTo>
                  <a:pt x="594851" y="57150"/>
                </a:lnTo>
                <a:close/>
              </a:path>
            </a:pathLst>
          </a:custGeom>
          <a:solidFill>
            <a:srgbClr val="FDFE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04608" y="7680896"/>
            <a:ext cx="3317875" cy="57150"/>
          </a:xfrm>
          <a:custGeom>
            <a:avLst/>
            <a:gdLst/>
            <a:ahLst/>
            <a:cxnLst/>
            <a:rect l="l" t="t" r="r" b="b"/>
            <a:pathLst>
              <a:path w="3317875" h="57150">
                <a:moveTo>
                  <a:pt x="3317532" y="0"/>
                </a:moveTo>
                <a:lnTo>
                  <a:pt x="1970557" y="0"/>
                </a:lnTo>
                <a:lnTo>
                  <a:pt x="892162" y="0"/>
                </a:lnTo>
                <a:lnTo>
                  <a:pt x="703338" y="0"/>
                </a:lnTo>
                <a:lnTo>
                  <a:pt x="0" y="0"/>
                </a:lnTo>
                <a:lnTo>
                  <a:pt x="0" y="57150"/>
                </a:lnTo>
                <a:lnTo>
                  <a:pt x="703338" y="57150"/>
                </a:lnTo>
                <a:lnTo>
                  <a:pt x="892162" y="57150"/>
                </a:lnTo>
                <a:lnTo>
                  <a:pt x="1970557" y="57150"/>
                </a:lnTo>
                <a:lnTo>
                  <a:pt x="3317532" y="57150"/>
                </a:lnTo>
                <a:lnTo>
                  <a:pt x="3317532" y="0"/>
                </a:lnTo>
                <a:close/>
              </a:path>
            </a:pathLst>
          </a:custGeom>
          <a:solidFill>
            <a:srgbClr val="FDFE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696595">
              <a:lnSpc>
                <a:spcPct val="100000"/>
              </a:lnSpc>
              <a:spcBef>
                <a:spcPts val="700"/>
              </a:spcBef>
            </a:pPr>
            <a:r>
              <a:rPr dirty="0" spc="-75"/>
              <a:t>советские </a:t>
            </a:r>
            <a:r>
              <a:rPr dirty="0" spc="-90"/>
              <a:t>войска </a:t>
            </a:r>
            <a:r>
              <a:rPr dirty="0" spc="-110"/>
              <a:t>начали </a:t>
            </a:r>
            <a:r>
              <a:rPr dirty="0" spc="-85"/>
              <a:t>осуществлять</a:t>
            </a:r>
            <a:r>
              <a:rPr dirty="0" spc="275"/>
              <a:t> </a:t>
            </a:r>
            <a:r>
              <a:rPr dirty="0" spc="-55"/>
              <a:t>операцию</a:t>
            </a:r>
          </a:p>
          <a:p>
            <a:pPr marL="696595">
              <a:lnSpc>
                <a:spcPct val="100000"/>
              </a:lnSpc>
              <a:spcBef>
                <a:spcPts val="600"/>
              </a:spcBef>
            </a:pPr>
            <a:r>
              <a:rPr dirty="0" spc="-65"/>
              <a:t>«Кольцо», </a:t>
            </a:r>
            <a:r>
              <a:rPr dirty="0" spc="-80"/>
              <a:t>то </a:t>
            </a:r>
            <a:r>
              <a:rPr dirty="0" spc="-60"/>
              <a:t>есть </a:t>
            </a:r>
            <a:r>
              <a:rPr dirty="0" spc="-145"/>
              <a:t>приступили </a:t>
            </a:r>
            <a:r>
              <a:rPr dirty="0" spc="-290"/>
              <a:t>к </a:t>
            </a:r>
            <a:r>
              <a:rPr dirty="0" spc="-140"/>
              <a:t>плану ликвидации </a:t>
            </a:r>
            <a:r>
              <a:rPr dirty="0" spc="-120"/>
              <a:t>окруженной</a:t>
            </a:r>
            <a:r>
              <a:rPr dirty="0" spc="450"/>
              <a:t> </a:t>
            </a:r>
            <a:r>
              <a:rPr dirty="0" spc="-110"/>
              <a:t>группировки</a:t>
            </a:r>
          </a:p>
          <a:p>
            <a:pPr marL="703580">
              <a:lnSpc>
                <a:spcPct val="100000"/>
              </a:lnSpc>
              <a:spcBef>
                <a:spcPts val="2645"/>
              </a:spcBef>
            </a:pPr>
            <a:r>
              <a:rPr dirty="0" sz="3700" spc="965">
                <a:latin typeface="Arial"/>
                <a:cs typeface="Arial"/>
              </a:rPr>
              <a:t>25</a:t>
            </a:r>
            <a:r>
              <a:rPr dirty="0" sz="3700" spc="305">
                <a:latin typeface="Arial"/>
                <a:cs typeface="Arial"/>
              </a:rPr>
              <a:t> </a:t>
            </a:r>
            <a:r>
              <a:rPr dirty="0" sz="5200" spc="-355">
                <a:latin typeface="Arial Black"/>
                <a:cs typeface="Arial Black"/>
              </a:rPr>
              <a:t>января</a:t>
            </a:r>
            <a:endParaRPr sz="5200">
              <a:latin typeface="Arial Black"/>
              <a:cs typeface="Arial Black"/>
            </a:endParaRPr>
          </a:p>
          <a:p>
            <a:pPr marL="696595" marR="175260">
              <a:lnSpc>
                <a:spcPct val="116700"/>
              </a:lnSpc>
              <a:spcBef>
                <a:spcPts val="2300"/>
              </a:spcBef>
            </a:pPr>
            <a:r>
              <a:rPr dirty="0" spc="-80"/>
              <a:t>немецкая </a:t>
            </a:r>
            <a:r>
              <a:rPr dirty="0" spc="-95"/>
              <a:t>группировка </a:t>
            </a:r>
            <a:r>
              <a:rPr dirty="0" spc="-80"/>
              <a:t>была </a:t>
            </a:r>
            <a:r>
              <a:rPr dirty="0" spc="-130"/>
              <a:t>зажата </a:t>
            </a:r>
            <a:r>
              <a:rPr dirty="0" spc="-95"/>
              <a:t>на </a:t>
            </a:r>
            <a:r>
              <a:rPr dirty="0" spc="-45"/>
              <a:t>небольшом </a:t>
            </a:r>
            <a:r>
              <a:rPr dirty="0" spc="-114"/>
              <a:t>участке </a:t>
            </a:r>
            <a:r>
              <a:rPr dirty="0" spc="-85"/>
              <a:t>территории </a:t>
            </a:r>
            <a:r>
              <a:rPr dirty="0" spc="-80"/>
              <a:t>в </a:t>
            </a:r>
            <a:r>
              <a:rPr dirty="0" spc="-114"/>
              <a:t>сталинградских  </a:t>
            </a:r>
            <a:r>
              <a:rPr dirty="0" spc="-75"/>
              <a:t>развалинах. </a:t>
            </a:r>
            <a:r>
              <a:rPr dirty="0" spc="-45"/>
              <a:t>За </a:t>
            </a:r>
            <a:r>
              <a:rPr dirty="0" spc="-10"/>
              <a:t>две </a:t>
            </a:r>
            <a:r>
              <a:rPr dirty="0" spc="-65"/>
              <a:t>недели </a:t>
            </a:r>
            <a:r>
              <a:rPr dirty="0" spc="-145"/>
              <a:t>окруженный </a:t>
            </a:r>
            <a:r>
              <a:rPr dirty="0" spc="-50"/>
              <a:t>враг </a:t>
            </a:r>
            <a:r>
              <a:rPr dirty="0" spc="-60"/>
              <a:t>потерял </a:t>
            </a:r>
            <a:r>
              <a:rPr dirty="0" spc="20"/>
              <a:t>более </a:t>
            </a:r>
            <a:r>
              <a:rPr dirty="0" spc="35"/>
              <a:t>100 </a:t>
            </a:r>
            <a:r>
              <a:rPr dirty="0" spc="-105"/>
              <a:t>тыс. </a:t>
            </a:r>
            <a:r>
              <a:rPr dirty="0" spc="-55"/>
              <a:t>человек,</a:t>
            </a:r>
            <a:r>
              <a:rPr dirty="0" spc="600"/>
              <a:t> </a:t>
            </a:r>
            <a:r>
              <a:rPr dirty="0" spc="-130"/>
              <a:t>лишился</a:t>
            </a:r>
          </a:p>
          <a:p>
            <a:pPr marL="696595">
              <a:lnSpc>
                <a:spcPct val="100000"/>
              </a:lnSpc>
              <a:spcBef>
                <a:spcPts val="600"/>
              </a:spcBef>
            </a:pPr>
            <a:r>
              <a:rPr dirty="0" spc="-80"/>
              <a:t>последних </a:t>
            </a:r>
            <a:r>
              <a:rPr dirty="0" spc="-10"/>
              <a:t>аэродромов, </a:t>
            </a:r>
            <a:r>
              <a:rPr dirty="0" spc="-45"/>
              <a:t>но </a:t>
            </a:r>
            <a:r>
              <a:rPr dirty="0" spc="-30"/>
              <a:t>по </a:t>
            </a:r>
            <a:r>
              <a:rPr dirty="0" spc="-55"/>
              <a:t>требованию </a:t>
            </a:r>
            <a:r>
              <a:rPr dirty="0" spc="-95"/>
              <a:t>из </a:t>
            </a:r>
            <a:r>
              <a:rPr dirty="0" spc="-60"/>
              <a:t>Берлина </a:t>
            </a:r>
            <a:r>
              <a:rPr dirty="0" spc="-90"/>
              <a:t>продолжал </a:t>
            </a:r>
            <a:r>
              <a:rPr dirty="0" spc="-55"/>
              <a:t>упорно</a:t>
            </a:r>
            <a:r>
              <a:rPr dirty="0" spc="520"/>
              <a:t> </a:t>
            </a:r>
            <a:r>
              <a:rPr dirty="0" spc="-75"/>
              <a:t>сопротивляться</a:t>
            </a:r>
          </a:p>
          <a:p>
            <a:pPr marL="673100">
              <a:lnSpc>
                <a:spcPct val="100000"/>
              </a:lnSpc>
              <a:spcBef>
                <a:spcPts val="2555"/>
              </a:spcBef>
            </a:pPr>
            <a:r>
              <a:rPr dirty="0" sz="3700" spc="994">
                <a:latin typeface="Arial"/>
                <a:cs typeface="Arial"/>
              </a:rPr>
              <a:t>2</a:t>
            </a:r>
            <a:r>
              <a:rPr dirty="0" sz="3700" spc="305">
                <a:latin typeface="Arial"/>
                <a:cs typeface="Arial"/>
              </a:rPr>
              <a:t> </a:t>
            </a:r>
            <a:r>
              <a:rPr dirty="0" sz="5200" spc="-595">
                <a:latin typeface="Arial Black"/>
                <a:cs typeface="Arial Black"/>
              </a:rPr>
              <a:t>февраля</a:t>
            </a:r>
            <a:endParaRPr sz="5200">
              <a:latin typeface="Arial Black"/>
              <a:cs typeface="Arial Black"/>
            </a:endParaRPr>
          </a:p>
          <a:p>
            <a:pPr marL="696595" marR="1172845">
              <a:lnSpc>
                <a:spcPct val="116700"/>
              </a:lnSpc>
              <a:spcBef>
                <a:spcPts val="2300"/>
              </a:spcBef>
            </a:pPr>
            <a:r>
              <a:rPr dirty="0" spc="-135"/>
              <a:t>сложила </a:t>
            </a:r>
            <a:r>
              <a:rPr dirty="0" spc="-120"/>
              <a:t>оружия </a:t>
            </a:r>
            <a:r>
              <a:rPr dirty="0" spc="-45"/>
              <a:t>последняя </a:t>
            </a:r>
            <a:r>
              <a:rPr dirty="0" spc="-95"/>
              <a:t>группировка </a:t>
            </a:r>
            <a:r>
              <a:rPr dirty="0" spc="-65"/>
              <a:t>гитлеровцев, </a:t>
            </a:r>
            <a:r>
              <a:rPr dirty="0" spc="-60"/>
              <a:t>которая </a:t>
            </a:r>
            <a:r>
              <a:rPr dirty="0" spc="-90"/>
              <a:t>сражалась </a:t>
            </a:r>
            <a:r>
              <a:rPr dirty="0" spc="-95"/>
              <a:t>на </a:t>
            </a:r>
            <a:r>
              <a:rPr dirty="0" spc="15"/>
              <a:t>севере  </a:t>
            </a:r>
            <a:r>
              <a:rPr dirty="0" spc="-80"/>
              <a:t>Сталинграда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C1C1C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7548860" cy="10283825"/>
            <a:chOff x="0" y="0"/>
            <a:chExt cx="17548860" cy="102838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5204734" cy="102838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1748424" y="787782"/>
              <a:ext cx="5800090" cy="9020175"/>
            </a:xfrm>
            <a:custGeom>
              <a:avLst/>
              <a:gdLst/>
              <a:ahLst/>
              <a:cxnLst/>
              <a:rect l="l" t="t" r="r" b="b"/>
              <a:pathLst>
                <a:path w="5800090" h="9020175">
                  <a:moveTo>
                    <a:pt x="0" y="9020175"/>
                  </a:moveTo>
                  <a:lnTo>
                    <a:pt x="5800008" y="9020175"/>
                  </a:lnTo>
                  <a:lnTo>
                    <a:pt x="5800008" y="0"/>
                  </a:lnTo>
                  <a:lnTo>
                    <a:pt x="0" y="0"/>
                  </a:lnTo>
                  <a:lnTo>
                    <a:pt x="0" y="9020175"/>
                  </a:lnTo>
                  <a:close/>
                </a:path>
              </a:pathLst>
            </a:custGeom>
            <a:solidFill>
              <a:srgbClr val="91A67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7862757" y="787782"/>
            <a:ext cx="425450" cy="9020175"/>
          </a:xfrm>
          <a:custGeom>
            <a:avLst/>
            <a:gdLst/>
            <a:ahLst/>
            <a:cxnLst/>
            <a:rect l="l" t="t" r="r" b="b"/>
            <a:pathLst>
              <a:path w="425450" h="9020175">
                <a:moveTo>
                  <a:pt x="0" y="9020175"/>
                </a:moveTo>
                <a:lnTo>
                  <a:pt x="425241" y="9020175"/>
                </a:lnTo>
                <a:lnTo>
                  <a:pt x="425241" y="0"/>
                </a:lnTo>
                <a:lnTo>
                  <a:pt x="0" y="0"/>
                </a:lnTo>
                <a:lnTo>
                  <a:pt x="0" y="9020175"/>
                </a:lnTo>
                <a:close/>
              </a:path>
            </a:pathLst>
          </a:custGeom>
          <a:solidFill>
            <a:srgbClr val="91A67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2740640" y="1255775"/>
            <a:ext cx="3654552" cy="1609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548432" y="785515"/>
            <a:ext cx="314325" cy="9020175"/>
          </a:xfrm>
          <a:custGeom>
            <a:avLst/>
            <a:gdLst/>
            <a:ahLst/>
            <a:cxnLst/>
            <a:rect l="l" t="t" r="r" b="b"/>
            <a:pathLst>
              <a:path w="314325" h="9020175">
                <a:moveTo>
                  <a:pt x="314325" y="0"/>
                </a:moveTo>
                <a:lnTo>
                  <a:pt x="314325" y="9020175"/>
                </a:lnTo>
                <a:lnTo>
                  <a:pt x="0" y="9020175"/>
                </a:lnTo>
                <a:lnTo>
                  <a:pt x="0" y="0"/>
                </a:lnTo>
                <a:lnTo>
                  <a:pt x="314325" y="0"/>
                </a:lnTo>
                <a:close/>
              </a:path>
            </a:pathLst>
          </a:custGeom>
          <a:solidFill>
            <a:srgbClr val="AB1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2193473" y="2852883"/>
            <a:ext cx="1273175" cy="102806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dirty="0" sz="2800" spc="-380">
                <a:solidFill>
                  <a:srgbClr val="FDFEEC"/>
                </a:solidFill>
                <a:latin typeface="Arial Black"/>
                <a:cs typeface="Arial Black"/>
              </a:rPr>
              <a:t>СССР</a:t>
            </a:r>
            <a:endParaRPr sz="28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2800" spc="-110">
                <a:solidFill>
                  <a:srgbClr val="FDFEEC"/>
                </a:solidFill>
                <a:latin typeface="Arial Black"/>
                <a:cs typeface="Arial Black"/>
              </a:rPr>
              <a:t>п</a:t>
            </a:r>
            <a:r>
              <a:rPr dirty="0" sz="2800" spc="-165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2800" spc="-180">
                <a:solidFill>
                  <a:srgbClr val="FDFEEC"/>
                </a:solidFill>
                <a:latin typeface="Arial Black"/>
                <a:cs typeface="Arial Black"/>
              </a:rPr>
              <a:t>б</a:t>
            </a:r>
            <a:r>
              <a:rPr dirty="0" sz="2800" spc="-28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2800" spc="-220">
                <a:solidFill>
                  <a:srgbClr val="FDFEEC"/>
                </a:solidFill>
                <a:latin typeface="Arial Black"/>
                <a:cs typeface="Arial Black"/>
              </a:rPr>
              <a:t>д</a:t>
            </a:r>
            <a:r>
              <a:rPr dirty="0" sz="2800" spc="-275">
                <a:solidFill>
                  <a:srgbClr val="FDFEEC"/>
                </a:solidFill>
                <a:latin typeface="Arial Black"/>
                <a:cs typeface="Arial Black"/>
              </a:rPr>
              <a:t>у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42513" y="2852883"/>
            <a:ext cx="1549400" cy="102806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dirty="0" sz="2800" spc="-165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2800" spc="-220">
                <a:solidFill>
                  <a:srgbClr val="FDFEEC"/>
                </a:solidFill>
                <a:latin typeface="Arial Black"/>
                <a:cs typeface="Arial Black"/>
              </a:rPr>
              <a:t>д</a:t>
            </a:r>
            <a:r>
              <a:rPr dirty="0" sz="2800" spc="-28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2800" spc="-135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2800" spc="-480">
                <a:solidFill>
                  <a:srgbClr val="FDFEEC"/>
                </a:solidFill>
                <a:latin typeface="Arial Black"/>
                <a:cs typeface="Arial Black"/>
              </a:rPr>
              <a:t>ж</a:t>
            </a:r>
            <a:r>
              <a:rPr dirty="0" sz="2800" spc="-29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2800" spc="-375">
                <a:solidFill>
                  <a:srgbClr val="FDFEEC"/>
                </a:solidFill>
                <a:latin typeface="Arial Black"/>
                <a:cs typeface="Arial Black"/>
              </a:rPr>
              <a:t>л</a:t>
            </a:r>
            <a:endParaRPr sz="2800">
              <a:latin typeface="Arial Black"/>
              <a:cs typeface="Arial Black"/>
            </a:endParaRPr>
          </a:p>
          <a:p>
            <a:pPr marL="655955">
              <a:lnSpc>
                <a:spcPct val="100000"/>
              </a:lnSpc>
              <a:spcBef>
                <a:spcPts val="585"/>
              </a:spcBef>
            </a:pPr>
            <a:r>
              <a:rPr dirty="0" sz="2800" spc="-235">
                <a:solidFill>
                  <a:srgbClr val="FDFEEC"/>
                </a:solidFill>
                <a:latin typeface="Arial Black"/>
                <a:cs typeface="Arial Black"/>
              </a:rPr>
              <a:t>над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919324" y="2852883"/>
            <a:ext cx="1383030" cy="10280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1594" marR="5080" indent="-49530">
              <a:lnSpc>
                <a:spcPct val="117400"/>
              </a:lnSpc>
              <a:spcBef>
                <a:spcPts val="95"/>
              </a:spcBef>
            </a:pPr>
            <a:r>
              <a:rPr dirty="0" sz="2800" spc="-110">
                <a:solidFill>
                  <a:srgbClr val="FDFEEC"/>
                </a:solidFill>
                <a:latin typeface="Arial Black"/>
                <a:cs typeface="Arial Black"/>
              </a:rPr>
              <a:t>п</a:t>
            </a:r>
            <a:r>
              <a:rPr dirty="0" sz="2800" spc="-165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2800" spc="-375">
                <a:solidFill>
                  <a:srgbClr val="FDFEEC"/>
                </a:solidFill>
                <a:latin typeface="Arial Black"/>
                <a:cs typeface="Arial Black"/>
              </a:rPr>
              <a:t>л</a:t>
            </a:r>
            <a:r>
              <a:rPr dirty="0" sz="2800" spc="-200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2800" spc="-275">
                <a:solidFill>
                  <a:srgbClr val="FDFEEC"/>
                </a:solidFill>
                <a:latin typeface="Arial Black"/>
                <a:cs typeface="Arial Black"/>
              </a:rPr>
              <a:t>у</a:t>
            </a:r>
            <a:r>
              <a:rPr dirty="0" sz="2800" spc="-210">
                <a:solidFill>
                  <a:srgbClr val="FDFEEC"/>
                </a:solidFill>
                <a:latin typeface="Arial Black"/>
                <a:cs typeface="Arial Black"/>
              </a:rPr>
              <a:t>ю  </a:t>
            </a:r>
            <a:r>
              <a:rPr dirty="0" sz="2800" spc="-51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2800" spc="-17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2800" spc="-375">
                <a:solidFill>
                  <a:srgbClr val="FDFEEC"/>
                </a:solidFill>
                <a:latin typeface="Arial Black"/>
                <a:cs typeface="Arial Black"/>
              </a:rPr>
              <a:t>л</a:t>
            </a:r>
            <a:r>
              <a:rPr dirty="0" sz="2800" spc="-29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2800" spc="-275">
                <a:solidFill>
                  <a:srgbClr val="FDFEEC"/>
                </a:solidFill>
                <a:latin typeface="Arial Black"/>
                <a:cs typeface="Arial Black"/>
              </a:rPr>
              <a:t>м</a:t>
            </a:r>
            <a:r>
              <a:rPr dirty="0" sz="2800" spc="-165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193473" y="3854978"/>
            <a:ext cx="5109845" cy="45250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17100"/>
              </a:lnSpc>
              <a:spcBef>
                <a:spcPts val="105"/>
              </a:spcBef>
              <a:tabLst>
                <a:tab pos="1041400" algn="l"/>
                <a:tab pos="1158240" algn="l"/>
                <a:tab pos="2332355" algn="l"/>
                <a:tab pos="2413635" algn="l"/>
                <a:tab pos="2506345" algn="l"/>
                <a:tab pos="3393440" algn="l"/>
                <a:tab pos="3526790" algn="l"/>
                <a:tab pos="4167504" algn="l"/>
                <a:tab pos="4453890" algn="l"/>
                <a:tab pos="4892675" algn="l"/>
              </a:tabLst>
            </a:pPr>
            <a:r>
              <a:rPr dirty="0" sz="2800" spc="-200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2800" spc="-29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2800" spc="-155">
                <a:solidFill>
                  <a:srgbClr val="FDFEEC"/>
                </a:solidFill>
                <a:latin typeface="Arial Black"/>
                <a:cs typeface="Arial Black"/>
              </a:rPr>
              <a:t>ц</a:t>
            </a:r>
            <a:r>
              <a:rPr dirty="0" sz="2800" spc="-17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2800" spc="-51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2800" spc="-8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2800" spc="-51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2800" spc="-310">
                <a:solidFill>
                  <a:srgbClr val="FDFEEC"/>
                </a:solidFill>
                <a:latin typeface="Arial Black"/>
                <a:cs typeface="Arial Black"/>
              </a:rPr>
              <a:t>к</a:t>
            </a:r>
            <a:r>
              <a:rPr dirty="0" sz="2800" spc="-165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2800" spc="-165">
                <a:solidFill>
                  <a:srgbClr val="FDFEEC"/>
                </a:solidFill>
                <a:latin typeface="Arial Black"/>
                <a:cs typeface="Arial Black"/>
              </a:rPr>
              <a:t>й</a:t>
            </a:r>
            <a:r>
              <a:rPr dirty="0" sz="28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2800" spc="-390">
                <a:solidFill>
                  <a:srgbClr val="FDFEEC"/>
                </a:solidFill>
                <a:latin typeface="Arial Black"/>
                <a:cs typeface="Arial Black"/>
              </a:rPr>
              <a:t>Г</a:t>
            </a:r>
            <a:r>
              <a:rPr dirty="0" sz="2800" spc="-28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2800" spc="-135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2800" spc="-275">
                <a:solidFill>
                  <a:srgbClr val="FDFEEC"/>
                </a:solidFill>
                <a:latin typeface="Arial Black"/>
                <a:cs typeface="Arial Black"/>
              </a:rPr>
              <a:t>м</a:t>
            </a:r>
            <a:r>
              <a:rPr dirty="0" sz="2800" spc="-29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2800" spc="-200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2800" spc="-17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2800" spc="-165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2150" spc="-45">
                <a:solidFill>
                  <a:srgbClr val="FDFEEC"/>
                </a:solidFill>
                <a:latin typeface="Arial"/>
                <a:cs typeface="Arial"/>
              </a:rPr>
              <a:t>,</a:t>
            </a:r>
            <a:r>
              <a:rPr dirty="0" sz="2150">
                <a:solidFill>
                  <a:srgbClr val="FDFEEC"/>
                </a:solidFill>
                <a:latin typeface="Arial"/>
                <a:cs typeface="Arial"/>
              </a:rPr>
              <a:t>	</a:t>
            </a:r>
            <a:r>
              <a:rPr dirty="0" sz="2800" spc="-8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2800" spc="-28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2800" spc="-160">
                <a:solidFill>
                  <a:srgbClr val="FDFEEC"/>
                </a:solidFill>
                <a:latin typeface="Arial Black"/>
                <a:cs typeface="Arial Black"/>
              </a:rPr>
              <a:t>м  </a:t>
            </a:r>
            <a:r>
              <a:rPr dirty="0" sz="2800" spc="-340">
                <a:solidFill>
                  <a:srgbClr val="FDFEEC"/>
                </a:solidFill>
                <a:latin typeface="Arial Black"/>
                <a:cs typeface="Arial Black"/>
              </a:rPr>
              <a:t>самым </a:t>
            </a:r>
            <a:r>
              <a:rPr dirty="0" sz="2800" spc="-229">
                <a:solidFill>
                  <a:srgbClr val="FDFEEC"/>
                </a:solidFill>
                <a:latin typeface="Arial Black"/>
                <a:cs typeface="Arial Black"/>
              </a:rPr>
              <a:t>полностью  </a:t>
            </a:r>
            <a:r>
              <a:rPr dirty="0" sz="2800" spc="-120">
                <a:solidFill>
                  <a:srgbClr val="FDFEEC"/>
                </a:solidFill>
                <a:latin typeface="Noto Serif"/>
                <a:cs typeface="Noto Serif"/>
              </a:rPr>
              <a:t>п</a:t>
            </a:r>
            <a:r>
              <a:rPr dirty="0" sz="2800" spc="80">
                <a:solidFill>
                  <a:srgbClr val="FDFEEC"/>
                </a:solidFill>
                <a:latin typeface="Noto Serif"/>
                <a:cs typeface="Noto Serif"/>
              </a:rPr>
              <a:t>е</a:t>
            </a:r>
            <a:r>
              <a:rPr dirty="0" sz="2800" spc="5">
                <a:solidFill>
                  <a:srgbClr val="FDFEEC"/>
                </a:solidFill>
                <a:latin typeface="Noto Serif"/>
                <a:cs typeface="Noto Serif"/>
              </a:rPr>
              <a:t>р</a:t>
            </a:r>
            <a:r>
              <a:rPr dirty="0" sz="2800" spc="80">
                <a:solidFill>
                  <a:srgbClr val="FDFEEC"/>
                </a:solidFill>
                <a:latin typeface="Noto Serif"/>
                <a:cs typeface="Noto Serif"/>
              </a:rPr>
              <a:t>е</a:t>
            </a:r>
            <a:r>
              <a:rPr dirty="0" sz="2800" spc="-145">
                <a:solidFill>
                  <a:srgbClr val="FDFEEC"/>
                </a:solidFill>
                <a:latin typeface="Noto Serif"/>
                <a:cs typeface="Noto Serif"/>
              </a:rPr>
              <a:t>х</a:t>
            </a:r>
            <a:r>
              <a:rPr dirty="0" sz="2800" spc="-65">
                <a:solidFill>
                  <a:srgbClr val="FDFEEC"/>
                </a:solidFill>
                <a:latin typeface="Noto Serif"/>
                <a:cs typeface="Noto Serif"/>
              </a:rPr>
              <a:t>в</a:t>
            </a:r>
            <a:r>
              <a:rPr dirty="0" sz="2800" spc="-10">
                <a:solidFill>
                  <a:srgbClr val="FDFEEC"/>
                </a:solidFill>
                <a:latin typeface="Noto Serif"/>
                <a:cs typeface="Noto Serif"/>
              </a:rPr>
              <a:t>а</a:t>
            </a:r>
            <a:r>
              <a:rPr dirty="0" sz="2800" spc="-215">
                <a:solidFill>
                  <a:srgbClr val="FDFEEC"/>
                </a:solidFill>
                <a:latin typeface="Noto Serif"/>
                <a:cs typeface="Noto Serif"/>
              </a:rPr>
              <a:t>т</a:t>
            </a:r>
            <a:r>
              <a:rPr dirty="0" sz="2800" spc="-140">
                <a:solidFill>
                  <a:srgbClr val="FDFEEC"/>
                </a:solidFill>
                <a:latin typeface="Noto Serif"/>
                <a:cs typeface="Noto Serif"/>
              </a:rPr>
              <a:t>и</a:t>
            </a:r>
            <a:r>
              <a:rPr dirty="0" sz="2800" spc="-65">
                <a:solidFill>
                  <a:srgbClr val="FDFEEC"/>
                </a:solidFill>
                <a:latin typeface="Noto Serif"/>
                <a:cs typeface="Noto Serif"/>
              </a:rPr>
              <a:t>в</a:t>
            </a:r>
            <a:r>
              <a:rPr dirty="0" sz="2800">
                <a:solidFill>
                  <a:srgbClr val="FDFEEC"/>
                </a:solidFill>
                <a:latin typeface="Noto Serif"/>
                <a:cs typeface="Noto Serif"/>
              </a:rPr>
              <a:t>		</a:t>
            </a:r>
            <a:r>
              <a:rPr dirty="0" sz="2800" spc="-140">
                <a:solidFill>
                  <a:srgbClr val="FDFEEC"/>
                </a:solidFill>
                <a:latin typeface="Noto Serif"/>
                <a:cs typeface="Noto Serif"/>
              </a:rPr>
              <a:t>ини</a:t>
            </a:r>
            <a:r>
              <a:rPr dirty="0" sz="2800" spc="-135">
                <a:solidFill>
                  <a:srgbClr val="FDFEEC"/>
                </a:solidFill>
                <a:latin typeface="Noto Serif"/>
                <a:cs typeface="Noto Serif"/>
              </a:rPr>
              <a:t>ц</a:t>
            </a:r>
            <a:r>
              <a:rPr dirty="0" sz="2800" spc="-140">
                <a:solidFill>
                  <a:srgbClr val="FDFEEC"/>
                </a:solidFill>
                <a:latin typeface="Noto Serif"/>
                <a:cs typeface="Noto Serif"/>
              </a:rPr>
              <a:t>и</a:t>
            </a:r>
            <a:r>
              <a:rPr dirty="0" sz="2800" spc="-10">
                <a:solidFill>
                  <a:srgbClr val="FDFEEC"/>
                </a:solidFill>
                <a:latin typeface="Noto Serif"/>
                <a:cs typeface="Noto Serif"/>
              </a:rPr>
              <a:t>а</a:t>
            </a:r>
            <a:r>
              <a:rPr dirty="0" sz="2800" spc="-215">
                <a:solidFill>
                  <a:srgbClr val="FDFEEC"/>
                </a:solidFill>
                <a:latin typeface="Noto Serif"/>
                <a:cs typeface="Noto Serif"/>
              </a:rPr>
              <a:t>т</a:t>
            </a:r>
            <a:r>
              <a:rPr dirty="0" sz="2800" spc="-140">
                <a:solidFill>
                  <a:srgbClr val="FDFEEC"/>
                </a:solidFill>
                <a:latin typeface="Noto Serif"/>
                <a:cs typeface="Noto Serif"/>
              </a:rPr>
              <a:t>и</a:t>
            </a:r>
            <a:r>
              <a:rPr dirty="0" sz="2800" spc="-65">
                <a:solidFill>
                  <a:srgbClr val="FDFEEC"/>
                </a:solidFill>
                <a:latin typeface="Noto Serif"/>
                <a:cs typeface="Noto Serif"/>
              </a:rPr>
              <a:t>в</a:t>
            </a:r>
            <a:r>
              <a:rPr dirty="0" sz="2800" spc="-165">
                <a:solidFill>
                  <a:srgbClr val="FDFEEC"/>
                </a:solidFill>
                <a:latin typeface="Noto Serif"/>
                <a:cs typeface="Noto Serif"/>
              </a:rPr>
              <a:t>у</a:t>
            </a:r>
            <a:r>
              <a:rPr dirty="0" sz="2800">
                <a:solidFill>
                  <a:srgbClr val="FDFEEC"/>
                </a:solidFill>
                <a:latin typeface="Noto Serif"/>
                <a:cs typeface="Noto Serif"/>
              </a:rPr>
              <a:t>	</a:t>
            </a:r>
            <a:r>
              <a:rPr dirty="0" sz="2800" spc="-40">
                <a:solidFill>
                  <a:srgbClr val="FDFEEC"/>
                </a:solidFill>
                <a:latin typeface="Noto Serif"/>
                <a:cs typeface="Noto Serif"/>
              </a:rPr>
              <a:t>в  </a:t>
            </a:r>
            <a:r>
              <a:rPr dirty="0" sz="2800" spc="-145">
                <a:solidFill>
                  <a:srgbClr val="FDFEEC"/>
                </a:solidFill>
                <a:latin typeface="Noto Serif"/>
                <a:cs typeface="Noto Serif"/>
              </a:rPr>
              <a:t>х</a:t>
            </a:r>
            <a:r>
              <a:rPr dirty="0" sz="2800" spc="85">
                <a:solidFill>
                  <a:srgbClr val="FDFEEC"/>
                </a:solidFill>
                <a:latin typeface="Noto Serif"/>
                <a:cs typeface="Noto Serif"/>
              </a:rPr>
              <a:t>о</a:t>
            </a:r>
            <a:r>
              <a:rPr dirty="0" sz="2800" spc="-15">
                <a:solidFill>
                  <a:srgbClr val="FDFEEC"/>
                </a:solidFill>
                <a:latin typeface="Noto Serif"/>
                <a:cs typeface="Noto Serif"/>
              </a:rPr>
              <a:t>д</a:t>
            </a:r>
            <a:r>
              <a:rPr dirty="0" sz="2800" spc="80">
                <a:solidFill>
                  <a:srgbClr val="FDFEEC"/>
                </a:solidFill>
                <a:latin typeface="Noto Serif"/>
                <a:cs typeface="Noto Serif"/>
              </a:rPr>
              <a:t>е</a:t>
            </a:r>
            <a:r>
              <a:rPr dirty="0" sz="2800">
                <a:solidFill>
                  <a:srgbClr val="FDFEEC"/>
                </a:solidFill>
                <a:latin typeface="Noto Serif"/>
                <a:cs typeface="Noto Serif"/>
              </a:rPr>
              <a:t>	</a:t>
            </a:r>
            <a:r>
              <a:rPr dirty="0" sz="2800" spc="-65">
                <a:solidFill>
                  <a:srgbClr val="FDFEEC"/>
                </a:solidFill>
                <a:latin typeface="Noto Serif"/>
                <a:cs typeface="Noto Serif"/>
              </a:rPr>
              <a:t>в</a:t>
            </a:r>
            <a:r>
              <a:rPr dirty="0" sz="2800" spc="85">
                <a:solidFill>
                  <a:srgbClr val="FDFEEC"/>
                </a:solidFill>
                <a:latin typeface="Noto Serif"/>
                <a:cs typeface="Noto Serif"/>
              </a:rPr>
              <a:t>о</a:t>
            </a:r>
            <a:r>
              <a:rPr dirty="0" sz="2800" spc="-140">
                <a:solidFill>
                  <a:srgbClr val="FDFEEC"/>
                </a:solidFill>
                <a:latin typeface="Noto Serif"/>
                <a:cs typeface="Noto Serif"/>
              </a:rPr>
              <a:t>йн</a:t>
            </a:r>
            <a:r>
              <a:rPr dirty="0" sz="2800" spc="-150">
                <a:solidFill>
                  <a:srgbClr val="FDFEEC"/>
                </a:solidFill>
                <a:latin typeface="Noto Serif"/>
                <a:cs typeface="Noto Serif"/>
              </a:rPr>
              <a:t>ы</a:t>
            </a:r>
            <a:r>
              <a:rPr dirty="0" sz="2800" spc="50">
                <a:solidFill>
                  <a:srgbClr val="FDFEEC"/>
                </a:solidFill>
                <a:latin typeface="Noto Serif"/>
                <a:cs typeface="Noto Serif"/>
              </a:rPr>
              <a:t>.</a:t>
            </a:r>
            <a:r>
              <a:rPr dirty="0" sz="2800">
                <a:solidFill>
                  <a:srgbClr val="FDFEEC"/>
                </a:solidFill>
                <a:latin typeface="Noto Serif"/>
                <a:cs typeface="Noto Serif"/>
              </a:rPr>
              <a:t>			</a:t>
            </a:r>
            <a:r>
              <a:rPr dirty="0" sz="2800" spc="-180">
                <a:solidFill>
                  <a:srgbClr val="FDFEEC"/>
                </a:solidFill>
                <a:latin typeface="Noto Serif"/>
                <a:cs typeface="Noto Serif"/>
              </a:rPr>
              <a:t>Е</a:t>
            </a:r>
            <a:r>
              <a:rPr dirty="0" sz="2800" spc="-40">
                <a:solidFill>
                  <a:srgbClr val="FDFEEC"/>
                </a:solidFill>
                <a:latin typeface="Noto Serif"/>
                <a:cs typeface="Noto Serif"/>
              </a:rPr>
              <a:t>с</a:t>
            </a:r>
            <a:r>
              <a:rPr dirty="0" sz="2800" spc="-150">
                <a:solidFill>
                  <a:srgbClr val="FDFEEC"/>
                </a:solidFill>
                <a:latin typeface="Noto Serif"/>
                <a:cs typeface="Noto Serif"/>
              </a:rPr>
              <a:t>л</a:t>
            </a:r>
            <a:r>
              <a:rPr dirty="0" sz="2800" spc="-140">
                <a:solidFill>
                  <a:srgbClr val="FDFEEC"/>
                </a:solidFill>
                <a:latin typeface="Noto Serif"/>
                <a:cs typeface="Noto Serif"/>
              </a:rPr>
              <a:t>и</a:t>
            </a:r>
            <a:r>
              <a:rPr dirty="0" sz="2800">
                <a:solidFill>
                  <a:srgbClr val="FDFEEC"/>
                </a:solidFill>
                <a:latin typeface="Noto Serif"/>
                <a:cs typeface="Noto Serif"/>
              </a:rPr>
              <a:t>		</a:t>
            </a:r>
            <a:r>
              <a:rPr dirty="0" sz="2800" spc="-15">
                <a:solidFill>
                  <a:srgbClr val="FDFEEC"/>
                </a:solidFill>
                <a:latin typeface="Noto Serif"/>
                <a:cs typeface="Noto Serif"/>
              </a:rPr>
              <a:t>д</a:t>
            </a:r>
            <a:r>
              <a:rPr dirty="0" sz="2800" spc="85">
                <a:solidFill>
                  <a:srgbClr val="FDFEEC"/>
                </a:solidFill>
                <a:latin typeface="Noto Serif"/>
                <a:cs typeface="Noto Serif"/>
              </a:rPr>
              <a:t>о</a:t>
            </a:r>
            <a:r>
              <a:rPr dirty="0" sz="2800">
                <a:solidFill>
                  <a:srgbClr val="FDFEEC"/>
                </a:solidFill>
                <a:latin typeface="Noto Serif"/>
                <a:cs typeface="Noto Serif"/>
              </a:rPr>
              <a:t>	</a:t>
            </a:r>
            <a:r>
              <a:rPr dirty="0" sz="2800" spc="10">
                <a:solidFill>
                  <a:srgbClr val="FDFEEC"/>
                </a:solidFill>
                <a:latin typeface="Noto Serif"/>
                <a:cs typeface="Noto Serif"/>
              </a:rPr>
              <a:t>э</a:t>
            </a:r>
            <a:r>
              <a:rPr dirty="0" sz="2800" spc="-215">
                <a:solidFill>
                  <a:srgbClr val="FDFEEC"/>
                </a:solidFill>
                <a:latin typeface="Noto Serif"/>
                <a:cs typeface="Noto Serif"/>
              </a:rPr>
              <a:t>т</a:t>
            </a:r>
            <a:r>
              <a:rPr dirty="0" sz="2800" spc="85">
                <a:solidFill>
                  <a:srgbClr val="FDFEEC"/>
                </a:solidFill>
                <a:latin typeface="Noto Serif"/>
                <a:cs typeface="Noto Serif"/>
              </a:rPr>
              <a:t>о</a:t>
            </a:r>
            <a:r>
              <a:rPr dirty="0" sz="2800" spc="-75">
                <a:solidFill>
                  <a:srgbClr val="FDFEEC"/>
                </a:solidFill>
                <a:latin typeface="Noto Serif"/>
                <a:cs typeface="Noto Serif"/>
              </a:rPr>
              <a:t>г</a:t>
            </a:r>
            <a:r>
              <a:rPr dirty="0" sz="2800" spc="55">
                <a:solidFill>
                  <a:srgbClr val="FDFEEC"/>
                </a:solidFill>
                <a:latin typeface="Noto Serif"/>
                <a:cs typeface="Noto Serif"/>
              </a:rPr>
              <a:t>о  </a:t>
            </a:r>
            <a:r>
              <a:rPr dirty="0" sz="2800" spc="-65">
                <a:solidFill>
                  <a:srgbClr val="FDFEEC"/>
                </a:solidFill>
                <a:latin typeface="Noto Serif"/>
                <a:cs typeface="Noto Serif"/>
              </a:rPr>
              <a:t>немецкая </a:t>
            </a:r>
            <a:r>
              <a:rPr dirty="0" sz="2800" spc="-55">
                <a:solidFill>
                  <a:srgbClr val="FDFEEC"/>
                </a:solidFill>
                <a:latin typeface="Noto Serif"/>
                <a:cs typeface="Noto Serif"/>
              </a:rPr>
              <a:t>армия </a:t>
            </a:r>
            <a:r>
              <a:rPr dirty="0" sz="2800" spc="-60">
                <a:solidFill>
                  <a:srgbClr val="FDFEEC"/>
                </a:solidFill>
                <a:latin typeface="Noto Serif"/>
                <a:cs typeface="Noto Serif"/>
              </a:rPr>
              <a:t>была  </a:t>
            </a:r>
            <a:r>
              <a:rPr dirty="0" sz="2800" spc="-25">
                <a:solidFill>
                  <a:srgbClr val="FDFEEC"/>
                </a:solidFill>
                <a:latin typeface="Noto Serif"/>
                <a:cs typeface="Noto Serif"/>
              </a:rPr>
              <a:t>непобедимой, </a:t>
            </a:r>
            <a:r>
              <a:rPr dirty="0" sz="2800" spc="-65">
                <a:solidFill>
                  <a:srgbClr val="FDFEEC"/>
                </a:solidFill>
                <a:latin typeface="Noto Serif"/>
                <a:cs typeface="Noto Serif"/>
              </a:rPr>
              <a:t>то </a:t>
            </a:r>
            <a:r>
              <a:rPr dirty="0" sz="2800" spc="-30">
                <a:solidFill>
                  <a:srgbClr val="FDFEEC"/>
                </a:solidFill>
                <a:latin typeface="Noto Serif"/>
                <a:cs typeface="Noto Serif"/>
              </a:rPr>
              <a:t>теперь </a:t>
            </a:r>
            <a:r>
              <a:rPr dirty="0" sz="2800" spc="-20">
                <a:solidFill>
                  <a:srgbClr val="FDFEEC"/>
                </a:solidFill>
                <a:latin typeface="Noto Serif"/>
                <a:cs typeface="Noto Serif"/>
              </a:rPr>
              <a:t>она  </a:t>
            </a:r>
            <a:r>
              <a:rPr dirty="0" sz="2800" spc="65">
                <a:solidFill>
                  <a:srgbClr val="FDFEEC"/>
                </a:solidFill>
                <a:latin typeface="Noto Serif"/>
                <a:cs typeface="Noto Serif"/>
              </a:rPr>
              <a:t>б</a:t>
            </a:r>
            <a:r>
              <a:rPr dirty="0" sz="2800" spc="-150">
                <a:solidFill>
                  <a:srgbClr val="FDFEEC"/>
                </a:solidFill>
                <a:latin typeface="Noto Serif"/>
                <a:cs typeface="Noto Serif"/>
              </a:rPr>
              <a:t>ы</a:t>
            </a:r>
            <a:r>
              <a:rPr dirty="0" sz="2800" spc="-150">
                <a:solidFill>
                  <a:srgbClr val="FDFEEC"/>
                </a:solidFill>
                <a:latin typeface="Noto Serif"/>
                <a:cs typeface="Noto Serif"/>
              </a:rPr>
              <a:t>л</a:t>
            </a:r>
            <a:r>
              <a:rPr dirty="0" sz="2800" spc="-10">
                <a:solidFill>
                  <a:srgbClr val="FDFEEC"/>
                </a:solidFill>
                <a:latin typeface="Noto Serif"/>
                <a:cs typeface="Noto Serif"/>
              </a:rPr>
              <a:t>а</a:t>
            </a:r>
            <a:r>
              <a:rPr dirty="0" sz="2800">
                <a:solidFill>
                  <a:srgbClr val="FDFEEC"/>
                </a:solidFill>
                <a:latin typeface="Noto Serif"/>
                <a:cs typeface="Noto Serif"/>
              </a:rPr>
              <a:t>		</a:t>
            </a:r>
            <a:r>
              <a:rPr dirty="0" sz="2800" spc="-65">
                <a:solidFill>
                  <a:srgbClr val="FDFEEC"/>
                </a:solidFill>
                <a:latin typeface="Noto Serif"/>
                <a:cs typeface="Noto Serif"/>
              </a:rPr>
              <a:t>в</a:t>
            </a:r>
            <a:r>
              <a:rPr dirty="0" sz="2800" spc="-150">
                <a:solidFill>
                  <a:srgbClr val="FDFEEC"/>
                </a:solidFill>
                <a:latin typeface="Noto Serif"/>
                <a:cs typeface="Noto Serif"/>
              </a:rPr>
              <a:t>ы</a:t>
            </a:r>
            <a:r>
              <a:rPr dirty="0" sz="2800" spc="-140">
                <a:solidFill>
                  <a:srgbClr val="FDFEEC"/>
                </a:solidFill>
                <a:latin typeface="Noto Serif"/>
                <a:cs typeface="Noto Serif"/>
              </a:rPr>
              <a:t>н</a:t>
            </a:r>
            <a:r>
              <a:rPr dirty="0" sz="2800" spc="-165">
                <a:solidFill>
                  <a:srgbClr val="FDFEEC"/>
                </a:solidFill>
                <a:latin typeface="Noto Serif"/>
                <a:cs typeface="Noto Serif"/>
              </a:rPr>
              <a:t>у</a:t>
            </a:r>
            <a:r>
              <a:rPr dirty="0" sz="2800" spc="-395">
                <a:solidFill>
                  <a:srgbClr val="FDFEEC"/>
                </a:solidFill>
                <a:latin typeface="Noto Serif"/>
                <a:cs typeface="Noto Serif"/>
              </a:rPr>
              <a:t>ж</a:t>
            </a:r>
            <a:r>
              <a:rPr dirty="0" sz="2800" spc="-15">
                <a:solidFill>
                  <a:srgbClr val="FDFEEC"/>
                </a:solidFill>
                <a:latin typeface="Noto Serif"/>
                <a:cs typeface="Noto Serif"/>
              </a:rPr>
              <a:t>д</a:t>
            </a:r>
            <a:r>
              <a:rPr dirty="0" sz="2800" spc="80">
                <a:solidFill>
                  <a:srgbClr val="FDFEEC"/>
                </a:solidFill>
                <a:latin typeface="Noto Serif"/>
                <a:cs typeface="Noto Serif"/>
              </a:rPr>
              <a:t>е</a:t>
            </a:r>
            <a:r>
              <a:rPr dirty="0" sz="2800" spc="-140">
                <a:solidFill>
                  <a:srgbClr val="FDFEEC"/>
                </a:solidFill>
                <a:latin typeface="Noto Serif"/>
                <a:cs typeface="Noto Serif"/>
              </a:rPr>
              <a:t>н</a:t>
            </a:r>
            <a:r>
              <a:rPr dirty="0" sz="2800" spc="-10">
                <a:solidFill>
                  <a:srgbClr val="FDFEEC"/>
                </a:solidFill>
                <a:latin typeface="Noto Serif"/>
                <a:cs typeface="Noto Serif"/>
              </a:rPr>
              <a:t>а</a:t>
            </a:r>
            <a:r>
              <a:rPr dirty="0" sz="2800">
                <a:solidFill>
                  <a:srgbClr val="FDFEEC"/>
                </a:solidFill>
                <a:latin typeface="Noto Serif"/>
                <a:cs typeface="Noto Serif"/>
              </a:rPr>
              <a:t>	</a:t>
            </a:r>
            <a:r>
              <a:rPr dirty="0" sz="2800" spc="85">
                <a:solidFill>
                  <a:srgbClr val="FDFEEC"/>
                </a:solidFill>
                <a:latin typeface="Noto Serif"/>
                <a:cs typeface="Noto Serif"/>
              </a:rPr>
              <a:t>о</a:t>
            </a:r>
            <a:r>
              <a:rPr dirty="0" sz="2800" spc="-215">
                <a:solidFill>
                  <a:srgbClr val="FDFEEC"/>
                </a:solidFill>
                <a:latin typeface="Noto Serif"/>
                <a:cs typeface="Noto Serif"/>
              </a:rPr>
              <a:t>т</a:t>
            </a:r>
            <a:r>
              <a:rPr dirty="0" sz="2800" spc="-40">
                <a:solidFill>
                  <a:srgbClr val="FDFEEC"/>
                </a:solidFill>
                <a:latin typeface="Noto Serif"/>
                <a:cs typeface="Noto Serif"/>
              </a:rPr>
              <a:t>с</a:t>
            </a:r>
            <a:r>
              <a:rPr dirty="0" sz="2800" spc="-215">
                <a:solidFill>
                  <a:srgbClr val="FDFEEC"/>
                </a:solidFill>
                <a:latin typeface="Noto Serif"/>
                <a:cs typeface="Noto Serif"/>
              </a:rPr>
              <a:t>т</a:t>
            </a:r>
            <a:r>
              <a:rPr dirty="0" sz="2800" spc="-165">
                <a:solidFill>
                  <a:srgbClr val="FDFEEC"/>
                </a:solidFill>
                <a:latin typeface="Noto Serif"/>
                <a:cs typeface="Noto Serif"/>
              </a:rPr>
              <a:t>у</a:t>
            </a:r>
            <a:r>
              <a:rPr dirty="0" sz="2800" spc="-120">
                <a:solidFill>
                  <a:srgbClr val="FDFEEC"/>
                </a:solidFill>
                <a:latin typeface="Noto Serif"/>
                <a:cs typeface="Noto Serif"/>
              </a:rPr>
              <a:t>п</a:t>
            </a:r>
            <a:r>
              <a:rPr dirty="0" sz="2800" spc="-10">
                <a:solidFill>
                  <a:srgbClr val="FDFEEC"/>
                </a:solidFill>
                <a:latin typeface="Noto Serif"/>
                <a:cs typeface="Noto Serif"/>
              </a:rPr>
              <a:t>а</a:t>
            </a:r>
            <a:r>
              <a:rPr dirty="0" sz="2800" spc="-215">
                <a:solidFill>
                  <a:srgbClr val="FDFEEC"/>
                </a:solidFill>
                <a:latin typeface="Noto Serif"/>
                <a:cs typeface="Noto Serif"/>
              </a:rPr>
              <a:t>т</a:t>
            </a:r>
            <a:r>
              <a:rPr dirty="0" sz="2800">
                <a:solidFill>
                  <a:srgbClr val="FDFEEC"/>
                </a:solidFill>
                <a:latin typeface="Noto Serif"/>
                <a:cs typeface="Noto Serif"/>
              </a:rPr>
              <a:t>ь  </a:t>
            </a:r>
            <a:r>
              <a:rPr dirty="0" sz="2800" spc="-85">
                <a:solidFill>
                  <a:srgbClr val="FDFEEC"/>
                </a:solidFill>
                <a:latin typeface="Noto Serif"/>
                <a:cs typeface="Noto Serif"/>
              </a:rPr>
              <a:t>при </a:t>
            </a:r>
            <a:r>
              <a:rPr dirty="0" sz="2800" spc="-60">
                <a:solidFill>
                  <a:srgbClr val="FDFEEC"/>
                </a:solidFill>
                <a:latin typeface="Noto Serif"/>
                <a:cs typeface="Noto Serif"/>
              </a:rPr>
              <a:t>огромных </a:t>
            </a:r>
            <a:r>
              <a:rPr dirty="0" sz="2800" spc="-45">
                <a:solidFill>
                  <a:srgbClr val="FDFEEC"/>
                </a:solidFill>
                <a:latin typeface="Noto Serif"/>
                <a:cs typeface="Noto Serif"/>
              </a:rPr>
              <a:t>потерях </a:t>
            </a:r>
            <a:r>
              <a:rPr dirty="0" sz="2800" spc="-180">
                <a:solidFill>
                  <a:srgbClr val="FDFEEC"/>
                </a:solidFill>
                <a:latin typeface="Noto Serif"/>
                <a:cs typeface="Noto Serif"/>
              </a:rPr>
              <a:t>как  </a:t>
            </a:r>
            <a:r>
              <a:rPr dirty="0" sz="2800" spc="-130">
                <a:solidFill>
                  <a:srgbClr val="FDFEEC"/>
                </a:solidFill>
                <a:latin typeface="Noto Serif"/>
                <a:cs typeface="Noto Serif"/>
              </a:rPr>
              <a:t>живой </a:t>
            </a:r>
            <a:r>
              <a:rPr dirty="0" sz="2800" spc="-100">
                <a:solidFill>
                  <a:srgbClr val="FDFEEC"/>
                </a:solidFill>
                <a:latin typeface="Noto Serif"/>
                <a:cs typeface="Noto Serif"/>
              </a:rPr>
              <a:t>силы, </a:t>
            </a:r>
            <a:r>
              <a:rPr dirty="0" sz="2800" spc="-165">
                <a:solidFill>
                  <a:srgbClr val="FDFEEC"/>
                </a:solidFill>
                <a:latin typeface="Noto Serif"/>
                <a:cs typeface="Noto Serif"/>
              </a:rPr>
              <a:t>так </a:t>
            </a:r>
            <a:r>
              <a:rPr dirty="0" sz="2800" spc="-140">
                <a:solidFill>
                  <a:srgbClr val="FDFEEC"/>
                </a:solidFill>
                <a:latin typeface="Noto Serif"/>
                <a:cs typeface="Noto Serif"/>
              </a:rPr>
              <a:t>и</a:t>
            </a:r>
            <a:r>
              <a:rPr dirty="0" sz="2800" spc="395">
                <a:solidFill>
                  <a:srgbClr val="FDFEEC"/>
                </a:solidFill>
                <a:latin typeface="Noto Serif"/>
                <a:cs typeface="Noto Serif"/>
              </a:rPr>
              <a:t> </a:t>
            </a:r>
            <a:r>
              <a:rPr dirty="0" sz="2800" spc="-140">
                <a:solidFill>
                  <a:srgbClr val="FDFEEC"/>
                </a:solidFill>
                <a:latin typeface="Noto Serif"/>
                <a:cs typeface="Noto Serif"/>
              </a:rPr>
              <a:t>техники</a:t>
            </a:r>
            <a:endParaRPr sz="2800">
              <a:latin typeface="Noto Serif"/>
              <a:cs typeface="Noto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5563" y="514480"/>
            <a:ext cx="11352530" cy="254190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50" spc="-1445">
                <a:latin typeface="Arial"/>
                <a:cs typeface="Arial"/>
              </a:rPr>
              <a:t>ИНТЕРЕСНЫЕ</a:t>
            </a:r>
            <a:r>
              <a:rPr dirty="0" sz="8050" spc="-815">
                <a:latin typeface="Arial"/>
                <a:cs typeface="Arial"/>
              </a:rPr>
              <a:t> </a:t>
            </a:r>
            <a:r>
              <a:rPr dirty="0" sz="8050" spc="-994">
                <a:latin typeface="Arial"/>
                <a:cs typeface="Arial"/>
              </a:rPr>
              <a:t>ФАКТЫ</a:t>
            </a:r>
            <a:endParaRPr sz="8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64"/>
              </a:spcBef>
            </a:pPr>
            <a:r>
              <a:rPr dirty="0" sz="8050" spc="-2900">
                <a:latin typeface="Arial"/>
                <a:cs typeface="Arial"/>
              </a:rPr>
              <a:t>О</a:t>
            </a:r>
            <a:r>
              <a:rPr dirty="0" sz="8050" spc="745">
                <a:latin typeface="Arial"/>
                <a:cs typeface="Arial"/>
              </a:rPr>
              <a:t> </a:t>
            </a:r>
            <a:r>
              <a:rPr dirty="0" sz="8050" spc="-1180">
                <a:latin typeface="Arial"/>
                <a:cs typeface="Arial"/>
              </a:rPr>
              <a:t>СТАЛИНГРАДСКОЙ</a:t>
            </a:r>
            <a:r>
              <a:rPr dirty="0" sz="8050" spc="-305">
                <a:latin typeface="Arial"/>
                <a:cs typeface="Arial"/>
              </a:rPr>
              <a:t> </a:t>
            </a:r>
            <a:r>
              <a:rPr dirty="0" sz="8050" spc="-1320">
                <a:latin typeface="Arial"/>
                <a:cs typeface="Arial"/>
              </a:rPr>
              <a:t>БИТВЕ</a:t>
            </a:r>
            <a:endParaRPr sz="8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97027" y="4144574"/>
            <a:ext cx="814705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1689">
                <a:solidFill>
                  <a:srgbClr val="FDFEEC"/>
                </a:solidFill>
                <a:latin typeface="Arial"/>
                <a:cs typeface="Arial"/>
              </a:rPr>
              <a:t>0</a:t>
            </a:r>
            <a:r>
              <a:rPr dirty="0" sz="4000" spc="70">
                <a:solidFill>
                  <a:srgbClr val="FDFEEC"/>
                </a:solidFill>
                <a:latin typeface="Arial"/>
                <a:cs typeface="Arial"/>
              </a:rPr>
              <a:t>1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0683" y="6027323"/>
            <a:ext cx="948055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1689">
                <a:solidFill>
                  <a:srgbClr val="FDFEEC"/>
                </a:solidFill>
                <a:latin typeface="Arial"/>
                <a:cs typeface="Arial"/>
              </a:rPr>
              <a:t>0</a:t>
            </a:r>
            <a:r>
              <a:rPr dirty="0" sz="4000" spc="1115">
                <a:solidFill>
                  <a:srgbClr val="FDFEEC"/>
                </a:solidFill>
                <a:latin typeface="Arial"/>
                <a:cs typeface="Arial"/>
              </a:rPr>
              <a:t>2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5333" y="8221182"/>
            <a:ext cx="918210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1689">
                <a:solidFill>
                  <a:srgbClr val="FDFEEC"/>
                </a:solidFill>
                <a:latin typeface="Arial"/>
                <a:cs typeface="Arial"/>
              </a:rPr>
              <a:t>0</a:t>
            </a:r>
            <a:r>
              <a:rPr dirty="0" sz="4000" spc="880">
                <a:solidFill>
                  <a:srgbClr val="FDFEEC"/>
                </a:solidFill>
                <a:latin typeface="Arial"/>
                <a:cs typeface="Arial"/>
              </a:rPr>
              <a:t>3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65078" y="3605969"/>
            <a:ext cx="14387194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25475" algn="l"/>
                <a:tab pos="3309620" algn="l"/>
              </a:tabLst>
            </a:pPr>
            <a:r>
              <a:rPr dirty="0" sz="2100" spc="575">
                <a:solidFill>
                  <a:srgbClr val="FDFEEC"/>
                </a:solidFill>
                <a:latin typeface="Arial"/>
                <a:cs typeface="Arial"/>
              </a:rPr>
              <a:t>22	</a:t>
            </a:r>
            <a:r>
              <a:rPr dirty="0" sz="3000" spc="-254">
                <a:solidFill>
                  <a:srgbClr val="FDFEEC"/>
                </a:solidFill>
                <a:latin typeface="Arial Black"/>
                <a:cs typeface="Arial Black"/>
              </a:rPr>
              <a:t>декабря</a:t>
            </a:r>
            <a:r>
              <a:rPr dirty="0" sz="3000" spc="340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2100" spc="430">
                <a:solidFill>
                  <a:srgbClr val="FDFEEC"/>
                </a:solidFill>
                <a:latin typeface="Arial"/>
                <a:cs typeface="Arial"/>
              </a:rPr>
              <a:t>1942	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года </a:t>
            </a:r>
            <a:r>
              <a:rPr dirty="0" sz="3000" spc="-114">
                <a:solidFill>
                  <a:srgbClr val="FDFEEC"/>
                </a:solidFill>
                <a:latin typeface="Arial Black"/>
                <a:cs typeface="Arial Black"/>
              </a:rPr>
              <a:t>в </a:t>
            </a:r>
            <a:r>
              <a:rPr dirty="0" sz="3000" spc="-285">
                <a:solidFill>
                  <a:srgbClr val="FDFEEC"/>
                </a:solidFill>
                <a:latin typeface="Arial Black"/>
                <a:cs typeface="Arial Black"/>
              </a:rPr>
              <a:t>Советском </a:t>
            </a:r>
            <a:r>
              <a:rPr dirty="0" sz="3000" spc="-385">
                <a:solidFill>
                  <a:srgbClr val="FDFEEC"/>
                </a:solidFill>
                <a:latin typeface="Arial Black"/>
                <a:cs typeface="Arial Black"/>
              </a:rPr>
              <a:t>Союзе </a:t>
            </a:r>
            <a:r>
              <a:rPr dirty="0" sz="3000" spc="-285">
                <a:solidFill>
                  <a:srgbClr val="FDFEEC"/>
                </a:solidFill>
                <a:latin typeface="Arial Black"/>
                <a:cs typeface="Arial Black"/>
              </a:rPr>
              <a:t>учреждена </a:t>
            </a:r>
            <a:r>
              <a:rPr dirty="0" sz="3000" spc="-280">
                <a:solidFill>
                  <a:srgbClr val="FDFEEC"/>
                </a:solidFill>
                <a:latin typeface="Arial Black"/>
                <a:cs typeface="Arial Black"/>
              </a:rPr>
              <a:t>медаль </a:t>
            </a:r>
            <a:r>
              <a:rPr dirty="0" sz="2300" spc="-204">
                <a:solidFill>
                  <a:srgbClr val="FDFEEC"/>
                </a:solidFill>
                <a:latin typeface="Arial"/>
                <a:cs typeface="Arial"/>
              </a:rPr>
              <a:t>«</a:t>
            </a:r>
            <a:r>
              <a:rPr dirty="0" sz="3000" spc="-204">
                <a:solidFill>
                  <a:srgbClr val="FDFEEC"/>
                </a:solidFill>
                <a:latin typeface="Arial Black"/>
                <a:cs typeface="Arial Black"/>
              </a:rPr>
              <a:t>За</a:t>
            </a:r>
            <a:r>
              <a:rPr dirty="0" sz="3000" spc="-470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210">
                <a:solidFill>
                  <a:srgbClr val="FDFEEC"/>
                </a:solidFill>
                <a:latin typeface="Arial Black"/>
                <a:cs typeface="Arial Black"/>
              </a:rPr>
              <a:t>оборону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34798" y="4250899"/>
            <a:ext cx="2981325" cy="3505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149475" algn="l"/>
              </a:tabLst>
            </a:pPr>
            <a:r>
              <a:rPr dirty="0" sz="2100" spc="-55">
                <a:solidFill>
                  <a:srgbClr val="FDFEEC"/>
                </a:solidFill>
                <a:latin typeface="Arial"/>
                <a:cs typeface="Arial"/>
              </a:rPr>
              <a:t>1</a:t>
            </a:r>
            <a:r>
              <a:rPr dirty="0" sz="2100" spc="-55">
                <a:solidFill>
                  <a:srgbClr val="FDFEEC"/>
                </a:solidFill>
                <a:latin typeface="Arial"/>
                <a:cs typeface="Arial"/>
              </a:rPr>
              <a:t>	</a:t>
            </a:r>
            <a:r>
              <a:rPr dirty="0" sz="2100" spc="-60">
                <a:solidFill>
                  <a:srgbClr val="FDFEEC"/>
                </a:solidFill>
                <a:latin typeface="Arial"/>
                <a:cs typeface="Arial"/>
              </a:rPr>
              <a:t>1</a:t>
            </a:r>
            <a:r>
              <a:rPr dirty="0" sz="2100" spc="640">
                <a:solidFill>
                  <a:srgbClr val="FDFEEC"/>
                </a:solidFill>
                <a:latin typeface="Arial"/>
                <a:cs typeface="Arial"/>
              </a:rPr>
              <a:t>99</a:t>
            </a:r>
            <a:r>
              <a:rPr dirty="0" sz="2100" spc="530">
                <a:solidFill>
                  <a:srgbClr val="FDFEEC"/>
                </a:solidFill>
                <a:latin typeface="Arial"/>
                <a:cs typeface="Arial"/>
              </a:rPr>
              <a:t>5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65078" y="4064312"/>
            <a:ext cx="1439227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  <a:tabLst>
                <a:tab pos="2978785" algn="l"/>
                <a:tab pos="4939030" algn="l"/>
                <a:tab pos="5736590" algn="l"/>
                <a:tab pos="8096884" algn="l"/>
                <a:tab pos="9351645" algn="l"/>
                <a:tab pos="12165965" algn="l"/>
                <a:tab pos="13401040" algn="l"/>
              </a:tabLst>
            </a:pPr>
            <a:r>
              <a:rPr dirty="0" sz="3000" spc="-440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415">
                <a:solidFill>
                  <a:srgbClr val="FDFEEC"/>
                </a:solidFill>
                <a:latin typeface="Arial Black"/>
                <a:cs typeface="Arial Black"/>
              </a:rPr>
              <a:t>л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г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д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2300" spc="20">
                <a:solidFill>
                  <a:srgbClr val="FDFEEC"/>
                </a:solidFill>
                <a:latin typeface="Arial"/>
                <a:cs typeface="Arial"/>
              </a:rPr>
              <a:t>»</a:t>
            </a:r>
            <a:r>
              <a:rPr dirty="0" sz="2300" spc="-50">
                <a:solidFill>
                  <a:srgbClr val="FDFEEC"/>
                </a:solidFill>
                <a:latin typeface="Arial"/>
                <a:cs typeface="Arial"/>
              </a:rPr>
              <a:t>,</a:t>
            </a:r>
            <a:r>
              <a:rPr dirty="0" sz="2300">
                <a:solidFill>
                  <a:srgbClr val="FDFEEC"/>
                </a:solidFill>
                <a:latin typeface="Arial"/>
                <a:cs typeface="Arial"/>
              </a:rPr>
              <a:t>	</a:t>
            </a:r>
            <a:r>
              <a:rPr dirty="0" sz="3000" spc="-345">
                <a:solidFill>
                  <a:srgbClr val="FDFEEC"/>
                </a:solidFill>
                <a:latin typeface="Arial Black"/>
                <a:cs typeface="Arial Black"/>
              </a:rPr>
              <a:t>к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й</a:t>
            </a:r>
            <a:r>
              <a:rPr dirty="0" sz="2300" spc="-50">
                <a:solidFill>
                  <a:srgbClr val="FDFEEC"/>
                </a:solidFill>
                <a:latin typeface="Arial"/>
                <a:cs typeface="Arial"/>
              </a:rPr>
              <a:t>,</a:t>
            </a:r>
            <a:r>
              <a:rPr dirty="0" sz="2300">
                <a:solidFill>
                  <a:srgbClr val="FDFEEC"/>
                </a:solidFill>
                <a:latin typeface="Arial"/>
                <a:cs typeface="Arial"/>
              </a:rPr>
              <a:t>	</a:t>
            </a:r>
            <a:r>
              <a:rPr dirty="0" sz="3000" spc="-130">
                <a:solidFill>
                  <a:srgbClr val="FDFEEC"/>
                </a:solidFill>
                <a:latin typeface="Arial Black"/>
                <a:cs typeface="Arial Black"/>
              </a:rPr>
              <a:t>п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56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56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200">
                <a:solidFill>
                  <a:srgbClr val="FDFEEC"/>
                </a:solidFill>
                <a:latin typeface="Arial Black"/>
                <a:cs typeface="Arial Black"/>
              </a:rPr>
              <a:t>я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 spc="-415">
                <a:solidFill>
                  <a:srgbClr val="FDFEEC"/>
                </a:solidFill>
                <a:latin typeface="Arial Black"/>
                <a:cs typeface="Arial Black"/>
              </a:rPr>
              <a:t>ю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 spc="-315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200">
                <a:solidFill>
                  <a:srgbClr val="FDFEEC"/>
                </a:solidFill>
                <a:latin typeface="Arial Black"/>
                <a:cs typeface="Arial Black"/>
              </a:rPr>
              <a:t>я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 spc="-120">
                <a:solidFill>
                  <a:srgbClr val="FDFEEC"/>
                </a:solidFill>
                <a:latin typeface="Arial Black"/>
                <a:cs typeface="Arial Black"/>
              </a:rPr>
              <a:t>в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195">
                <a:solidFill>
                  <a:srgbClr val="FDFEEC"/>
                </a:solidFill>
                <a:latin typeface="Arial Black"/>
                <a:cs typeface="Arial Black"/>
              </a:rPr>
              <a:t>я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г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д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2300" spc="-50">
                <a:solidFill>
                  <a:srgbClr val="FDFEEC"/>
                </a:solidFill>
                <a:latin typeface="Arial"/>
                <a:cs typeface="Arial"/>
              </a:rPr>
              <a:t>,</a:t>
            </a:r>
            <a:r>
              <a:rPr dirty="0" sz="2300">
                <a:solidFill>
                  <a:srgbClr val="FDFEEC"/>
                </a:solidFill>
                <a:latin typeface="Arial"/>
                <a:cs typeface="Arial"/>
              </a:rPr>
              <a:t>	</a:t>
            </a:r>
            <a:r>
              <a:rPr dirty="0" sz="3000" spc="-204">
                <a:solidFill>
                  <a:srgbClr val="FDFEEC"/>
                </a:solidFill>
                <a:latin typeface="Arial Black"/>
                <a:cs typeface="Arial Black"/>
              </a:rPr>
              <a:t>б</a:t>
            </a:r>
            <a:r>
              <a:rPr dirty="0" sz="3000" spc="-395">
                <a:solidFill>
                  <a:srgbClr val="FDFEEC"/>
                </a:solidFill>
                <a:latin typeface="Arial Black"/>
                <a:cs typeface="Arial Black"/>
              </a:rPr>
              <a:t>ы</a:t>
            </a:r>
            <a:r>
              <a:rPr dirty="0" sz="3000" spc="-415">
                <a:solidFill>
                  <a:srgbClr val="FDFEEC"/>
                </a:solidFill>
                <a:latin typeface="Arial Black"/>
                <a:cs typeface="Arial Black"/>
              </a:rPr>
              <a:t>л</a:t>
            </a:r>
            <a:r>
              <a:rPr dirty="0" sz="3000" spc="-125">
                <a:solidFill>
                  <a:srgbClr val="FDFEEC"/>
                </a:solidFill>
                <a:latin typeface="Arial Black"/>
                <a:cs typeface="Arial Black"/>
              </a:rPr>
              <a:t>о  </a:t>
            </a:r>
            <a:r>
              <a:rPr dirty="0" sz="3000" spc="-275">
                <a:solidFill>
                  <a:srgbClr val="FDFEEC"/>
                </a:solidFill>
                <a:latin typeface="Arial Black"/>
                <a:cs typeface="Arial Black"/>
              </a:rPr>
              <a:t>награждено </a:t>
            </a:r>
            <a:r>
              <a:rPr dirty="0" sz="2100" spc="555">
                <a:solidFill>
                  <a:srgbClr val="FDFEEC"/>
                </a:solidFill>
                <a:latin typeface="Arial"/>
                <a:cs typeface="Arial"/>
              </a:rPr>
              <a:t>759 </a:t>
            </a:r>
            <a:r>
              <a:rPr dirty="0" sz="2100" spc="370">
                <a:solidFill>
                  <a:srgbClr val="FDFEEC"/>
                </a:solidFill>
                <a:latin typeface="Arial"/>
                <a:cs typeface="Arial"/>
              </a:rPr>
              <a:t>561</a:t>
            </a:r>
            <a:r>
              <a:rPr dirty="0" sz="2100" spc="15">
                <a:solidFill>
                  <a:srgbClr val="FDFEEC"/>
                </a:solidFill>
                <a:latin typeface="Arial"/>
                <a:cs typeface="Arial"/>
              </a:rPr>
              <a:t> </a:t>
            </a:r>
            <a:r>
              <a:rPr dirty="0" sz="3000" spc="-235">
                <a:solidFill>
                  <a:srgbClr val="FDFEEC"/>
                </a:solidFill>
                <a:latin typeface="Arial Black"/>
                <a:cs typeface="Arial Black"/>
              </a:rPr>
              <a:t>человек</a:t>
            </a:r>
            <a:r>
              <a:rPr dirty="0" sz="2300" spc="-235">
                <a:solidFill>
                  <a:srgbClr val="FDFEEC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5078" y="5750953"/>
            <a:ext cx="14354810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265">
                <a:solidFill>
                  <a:srgbClr val="FDFEEC"/>
                </a:solidFill>
                <a:latin typeface="Arial Black"/>
                <a:cs typeface="Arial Black"/>
              </a:rPr>
              <a:t>Сталинград 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и </a:t>
            </a:r>
            <a:r>
              <a:rPr dirty="0" sz="3000" spc="-204">
                <a:solidFill>
                  <a:srgbClr val="FDFEEC"/>
                </a:solidFill>
                <a:latin typeface="Arial Black"/>
                <a:cs typeface="Arial Black"/>
              </a:rPr>
              <a:t>Ковентри </a:t>
            </a:r>
            <a:r>
              <a:rPr dirty="0" sz="3000" spc="-114">
                <a:solidFill>
                  <a:srgbClr val="FDFEEC"/>
                </a:solidFill>
                <a:latin typeface="Arial Black"/>
                <a:cs typeface="Arial Black"/>
              </a:rPr>
              <a:t>в </a:t>
            </a:r>
            <a:r>
              <a:rPr dirty="0" sz="2100" spc="390">
                <a:solidFill>
                  <a:srgbClr val="FDFEEC"/>
                </a:solidFill>
                <a:latin typeface="Arial"/>
                <a:cs typeface="Arial"/>
              </a:rPr>
              <a:t>1943 </a:t>
            </a:r>
            <a:r>
              <a:rPr dirty="0" sz="3000" spc="-240">
                <a:solidFill>
                  <a:srgbClr val="FDFEEC"/>
                </a:solidFill>
                <a:latin typeface="Arial Black"/>
                <a:cs typeface="Arial Black"/>
              </a:rPr>
              <a:t>году 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стали 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первыми 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городами</a:t>
            </a:r>
            <a:r>
              <a:rPr dirty="0" sz="2300" spc="-190">
                <a:solidFill>
                  <a:srgbClr val="FDFEEC"/>
                </a:solidFill>
                <a:latin typeface="Arial"/>
                <a:cs typeface="Arial"/>
              </a:rPr>
              <a:t>-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побратимами</a:t>
            </a:r>
            <a:r>
              <a:rPr dirty="0" sz="2300" spc="-190">
                <a:solidFill>
                  <a:srgbClr val="FDFEEC"/>
                </a:solidFill>
                <a:latin typeface="Arial"/>
                <a:cs typeface="Arial"/>
              </a:rPr>
              <a:t>,  </a:t>
            </a:r>
            <a:r>
              <a:rPr dirty="0" sz="3000" spc="-254">
                <a:solidFill>
                  <a:srgbClr val="FDFEEC"/>
                </a:solidFill>
                <a:latin typeface="Arial Black"/>
                <a:cs typeface="Arial Black"/>
              </a:rPr>
              <a:t>зародив </a:t>
            </a:r>
            <a:r>
              <a:rPr dirty="0" sz="3000" spc="-270">
                <a:solidFill>
                  <a:srgbClr val="FDFEEC"/>
                </a:solidFill>
                <a:latin typeface="Arial Black"/>
                <a:cs typeface="Arial Black"/>
              </a:rPr>
              <a:t>это </a:t>
            </a:r>
            <a:r>
              <a:rPr dirty="0" sz="3000" spc="-275">
                <a:solidFill>
                  <a:srgbClr val="FDFEEC"/>
                </a:solidFill>
                <a:latin typeface="Arial Black"/>
                <a:cs typeface="Arial Black"/>
              </a:rPr>
              <a:t>международное</a:t>
            </a:r>
            <a:r>
              <a:rPr dirty="0" sz="3000" spc="-20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240">
                <a:solidFill>
                  <a:srgbClr val="FDFEEC"/>
                </a:solidFill>
                <a:latin typeface="Arial Black"/>
                <a:cs typeface="Arial Black"/>
              </a:rPr>
              <a:t>движение</a:t>
            </a:r>
            <a:r>
              <a:rPr dirty="0" sz="2300" spc="-240">
                <a:solidFill>
                  <a:srgbClr val="FDFEEC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65078" y="7607490"/>
            <a:ext cx="15186660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6700"/>
              </a:lnSpc>
              <a:spcBef>
                <a:spcPts val="95"/>
              </a:spcBef>
            </a:pPr>
            <a:r>
              <a:rPr dirty="0" sz="2100" spc="295">
                <a:solidFill>
                  <a:srgbClr val="FDFEEC"/>
                </a:solidFill>
                <a:latin typeface="Arial"/>
                <a:cs typeface="Arial"/>
              </a:rPr>
              <a:t>19 </a:t>
            </a:r>
            <a:r>
              <a:rPr dirty="0" sz="3000" spc="-195">
                <a:solidFill>
                  <a:srgbClr val="FDFEEC"/>
                </a:solidFill>
                <a:latin typeface="Arial Black"/>
                <a:cs typeface="Arial Black"/>
              </a:rPr>
              <a:t>ноября </a:t>
            </a:r>
            <a:r>
              <a:rPr dirty="0" sz="2100" spc="430">
                <a:solidFill>
                  <a:srgbClr val="FDFEEC"/>
                </a:solidFill>
                <a:latin typeface="Arial"/>
                <a:cs typeface="Arial"/>
              </a:rPr>
              <a:t>1942 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перед </a:t>
            </a:r>
            <a:r>
              <a:rPr dirty="0" sz="3000" spc="-275">
                <a:solidFill>
                  <a:srgbClr val="FDFEEC"/>
                </a:solidFill>
                <a:latin typeface="Arial Black"/>
                <a:cs typeface="Arial Black"/>
              </a:rPr>
              <a:t>началом </a:t>
            </a:r>
            <a:r>
              <a:rPr dirty="0" sz="3000" spc="-250">
                <a:solidFill>
                  <a:srgbClr val="FDFEEC"/>
                </a:solidFill>
                <a:latin typeface="Arial Black"/>
                <a:cs typeface="Arial Black"/>
              </a:rPr>
              <a:t>контрнаступления 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советских </a:t>
            </a:r>
            <a:r>
              <a:rPr dirty="0" sz="3000" spc="-280">
                <a:solidFill>
                  <a:srgbClr val="FDFEEC"/>
                </a:solidFill>
                <a:latin typeface="Arial Black"/>
                <a:cs typeface="Arial Black"/>
              </a:rPr>
              <a:t>войск </a:t>
            </a:r>
            <a:r>
              <a:rPr dirty="0" sz="3000" spc="-335">
                <a:solidFill>
                  <a:srgbClr val="FDFEEC"/>
                </a:solidFill>
                <a:latin typeface="Arial Black"/>
                <a:cs typeface="Arial Black"/>
              </a:rPr>
              <a:t>была  </a:t>
            </a:r>
            <a:r>
              <a:rPr dirty="0" sz="3000" spc="-225">
                <a:solidFill>
                  <a:srgbClr val="FDFEEC"/>
                </a:solidFill>
                <a:latin typeface="Arial Black"/>
                <a:cs typeface="Arial Black"/>
              </a:rPr>
              <a:t>проведена 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мощнейшая 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артподготовка</a:t>
            </a:r>
            <a:r>
              <a:rPr dirty="0" sz="2300" spc="-190">
                <a:solidFill>
                  <a:srgbClr val="FDFEEC"/>
                </a:solidFill>
                <a:latin typeface="Arial"/>
                <a:cs typeface="Arial"/>
              </a:rPr>
              <a:t>. </a:t>
            </a:r>
            <a:r>
              <a:rPr dirty="0" sz="3000" spc="-235">
                <a:solidFill>
                  <a:srgbClr val="FDFEEC"/>
                </a:solidFill>
                <a:latin typeface="Arial Black"/>
                <a:cs typeface="Arial Black"/>
              </a:rPr>
              <a:t>Сегодня</a:t>
            </a:r>
            <a:r>
              <a:rPr dirty="0" sz="2300" spc="-235">
                <a:solidFill>
                  <a:srgbClr val="FDFEEC"/>
                </a:solidFill>
                <a:latin typeface="Arial"/>
                <a:cs typeface="Arial"/>
              </a:rPr>
              <a:t>, </a:t>
            </a:r>
            <a:r>
              <a:rPr dirty="0" sz="2100" spc="295">
                <a:solidFill>
                  <a:srgbClr val="FDFEEC"/>
                </a:solidFill>
                <a:latin typeface="Arial"/>
                <a:cs typeface="Arial"/>
              </a:rPr>
              <a:t>19 </a:t>
            </a:r>
            <a:r>
              <a:rPr dirty="0" sz="3000" spc="-175">
                <a:solidFill>
                  <a:srgbClr val="FDFEEC"/>
                </a:solidFill>
                <a:latin typeface="Arial Black"/>
                <a:cs typeface="Arial Black"/>
              </a:rPr>
              <a:t>ноября</a:t>
            </a:r>
            <a:r>
              <a:rPr dirty="0" sz="2300" spc="-175">
                <a:solidFill>
                  <a:srgbClr val="FDFEEC"/>
                </a:solidFill>
                <a:latin typeface="Arial"/>
                <a:cs typeface="Arial"/>
              </a:rPr>
              <a:t>, </a:t>
            </a:r>
            <a:r>
              <a:rPr dirty="0" sz="3000" spc="-114">
                <a:solidFill>
                  <a:srgbClr val="FDFEEC"/>
                </a:solidFill>
                <a:latin typeface="Arial Black"/>
                <a:cs typeface="Arial Black"/>
              </a:rPr>
              <a:t>в </a:t>
            </a:r>
            <a:r>
              <a:rPr dirty="0" sz="3000" spc="-240">
                <a:solidFill>
                  <a:srgbClr val="FDFEEC"/>
                </a:solidFill>
                <a:latin typeface="Arial Black"/>
                <a:cs typeface="Arial Black"/>
              </a:rPr>
              <a:t>честь  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этого  </a:t>
            </a:r>
            <a:r>
              <a:rPr dirty="0" sz="3000" spc="-265">
                <a:solidFill>
                  <a:srgbClr val="FDFEEC"/>
                </a:solidFill>
                <a:latin typeface="Arial Black"/>
                <a:cs typeface="Arial Black"/>
              </a:rPr>
              <a:t>события </a:t>
            </a:r>
            <a:r>
              <a:rPr dirty="0" sz="3000" spc="-285">
                <a:solidFill>
                  <a:srgbClr val="FDFEEC"/>
                </a:solidFill>
                <a:latin typeface="Arial Black"/>
                <a:cs typeface="Arial Black"/>
              </a:rPr>
              <a:t>празднуется </a:t>
            </a:r>
            <a:r>
              <a:rPr dirty="0" sz="3000" spc="-335">
                <a:solidFill>
                  <a:srgbClr val="FDFEEC"/>
                </a:solidFill>
                <a:latin typeface="Arial Black"/>
                <a:cs typeface="Arial Black"/>
              </a:rPr>
              <a:t>как </a:t>
            </a:r>
            <a:r>
              <a:rPr dirty="0" sz="3000" spc="-215">
                <a:solidFill>
                  <a:srgbClr val="FDFEEC"/>
                </a:solidFill>
                <a:latin typeface="Arial Black"/>
                <a:cs typeface="Arial Black"/>
              </a:rPr>
              <a:t>день </a:t>
            </a:r>
            <a:r>
              <a:rPr dirty="0" sz="3000" spc="-285">
                <a:solidFill>
                  <a:srgbClr val="FDFEEC"/>
                </a:solidFill>
                <a:latin typeface="Arial Black"/>
                <a:cs typeface="Arial Black"/>
              </a:rPr>
              <a:t>ракетных </a:t>
            </a:r>
            <a:r>
              <a:rPr dirty="0" sz="3000" spc="-280">
                <a:solidFill>
                  <a:srgbClr val="FDFEEC"/>
                </a:solidFill>
                <a:latin typeface="Arial Black"/>
                <a:cs typeface="Arial Black"/>
              </a:rPr>
              <a:t>войск 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 spc="405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225">
                <a:solidFill>
                  <a:srgbClr val="FDFEEC"/>
                </a:solidFill>
                <a:latin typeface="Arial Black"/>
                <a:cs typeface="Arial Black"/>
              </a:rPr>
              <a:t>артиллерии</a:t>
            </a:r>
            <a:r>
              <a:rPr dirty="0" sz="2300" spc="-225">
                <a:solidFill>
                  <a:srgbClr val="FDFEEC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2340" y="3940876"/>
            <a:ext cx="944244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1689">
                <a:solidFill>
                  <a:srgbClr val="FDFEEC"/>
                </a:solidFill>
                <a:latin typeface="Arial"/>
                <a:cs typeface="Arial"/>
              </a:rPr>
              <a:t>0</a:t>
            </a:r>
            <a:r>
              <a:rPr dirty="0" sz="4000" spc="1090">
                <a:solidFill>
                  <a:srgbClr val="FDFEEC"/>
                </a:solidFill>
                <a:latin typeface="Arial"/>
                <a:cs typeface="Arial"/>
              </a:rPr>
              <a:t>5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19349" y="6027323"/>
            <a:ext cx="970280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1689">
                <a:solidFill>
                  <a:srgbClr val="FDFEEC"/>
                </a:solidFill>
                <a:latin typeface="Arial"/>
                <a:cs typeface="Arial"/>
              </a:rPr>
              <a:t>0</a:t>
            </a:r>
            <a:r>
              <a:rPr dirty="0" sz="4000" spc="1295">
                <a:solidFill>
                  <a:srgbClr val="FDFEEC"/>
                </a:solidFill>
                <a:latin typeface="Arial"/>
                <a:cs typeface="Arial"/>
              </a:rPr>
              <a:t>6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2618" y="8098957"/>
            <a:ext cx="943610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1689">
                <a:solidFill>
                  <a:srgbClr val="FDFEEC"/>
                </a:solidFill>
                <a:latin typeface="Arial"/>
                <a:cs typeface="Arial"/>
              </a:rPr>
              <a:t>0</a:t>
            </a:r>
            <a:r>
              <a:rPr dirty="0" sz="4000" spc="1085">
                <a:solidFill>
                  <a:srgbClr val="FDFEEC"/>
                </a:solidFill>
                <a:latin typeface="Arial"/>
                <a:cs typeface="Arial"/>
              </a:rPr>
              <a:t>7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93499" y="3692672"/>
            <a:ext cx="726440" cy="3797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100" spc="-60">
                <a:solidFill>
                  <a:srgbClr val="FDFEEC"/>
                </a:solidFill>
                <a:latin typeface="Arial"/>
                <a:cs typeface="Arial"/>
              </a:rPr>
              <a:t>1</a:t>
            </a:r>
            <a:r>
              <a:rPr dirty="0" sz="2100" spc="880">
                <a:solidFill>
                  <a:srgbClr val="FDFEEC"/>
                </a:solidFill>
                <a:latin typeface="Arial"/>
                <a:cs typeface="Arial"/>
              </a:rPr>
              <a:t>0</a:t>
            </a:r>
            <a:r>
              <a:rPr dirty="0" sz="2100" spc="570">
                <a:solidFill>
                  <a:srgbClr val="FDFEEC"/>
                </a:solidFill>
                <a:latin typeface="Arial"/>
                <a:cs typeface="Arial"/>
              </a:rPr>
              <a:t>2</a:t>
            </a:r>
            <a:r>
              <a:rPr dirty="0" sz="2300" spc="-45">
                <a:solidFill>
                  <a:srgbClr val="FDFEEC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65078" y="3605969"/>
            <a:ext cx="1438973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14320" algn="l"/>
                <a:tab pos="3841750" algn="l"/>
                <a:tab pos="6703059" algn="l"/>
                <a:tab pos="8785225" algn="l"/>
                <a:tab pos="10702290" algn="l"/>
                <a:tab pos="13282294" algn="l"/>
              </a:tabLst>
            </a:pPr>
            <a:r>
              <a:rPr dirty="0" sz="3000" spc="-385">
                <a:solidFill>
                  <a:srgbClr val="FDFEEC"/>
                </a:solidFill>
                <a:latin typeface="Arial Black"/>
                <a:cs typeface="Arial Black"/>
              </a:rPr>
              <a:t>В</a:t>
            </a:r>
            <a:r>
              <a:rPr dirty="0" sz="3000" spc="-395">
                <a:solidFill>
                  <a:srgbClr val="FDFEEC"/>
                </a:solidFill>
                <a:latin typeface="Arial Black"/>
                <a:cs typeface="Arial Black"/>
              </a:rPr>
              <a:t>ы</a:t>
            </a:r>
            <a:r>
              <a:rPr dirty="0" sz="3000" spc="-56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315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490">
                <a:solidFill>
                  <a:srgbClr val="FDFEEC"/>
                </a:solidFill>
                <a:latin typeface="Arial Black"/>
                <a:cs typeface="Arial Black"/>
              </a:rPr>
              <a:t>Э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204">
                <a:solidFill>
                  <a:srgbClr val="FDFEEC"/>
                </a:solidFill>
                <a:latin typeface="Arial Black"/>
                <a:cs typeface="Arial Black"/>
              </a:rPr>
              <a:t>б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570">
                <a:solidFill>
                  <a:srgbClr val="FDFEEC"/>
                </a:solidFill>
                <a:latin typeface="Arial Black"/>
                <a:cs typeface="Arial Black"/>
              </a:rPr>
              <a:t>з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150">
                <a:solidFill>
                  <a:srgbClr val="FDFEEC"/>
                </a:solidFill>
                <a:latin typeface="Arial Black"/>
                <a:cs typeface="Arial Black"/>
              </a:rPr>
              <a:t>ч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 spc="-305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110">
                <a:solidFill>
                  <a:srgbClr val="FDFEEC"/>
                </a:solidFill>
                <a:latin typeface="Arial Black"/>
                <a:cs typeface="Arial Black"/>
              </a:rPr>
              <a:t>М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300">
                <a:solidFill>
                  <a:srgbClr val="FDFEEC"/>
                </a:solidFill>
                <a:latin typeface="Arial Black"/>
                <a:cs typeface="Arial Black"/>
              </a:rPr>
              <a:t>м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3000" spc="-120">
                <a:solidFill>
                  <a:srgbClr val="FDFEEC"/>
                </a:solidFill>
                <a:latin typeface="Arial Black"/>
                <a:cs typeface="Arial Black"/>
              </a:rPr>
              <a:t>в</a:t>
            </a:r>
            <a:r>
              <a:rPr dirty="0" sz="3000" spc="-315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345">
                <a:solidFill>
                  <a:srgbClr val="FDFEEC"/>
                </a:solidFill>
                <a:latin typeface="Arial Black"/>
                <a:cs typeface="Arial Black"/>
              </a:rPr>
              <a:t>к</a:t>
            </a:r>
            <a:r>
              <a:rPr dirty="0" sz="3000" spc="-305">
                <a:solidFill>
                  <a:srgbClr val="FDFEEC"/>
                </a:solidFill>
                <a:latin typeface="Arial Black"/>
                <a:cs typeface="Arial Black"/>
              </a:rPr>
              <a:t>у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г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2300" spc="-50">
                <a:solidFill>
                  <a:srgbClr val="FDFEEC"/>
                </a:solidFill>
                <a:latin typeface="Arial"/>
                <a:cs typeface="Arial"/>
              </a:rPr>
              <a:t>,</a:t>
            </a:r>
            <a:r>
              <a:rPr dirty="0" sz="2300">
                <a:solidFill>
                  <a:srgbClr val="FDFEEC"/>
                </a:solidFill>
                <a:latin typeface="Arial"/>
                <a:cs typeface="Arial"/>
              </a:rPr>
              <a:t>	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 spc="-120">
                <a:solidFill>
                  <a:srgbClr val="FDFEEC"/>
                </a:solidFill>
                <a:latin typeface="Arial Black"/>
                <a:cs typeface="Arial Black"/>
              </a:rPr>
              <a:t>в</a:t>
            </a:r>
            <a:r>
              <a:rPr dirty="0" sz="3000" spc="-395">
                <a:solidFill>
                  <a:srgbClr val="FDFEEC"/>
                </a:solidFill>
                <a:latin typeface="Arial Black"/>
                <a:cs typeface="Arial Black"/>
              </a:rPr>
              <a:t>ы</a:t>
            </a:r>
            <a:r>
              <a:rPr dirty="0" sz="3000" spc="-56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155">
                <a:solidFill>
                  <a:srgbClr val="FDFEEC"/>
                </a:solidFill>
                <a:latin typeface="Arial Black"/>
                <a:cs typeface="Arial Black"/>
              </a:rPr>
              <a:t>ш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й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150">
                <a:solidFill>
                  <a:srgbClr val="FDFEEC"/>
                </a:solidFill>
                <a:latin typeface="Arial Black"/>
                <a:cs typeface="Arial Black"/>
              </a:rPr>
              <a:t>ч</a:t>
            </a:r>
            <a:r>
              <a:rPr dirty="0" sz="3000" spc="-345">
                <a:solidFill>
                  <a:srgbClr val="FDFEEC"/>
                </a:solidFill>
                <a:latin typeface="Arial Black"/>
                <a:cs typeface="Arial Black"/>
              </a:rPr>
              <a:t>к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65078" y="4064312"/>
            <a:ext cx="14393544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  <a:tabLst>
                <a:tab pos="5336540" algn="l"/>
                <a:tab pos="7118350" algn="l"/>
              </a:tabLst>
            </a:pPr>
            <a:r>
              <a:rPr dirty="0" sz="3000" spc="-220">
                <a:solidFill>
                  <a:srgbClr val="FDFEEC"/>
                </a:solidFill>
                <a:latin typeface="Arial Black"/>
                <a:cs typeface="Arial Black"/>
              </a:rPr>
              <a:t>центральной</a:t>
            </a:r>
            <a:r>
              <a:rPr dirty="0" sz="3000" spc="45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265">
                <a:solidFill>
                  <a:srgbClr val="FDFEEC"/>
                </a:solidFill>
                <a:latin typeface="Arial Black"/>
                <a:cs typeface="Arial Black"/>
              </a:rPr>
              <a:t>части</a:t>
            </a:r>
            <a:r>
              <a:rPr dirty="0" sz="3000" spc="45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195">
                <a:solidFill>
                  <a:srgbClr val="FDFEEC"/>
                </a:solidFill>
                <a:latin typeface="Arial Black"/>
                <a:cs typeface="Arial Black"/>
              </a:rPr>
              <a:t>города</a:t>
            </a:r>
            <a:r>
              <a:rPr dirty="0" sz="2300" spc="-195">
                <a:solidFill>
                  <a:srgbClr val="FDFEEC"/>
                </a:solidFill>
                <a:latin typeface="Arial"/>
                <a:cs typeface="Arial"/>
              </a:rPr>
              <a:t>.	</a:t>
            </a:r>
            <a:r>
              <a:rPr dirty="0" sz="3000" spc="-345">
                <a:solidFill>
                  <a:srgbClr val="FDFEEC"/>
                </a:solidFill>
                <a:latin typeface="Arial Black"/>
                <a:cs typeface="Arial Black"/>
              </a:rPr>
              <a:t>Более</a:t>
            </a:r>
            <a:r>
              <a:rPr dirty="0" sz="3000" spc="35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2100" spc="415">
                <a:solidFill>
                  <a:srgbClr val="FDFEEC"/>
                </a:solidFill>
                <a:latin typeface="Arial"/>
                <a:cs typeface="Arial"/>
              </a:rPr>
              <a:t>10	</a:t>
            </a:r>
            <a:r>
              <a:rPr dirty="0" sz="3000" spc="-350">
                <a:solidFill>
                  <a:srgbClr val="FDFEEC"/>
                </a:solidFill>
                <a:latin typeface="Arial Black"/>
                <a:cs typeface="Arial Black"/>
              </a:rPr>
              <a:t>раз </a:t>
            </a:r>
            <a:r>
              <a:rPr dirty="0" sz="3000" spc="-440">
                <a:solidFill>
                  <a:srgbClr val="FDFEEC"/>
                </a:solidFill>
                <a:latin typeface="Arial Black"/>
                <a:cs typeface="Arial Black"/>
              </a:rPr>
              <a:t>за </a:t>
            </a:r>
            <a:r>
              <a:rPr dirty="0" sz="3000" spc="-215">
                <a:solidFill>
                  <a:srgbClr val="FDFEEC"/>
                </a:solidFill>
                <a:latin typeface="Arial Black"/>
                <a:cs typeface="Arial Black"/>
              </a:rPr>
              <a:t>день </a:t>
            </a:r>
            <a:r>
              <a:rPr dirty="0" sz="3000" spc="-270">
                <a:solidFill>
                  <a:srgbClr val="FDFEEC"/>
                </a:solidFill>
                <a:latin typeface="Arial Black"/>
                <a:cs typeface="Arial Black"/>
              </a:rPr>
              <a:t>переходила </a:t>
            </a:r>
            <a:r>
              <a:rPr dirty="0" sz="3000" spc="-380">
                <a:solidFill>
                  <a:srgbClr val="FDFEEC"/>
                </a:solidFill>
                <a:latin typeface="Arial Black"/>
                <a:cs typeface="Arial Black"/>
              </a:rPr>
              <a:t>из </a:t>
            </a:r>
            <a:r>
              <a:rPr dirty="0" sz="3000" spc="-270">
                <a:solidFill>
                  <a:srgbClr val="FDFEEC"/>
                </a:solidFill>
                <a:latin typeface="Arial Black"/>
                <a:cs typeface="Arial Black"/>
              </a:rPr>
              <a:t>рук </a:t>
            </a:r>
            <a:r>
              <a:rPr dirty="0" sz="3000" spc="-114">
                <a:solidFill>
                  <a:srgbClr val="FDFEEC"/>
                </a:solidFill>
                <a:latin typeface="Arial Black"/>
                <a:cs typeface="Arial Black"/>
              </a:rPr>
              <a:t>в </a:t>
            </a:r>
            <a:r>
              <a:rPr dirty="0" sz="3000" spc="-250">
                <a:solidFill>
                  <a:srgbClr val="FDFEEC"/>
                </a:solidFill>
                <a:latin typeface="Arial Black"/>
                <a:cs typeface="Arial Black"/>
              </a:rPr>
              <a:t>руки  </a:t>
            </a:r>
            <a:r>
              <a:rPr dirty="0" sz="3000" spc="-280">
                <a:solidFill>
                  <a:srgbClr val="FDFEEC"/>
                </a:solidFill>
                <a:latin typeface="Arial Black"/>
                <a:cs typeface="Arial Black"/>
              </a:rPr>
              <a:t>высота </a:t>
            </a:r>
            <a:r>
              <a:rPr dirty="0" sz="3000" spc="-260">
                <a:solidFill>
                  <a:srgbClr val="FDFEEC"/>
                </a:solidFill>
                <a:latin typeface="Arial Black"/>
                <a:cs typeface="Arial Black"/>
              </a:rPr>
              <a:t>Мамаева</a:t>
            </a:r>
            <a:r>
              <a:rPr dirty="0" sz="3000" spc="-85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270">
                <a:solidFill>
                  <a:srgbClr val="FDFEEC"/>
                </a:solidFill>
                <a:latin typeface="Arial Black"/>
                <a:cs typeface="Arial Black"/>
              </a:rPr>
              <a:t>Кургана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65078" y="5750953"/>
            <a:ext cx="14388465" cy="109220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  <a:tabLst>
                <a:tab pos="1282700" algn="l"/>
                <a:tab pos="1580515" algn="l"/>
                <a:tab pos="11301095" algn="l"/>
              </a:tabLst>
            </a:pPr>
            <a:r>
              <a:rPr dirty="0" sz="2100" spc="509">
                <a:solidFill>
                  <a:srgbClr val="FDFEEC"/>
                </a:solidFill>
                <a:latin typeface="Arial"/>
                <a:cs typeface="Arial"/>
              </a:rPr>
              <a:t>96</a:t>
            </a:r>
            <a:r>
              <a:rPr dirty="0" sz="2300" spc="509">
                <a:solidFill>
                  <a:srgbClr val="FDFEEC"/>
                </a:solidFill>
                <a:latin typeface="Arial"/>
                <a:cs typeface="Arial"/>
              </a:rPr>
              <a:t>,</a:t>
            </a:r>
            <a:r>
              <a:rPr dirty="0" sz="2100" spc="509">
                <a:solidFill>
                  <a:srgbClr val="FDFEEC"/>
                </a:solidFill>
                <a:latin typeface="Arial"/>
                <a:cs typeface="Arial"/>
              </a:rPr>
              <a:t>5</a:t>
            </a:r>
            <a:r>
              <a:rPr dirty="0" sz="2300" spc="509">
                <a:solidFill>
                  <a:srgbClr val="FDFEEC"/>
                </a:solidFill>
                <a:latin typeface="Arial"/>
                <a:cs typeface="Arial"/>
              </a:rPr>
              <a:t>%	</a:t>
            </a:r>
            <a:r>
              <a:rPr dirty="0" sz="2300" spc="325">
                <a:solidFill>
                  <a:srgbClr val="FDFEEC"/>
                </a:solidFill>
                <a:latin typeface="Arial"/>
                <a:cs typeface="Arial"/>
              </a:rPr>
              <a:t>-	</a:t>
            </a:r>
            <a:r>
              <a:rPr dirty="0" sz="3000" spc="-275">
                <a:solidFill>
                  <a:srgbClr val="FDFEEC"/>
                </a:solidFill>
                <a:latin typeface="Arial Black"/>
                <a:cs typeface="Arial Black"/>
              </a:rPr>
              <a:t>на  </a:t>
            </a:r>
            <a:r>
              <a:rPr dirty="0" sz="3000" spc="-270">
                <a:solidFill>
                  <a:srgbClr val="FDFEEC"/>
                </a:solidFill>
                <a:latin typeface="Arial Black"/>
                <a:cs typeface="Arial Black"/>
              </a:rPr>
              <a:t>столько  </a:t>
            </a:r>
            <a:r>
              <a:rPr dirty="0" sz="3000" spc="-340">
                <a:solidFill>
                  <a:srgbClr val="FDFEEC"/>
                </a:solidFill>
                <a:latin typeface="Arial Black"/>
                <a:cs typeface="Arial Black"/>
              </a:rPr>
              <a:t>был  </a:t>
            </a:r>
            <a:r>
              <a:rPr dirty="0" sz="3000" spc="-275">
                <a:solidFill>
                  <a:srgbClr val="FDFEEC"/>
                </a:solidFill>
                <a:latin typeface="Arial Black"/>
                <a:cs typeface="Arial Black"/>
              </a:rPr>
              <a:t>разрушен  </a:t>
            </a:r>
            <a:r>
              <a:rPr dirty="0" sz="3000" spc="-200">
                <a:solidFill>
                  <a:srgbClr val="FDFEEC"/>
                </a:solidFill>
                <a:latin typeface="Arial Black"/>
                <a:cs typeface="Arial Black"/>
              </a:rPr>
              <a:t>город </a:t>
            </a:r>
            <a:r>
              <a:rPr dirty="0" sz="3000" spc="-440">
                <a:solidFill>
                  <a:srgbClr val="FDFEEC"/>
                </a:solidFill>
                <a:latin typeface="Arial Black"/>
                <a:cs typeface="Arial Black"/>
              </a:rPr>
              <a:t>за</a:t>
            </a:r>
            <a:r>
              <a:rPr dirty="0" sz="3000" spc="60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220">
                <a:solidFill>
                  <a:srgbClr val="FDFEEC"/>
                </a:solidFill>
                <a:latin typeface="Arial Black"/>
                <a:cs typeface="Arial Black"/>
              </a:rPr>
              <a:t>время</a:t>
            </a:r>
            <a:r>
              <a:rPr dirty="0" sz="3000" spc="260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175">
                <a:solidFill>
                  <a:srgbClr val="FDFEEC"/>
                </a:solidFill>
                <a:latin typeface="Arial Black"/>
                <a:cs typeface="Arial Black"/>
              </a:rPr>
              <a:t>битвы</a:t>
            </a:r>
            <a:r>
              <a:rPr dirty="0" sz="2300" spc="-175">
                <a:solidFill>
                  <a:srgbClr val="FDFEEC"/>
                </a:solidFill>
                <a:latin typeface="Arial"/>
                <a:cs typeface="Arial"/>
              </a:rPr>
              <a:t>.	</a:t>
            </a:r>
            <a:r>
              <a:rPr dirty="0" sz="3000" spc="-220">
                <a:solidFill>
                  <a:srgbClr val="FDFEEC"/>
                </a:solidFill>
                <a:latin typeface="Arial Black"/>
                <a:cs typeface="Arial Black"/>
              </a:rPr>
              <a:t>При </a:t>
            </a:r>
            <a:r>
              <a:rPr dirty="0" sz="3000" spc="-275">
                <a:solidFill>
                  <a:srgbClr val="FDFEEC"/>
                </a:solidFill>
                <a:latin typeface="Arial Black"/>
                <a:cs typeface="Arial Black"/>
              </a:rPr>
              <a:t>этом</a:t>
            </a:r>
            <a:r>
              <a:rPr dirty="0" sz="3000" spc="-150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285">
                <a:solidFill>
                  <a:srgbClr val="FDFEEC"/>
                </a:solidFill>
                <a:latin typeface="Arial Black"/>
                <a:cs typeface="Arial Black"/>
              </a:rPr>
              <a:t>более</a:t>
            </a:r>
            <a:endParaRPr sz="3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100" spc="720">
                <a:solidFill>
                  <a:srgbClr val="FDFEEC"/>
                </a:solidFill>
                <a:latin typeface="Arial"/>
                <a:cs typeface="Arial"/>
              </a:rPr>
              <a:t>70</a:t>
            </a:r>
            <a:r>
              <a:rPr dirty="0" sz="2300" spc="720">
                <a:solidFill>
                  <a:srgbClr val="FDFEEC"/>
                </a:solidFill>
                <a:latin typeface="Arial"/>
                <a:cs typeface="Arial"/>
              </a:rPr>
              <a:t>% </a:t>
            </a:r>
            <a:r>
              <a:rPr dirty="0" sz="3000" spc="-290">
                <a:solidFill>
                  <a:srgbClr val="FDFEEC"/>
                </a:solidFill>
                <a:latin typeface="Arial Black"/>
                <a:cs typeface="Arial Black"/>
              </a:rPr>
              <a:t>зданий </a:t>
            </a:r>
            <a:r>
              <a:rPr dirty="0" sz="3000" spc="-300">
                <a:solidFill>
                  <a:srgbClr val="FDFEEC"/>
                </a:solidFill>
                <a:latin typeface="Arial Black"/>
                <a:cs typeface="Arial Black"/>
              </a:rPr>
              <a:t>были </a:t>
            </a:r>
            <a:r>
              <a:rPr dirty="0" sz="3000" spc="-260">
                <a:solidFill>
                  <a:srgbClr val="FDFEEC"/>
                </a:solidFill>
                <a:latin typeface="Arial Black"/>
                <a:cs typeface="Arial Black"/>
              </a:rPr>
              <a:t>уничтожены </a:t>
            </a:r>
            <a:r>
              <a:rPr dirty="0" sz="3000" spc="-440">
                <a:solidFill>
                  <a:srgbClr val="FDFEEC"/>
                </a:solidFill>
                <a:latin typeface="Arial Black"/>
                <a:cs typeface="Arial Black"/>
              </a:rPr>
              <a:t>за </a:t>
            </a:r>
            <a:r>
              <a:rPr dirty="0" sz="3000" spc="-215">
                <a:solidFill>
                  <a:srgbClr val="FDFEEC"/>
                </a:solidFill>
                <a:latin typeface="Arial Black"/>
                <a:cs typeface="Arial Black"/>
              </a:rPr>
              <a:t>один день </a:t>
            </a:r>
            <a:r>
              <a:rPr dirty="0" sz="2300" spc="325">
                <a:solidFill>
                  <a:srgbClr val="FDFEEC"/>
                </a:solidFill>
                <a:latin typeface="Arial"/>
                <a:cs typeface="Arial"/>
              </a:rPr>
              <a:t>- </a:t>
            </a:r>
            <a:r>
              <a:rPr dirty="0" sz="2100" spc="495">
                <a:solidFill>
                  <a:srgbClr val="FDFEEC"/>
                </a:solidFill>
                <a:latin typeface="Arial"/>
                <a:cs typeface="Arial"/>
              </a:rPr>
              <a:t>23 </a:t>
            </a:r>
            <a:r>
              <a:rPr dirty="0" sz="3000" spc="-280">
                <a:solidFill>
                  <a:srgbClr val="FDFEEC"/>
                </a:solidFill>
                <a:latin typeface="Arial Black"/>
                <a:cs typeface="Arial Black"/>
              </a:rPr>
              <a:t>августа</a:t>
            </a:r>
            <a:r>
              <a:rPr dirty="0" sz="3000" spc="-490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2100" spc="430">
                <a:solidFill>
                  <a:srgbClr val="FDFEEC"/>
                </a:solidFill>
                <a:latin typeface="Arial"/>
                <a:cs typeface="Arial"/>
              </a:rPr>
              <a:t>1942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5078" y="7822557"/>
            <a:ext cx="12609830" cy="109220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2100" spc="235">
                <a:solidFill>
                  <a:srgbClr val="FDFEEC"/>
                </a:solidFill>
                <a:latin typeface="Arial"/>
                <a:cs typeface="Arial"/>
              </a:rPr>
              <a:t>15 </a:t>
            </a:r>
            <a:r>
              <a:rPr dirty="0" sz="3000" spc="-195">
                <a:solidFill>
                  <a:srgbClr val="FDFEEC"/>
                </a:solidFill>
                <a:latin typeface="Arial Black"/>
                <a:cs typeface="Arial Black"/>
              </a:rPr>
              <a:t>минут</a:t>
            </a:r>
            <a:r>
              <a:rPr dirty="0" sz="2300" spc="-195">
                <a:solidFill>
                  <a:srgbClr val="FDFEEC"/>
                </a:solidFill>
                <a:latin typeface="Arial"/>
                <a:cs typeface="Arial"/>
              </a:rPr>
              <a:t>. </a:t>
            </a:r>
            <a:r>
              <a:rPr dirty="0" sz="3000" spc="-300">
                <a:solidFill>
                  <a:srgbClr val="FDFEEC"/>
                </a:solidFill>
                <a:latin typeface="Arial Black"/>
                <a:cs typeface="Arial Black"/>
              </a:rPr>
              <a:t>Такова </a:t>
            </a:r>
            <a:r>
              <a:rPr dirty="0" sz="3000" spc="-335">
                <a:solidFill>
                  <a:srgbClr val="FDFEEC"/>
                </a:solidFill>
                <a:latin typeface="Arial Black"/>
                <a:cs typeface="Arial Black"/>
              </a:rPr>
              <a:t>была</a:t>
            </a:r>
            <a:r>
              <a:rPr dirty="0" sz="3000" spc="-130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270">
                <a:solidFill>
                  <a:srgbClr val="FDFEEC"/>
                </a:solidFill>
                <a:latin typeface="Arial Black"/>
                <a:cs typeface="Arial Black"/>
              </a:rPr>
              <a:t>средняя</a:t>
            </a:r>
            <a:endParaRPr sz="3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3000" spc="-240">
                <a:solidFill>
                  <a:srgbClr val="FDFEEC"/>
                </a:solidFill>
                <a:latin typeface="Arial Black"/>
                <a:cs typeface="Arial Black"/>
              </a:rPr>
              <a:t>продолжительность </a:t>
            </a:r>
            <a:r>
              <a:rPr dirty="0" sz="3000" spc="-340">
                <a:solidFill>
                  <a:srgbClr val="FDFEEC"/>
                </a:solidFill>
                <a:latin typeface="Arial Black"/>
                <a:cs typeface="Arial Black"/>
              </a:rPr>
              <a:t>жизни 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солдата </a:t>
            </a:r>
            <a:r>
              <a:rPr dirty="0" sz="3000" spc="-114">
                <a:solidFill>
                  <a:srgbClr val="FDFEEC"/>
                </a:solidFill>
                <a:latin typeface="Arial Black"/>
                <a:cs typeface="Arial Black"/>
              </a:rPr>
              <a:t>в </a:t>
            </a:r>
            <a:r>
              <a:rPr dirty="0" sz="3000" spc="-270">
                <a:solidFill>
                  <a:srgbClr val="FDFEEC"/>
                </a:solidFill>
                <a:latin typeface="Arial Black"/>
                <a:cs typeface="Arial Black"/>
              </a:rPr>
              <a:t>бою </a:t>
            </a:r>
            <a:r>
              <a:rPr dirty="0" sz="3000" spc="-114">
                <a:solidFill>
                  <a:srgbClr val="FDFEEC"/>
                </a:solidFill>
                <a:latin typeface="Arial Black"/>
                <a:cs typeface="Arial Black"/>
              </a:rPr>
              <a:t>в </a:t>
            </a:r>
            <a:r>
              <a:rPr dirty="0" sz="3000" spc="-280">
                <a:solidFill>
                  <a:srgbClr val="FDFEEC"/>
                </a:solidFill>
                <a:latin typeface="Arial Black"/>
                <a:cs typeface="Arial Black"/>
              </a:rPr>
              <a:t>Сталинградской</a:t>
            </a:r>
            <a:r>
              <a:rPr dirty="0" sz="3000" spc="114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битве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565078" y="1119529"/>
            <a:ext cx="14394180" cy="16256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6700"/>
              </a:lnSpc>
              <a:spcBef>
                <a:spcPts val="95"/>
              </a:spcBef>
            </a:pPr>
            <a:r>
              <a:rPr dirty="0" spc="-380"/>
              <a:t>В </a:t>
            </a:r>
            <a:r>
              <a:rPr dirty="0" spc="-325"/>
              <a:t>сражениях </a:t>
            </a:r>
            <a:r>
              <a:rPr dirty="0" spc="-275"/>
              <a:t>на </a:t>
            </a:r>
            <a:r>
              <a:rPr dirty="0" spc="-305"/>
              <a:t>улицах </a:t>
            </a:r>
            <a:r>
              <a:rPr dirty="0" spc="-270"/>
              <a:t>Сталинграда </a:t>
            </a:r>
            <a:r>
              <a:rPr dirty="0" spc="-300"/>
              <a:t>были </a:t>
            </a:r>
            <a:r>
              <a:rPr dirty="0" spc="-370"/>
              <a:t>заложены </a:t>
            </a:r>
            <a:r>
              <a:rPr dirty="0" spc="-280"/>
              <a:t>основы </a:t>
            </a:r>
            <a:r>
              <a:rPr dirty="0" spc="-225"/>
              <a:t>тактики  </a:t>
            </a:r>
            <a:r>
              <a:rPr dirty="0" spc="-300"/>
              <a:t>уличных </a:t>
            </a:r>
            <a:r>
              <a:rPr dirty="0" spc="-175"/>
              <a:t>боев</a:t>
            </a:r>
            <a:r>
              <a:rPr dirty="0" sz="2300" spc="-175">
                <a:latin typeface="Arial"/>
                <a:cs typeface="Arial"/>
              </a:rPr>
              <a:t>, </a:t>
            </a:r>
            <a:r>
              <a:rPr dirty="0" spc="-310"/>
              <a:t>базирующихся </a:t>
            </a:r>
            <a:r>
              <a:rPr dirty="0" spc="-275"/>
              <a:t>на </a:t>
            </a:r>
            <a:r>
              <a:rPr dirty="0" spc="-225"/>
              <a:t>применении </a:t>
            </a:r>
            <a:r>
              <a:rPr dirty="0" spc="-240"/>
              <a:t>штурмовых  </a:t>
            </a:r>
            <a:r>
              <a:rPr dirty="0" spc="-165"/>
              <a:t>групп</a:t>
            </a:r>
            <a:r>
              <a:rPr dirty="0" sz="2300" spc="-165">
                <a:latin typeface="Arial"/>
                <a:cs typeface="Arial"/>
              </a:rPr>
              <a:t>. </a:t>
            </a:r>
            <a:r>
              <a:rPr dirty="0" spc="-300"/>
              <a:t>Эта  </a:t>
            </a:r>
            <a:r>
              <a:rPr dirty="0" spc="-245"/>
              <a:t>тактика </a:t>
            </a:r>
            <a:r>
              <a:rPr dirty="0" spc="-300"/>
              <a:t>используется </a:t>
            </a:r>
            <a:r>
              <a:rPr dirty="0" spc="-215"/>
              <a:t>до </a:t>
            </a:r>
            <a:r>
              <a:rPr dirty="0" spc="-390"/>
              <a:t>сих</a:t>
            </a:r>
            <a:r>
              <a:rPr dirty="0" spc="35"/>
              <a:t> </a:t>
            </a:r>
            <a:r>
              <a:rPr dirty="0" spc="-130"/>
              <a:t>пор</a:t>
            </a:r>
            <a:r>
              <a:rPr dirty="0" sz="2300" spc="-130"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8795" y="1733203"/>
            <a:ext cx="970915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1689">
                <a:solidFill>
                  <a:srgbClr val="FDFEEC"/>
                </a:solidFill>
                <a:latin typeface="Arial"/>
                <a:cs typeface="Arial"/>
              </a:rPr>
              <a:t>0</a:t>
            </a:r>
            <a:r>
              <a:rPr dirty="0" sz="4000" spc="1300">
                <a:solidFill>
                  <a:srgbClr val="FDFEEC"/>
                </a:solidFill>
                <a:latin typeface="Arial"/>
                <a:cs typeface="Arial"/>
              </a:rPr>
              <a:t>4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9349" y="3940876"/>
            <a:ext cx="970280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1689">
                <a:solidFill>
                  <a:srgbClr val="FDFEEC"/>
                </a:solidFill>
                <a:latin typeface="Arial"/>
                <a:cs typeface="Arial"/>
              </a:rPr>
              <a:t>0</a:t>
            </a:r>
            <a:r>
              <a:rPr dirty="0" sz="4000" spc="1295">
                <a:solidFill>
                  <a:srgbClr val="FDFEEC"/>
                </a:solidFill>
                <a:latin typeface="Arial"/>
                <a:cs typeface="Arial"/>
              </a:rPr>
              <a:t>9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97027" y="6381348"/>
            <a:ext cx="814705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70">
                <a:solidFill>
                  <a:srgbClr val="FDFEEC"/>
                </a:solidFill>
                <a:latin typeface="Arial"/>
                <a:cs typeface="Arial"/>
              </a:rPr>
              <a:t>1</a:t>
            </a:r>
            <a:r>
              <a:rPr dirty="0" sz="4000" spc="1689">
                <a:solidFill>
                  <a:srgbClr val="FDFEEC"/>
                </a:solidFill>
                <a:latin typeface="Arial"/>
                <a:cs typeface="Arial"/>
              </a:rPr>
              <a:t>0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0138" y="8948160"/>
            <a:ext cx="608965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70">
                <a:solidFill>
                  <a:srgbClr val="FDFEEC"/>
                </a:solidFill>
                <a:latin typeface="Arial"/>
                <a:cs typeface="Arial"/>
              </a:rPr>
              <a:t>11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50649" y="3693023"/>
            <a:ext cx="894715" cy="3797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00" spc="-60">
                <a:solidFill>
                  <a:srgbClr val="FDFEEC"/>
                </a:solidFill>
                <a:latin typeface="Arial"/>
                <a:cs typeface="Arial"/>
              </a:rPr>
              <a:t>1</a:t>
            </a:r>
            <a:r>
              <a:rPr dirty="0" sz="2100" spc="560">
                <a:solidFill>
                  <a:srgbClr val="FDFEEC"/>
                </a:solidFill>
                <a:latin typeface="Arial"/>
                <a:cs typeface="Arial"/>
              </a:rPr>
              <a:t>44</a:t>
            </a:r>
            <a:r>
              <a:rPr dirty="0" sz="2300" spc="-55">
                <a:solidFill>
                  <a:srgbClr val="FDFEEC"/>
                </a:solidFill>
                <a:latin typeface="Arial"/>
                <a:cs typeface="Arial"/>
              </a:rPr>
              <a:t>,</a:t>
            </a:r>
            <a:r>
              <a:rPr dirty="0" sz="2100" spc="495">
                <a:solidFill>
                  <a:srgbClr val="FDFEEC"/>
                </a:solidFill>
                <a:latin typeface="Arial"/>
                <a:cs typeface="Arial"/>
              </a:rPr>
              <a:t>7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65078" y="3605938"/>
            <a:ext cx="428879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096895" algn="l"/>
              </a:tabLst>
            </a:pPr>
            <a:r>
              <a:rPr dirty="0" sz="3000" spc="-325">
                <a:solidFill>
                  <a:srgbClr val="FDFEEC"/>
                </a:solidFill>
                <a:latin typeface="Arial Black"/>
                <a:cs typeface="Arial Black"/>
              </a:rPr>
              <a:t>Высота	</a:t>
            </a:r>
            <a:r>
              <a:rPr dirty="0" sz="3000" spc="-355">
                <a:solidFill>
                  <a:srgbClr val="FDFEEC"/>
                </a:solidFill>
                <a:latin typeface="Arial Black"/>
                <a:cs typeface="Arial Black"/>
              </a:rPr>
              <a:t>Лысая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58046" y="3605938"/>
            <a:ext cx="969962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63980" algn="l"/>
                <a:tab pos="4217670" algn="l"/>
                <a:tab pos="5710555" algn="l"/>
                <a:tab pos="8614410" algn="l"/>
              </a:tabLst>
            </a:pP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г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2300" spc="-45">
                <a:solidFill>
                  <a:srgbClr val="FDFEEC"/>
                </a:solidFill>
                <a:latin typeface="Arial"/>
                <a:cs typeface="Arial"/>
              </a:rPr>
              <a:t>.</a:t>
            </a:r>
            <a:r>
              <a:rPr dirty="0" sz="2300">
                <a:solidFill>
                  <a:srgbClr val="FDFEEC"/>
                </a:solidFill>
                <a:latin typeface="Arial"/>
                <a:cs typeface="Arial"/>
              </a:rPr>
              <a:t>	</a:t>
            </a:r>
            <a:r>
              <a:rPr dirty="0" sz="3000" spc="-385">
                <a:solidFill>
                  <a:srgbClr val="FDFEEC"/>
                </a:solidFill>
                <a:latin typeface="Arial Black"/>
                <a:cs typeface="Arial Black"/>
              </a:rPr>
              <a:t>В</a:t>
            </a:r>
            <a:r>
              <a:rPr dirty="0" sz="3000" spc="-395">
                <a:solidFill>
                  <a:srgbClr val="FDFEEC"/>
                </a:solidFill>
                <a:latin typeface="Arial Black"/>
                <a:cs typeface="Arial Black"/>
              </a:rPr>
              <a:t>ы</a:t>
            </a:r>
            <a:r>
              <a:rPr dirty="0" sz="3000" spc="-56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150">
                <a:solidFill>
                  <a:srgbClr val="FDFEEC"/>
                </a:solidFill>
                <a:latin typeface="Arial Black"/>
                <a:cs typeface="Arial Black"/>
              </a:rPr>
              <a:t>ч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й</a:t>
            </a:r>
            <a:r>
              <a:rPr dirty="0" sz="3000" spc="-155">
                <a:solidFill>
                  <a:srgbClr val="FDFEEC"/>
                </a:solidFill>
                <a:latin typeface="Arial Black"/>
                <a:cs typeface="Arial Black"/>
              </a:rPr>
              <a:t>ш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195">
                <a:solidFill>
                  <a:srgbClr val="FDFEEC"/>
                </a:solidFill>
                <a:latin typeface="Arial Black"/>
                <a:cs typeface="Arial Black"/>
              </a:rPr>
              <a:t>я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150">
                <a:solidFill>
                  <a:srgbClr val="FDFEEC"/>
                </a:solidFill>
                <a:latin typeface="Arial Black"/>
                <a:cs typeface="Arial Black"/>
              </a:rPr>
              <a:t>ч</a:t>
            </a:r>
            <a:r>
              <a:rPr dirty="0" sz="3000" spc="-345">
                <a:solidFill>
                  <a:srgbClr val="FDFEEC"/>
                </a:solidFill>
                <a:latin typeface="Arial Black"/>
                <a:cs typeface="Arial Black"/>
              </a:rPr>
              <a:t>к</a:t>
            </a:r>
            <a:r>
              <a:rPr dirty="0" sz="3000" spc="-315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440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415">
                <a:solidFill>
                  <a:srgbClr val="FDFEEC"/>
                </a:solidFill>
                <a:latin typeface="Arial Black"/>
                <a:cs typeface="Arial Black"/>
              </a:rPr>
              <a:t>л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г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д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2300" spc="-45">
                <a:solidFill>
                  <a:srgbClr val="FDFEEC"/>
                </a:solidFill>
                <a:latin typeface="Arial"/>
                <a:cs typeface="Arial"/>
              </a:rPr>
              <a:t>.</a:t>
            </a:r>
            <a:r>
              <a:rPr dirty="0" sz="2300">
                <a:solidFill>
                  <a:srgbClr val="FDFEEC"/>
                </a:solidFill>
                <a:latin typeface="Arial"/>
                <a:cs typeface="Arial"/>
              </a:rPr>
              <a:t>	</a:t>
            </a:r>
            <a:r>
              <a:rPr dirty="0" sz="3000" spc="-305">
                <a:solidFill>
                  <a:srgbClr val="FDFEEC"/>
                </a:solidFill>
                <a:latin typeface="Arial Black"/>
                <a:cs typeface="Arial Black"/>
              </a:rPr>
              <a:t>З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д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3000" spc="-56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80">
                <a:solidFill>
                  <a:srgbClr val="FDFEEC"/>
                </a:solidFill>
                <a:latin typeface="Arial Black"/>
                <a:cs typeface="Arial Black"/>
              </a:rPr>
              <a:t>ь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65078" y="4139338"/>
            <a:ext cx="1439164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000" spc="-260">
                <a:solidFill>
                  <a:srgbClr val="FDFEEC"/>
                </a:solidFill>
                <a:latin typeface="Arial Black"/>
                <a:cs typeface="Arial Black"/>
              </a:rPr>
              <a:t>разворачивались </a:t>
            </a:r>
            <a:r>
              <a:rPr dirty="0" sz="3000" spc="-270">
                <a:solidFill>
                  <a:srgbClr val="FDFEEC"/>
                </a:solidFill>
                <a:latin typeface="Arial Black"/>
                <a:cs typeface="Arial Black"/>
              </a:rPr>
              <a:t>не </a:t>
            </a:r>
            <a:r>
              <a:rPr dirty="0" sz="3000" spc="-295">
                <a:solidFill>
                  <a:srgbClr val="FDFEEC"/>
                </a:solidFill>
                <a:latin typeface="Arial Black"/>
                <a:cs typeface="Arial Black"/>
              </a:rPr>
              <a:t>менее </a:t>
            </a:r>
            <a:r>
              <a:rPr dirty="0" sz="3000" spc="-290">
                <a:solidFill>
                  <a:srgbClr val="FDFEEC"/>
                </a:solidFill>
                <a:latin typeface="Arial Black"/>
                <a:cs typeface="Arial Black"/>
              </a:rPr>
              <a:t>ожесточенные </a:t>
            </a:r>
            <a:r>
              <a:rPr dirty="0" sz="3000" spc="-195">
                <a:solidFill>
                  <a:srgbClr val="FDFEEC"/>
                </a:solidFill>
                <a:latin typeface="Arial Black"/>
                <a:cs typeface="Arial Black"/>
              </a:rPr>
              <a:t>бои </a:t>
            </a:r>
            <a:r>
              <a:rPr dirty="0" sz="3000" spc="-254">
                <a:solidFill>
                  <a:srgbClr val="FDFEEC"/>
                </a:solidFill>
                <a:latin typeface="Arial Black"/>
                <a:cs typeface="Arial Black"/>
              </a:rPr>
              <a:t>чем </a:t>
            </a:r>
            <a:r>
              <a:rPr dirty="0" sz="3000" spc="-275">
                <a:solidFill>
                  <a:srgbClr val="FDFEEC"/>
                </a:solidFill>
                <a:latin typeface="Arial Black"/>
                <a:cs typeface="Arial Black"/>
              </a:rPr>
              <a:t>на </a:t>
            </a:r>
            <a:r>
              <a:rPr dirty="0" sz="3000" spc="-254">
                <a:solidFill>
                  <a:srgbClr val="FDFEEC"/>
                </a:solidFill>
                <a:latin typeface="Arial Black"/>
                <a:cs typeface="Arial Black"/>
              </a:rPr>
              <a:t>Мамаеве</a:t>
            </a:r>
            <a:r>
              <a:rPr dirty="0" sz="3000" spc="345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кургане</a:t>
            </a:r>
            <a:r>
              <a:rPr dirty="0" sz="2300" spc="-245">
                <a:solidFill>
                  <a:srgbClr val="FDFEEC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05568" y="4672738"/>
            <a:ext cx="10253980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16100" algn="l"/>
                <a:tab pos="4609465" algn="l"/>
                <a:tab pos="6336665" algn="l"/>
                <a:tab pos="8257540" algn="l"/>
              </a:tabLst>
            </a:pP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305">
                <a:solidFill>
                  <a:srgbClr val="FDFEEC"/>
                </a:solidFill>
                <a:latin typeface="Arial Black"/>
                <a:cs typeface="Arial Black"/>
              </a:rPr>
              <a:t>у</a:t>
            </a:r>
            <a:r>
              <a:rPr dirty="0" sz="3000" spc="-204">
                <a:solidFill>
                  <a:srgbClr val="FDFEEC"/>
                </a:solidFill>
                <a:latin typeface="Arial Black"/>
                <a:cs typeface="Arial Black"/>
              </a:rPr>
              <a:t>б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3000" spc="-525">
                <a:solidFill>
                  <a:srgbClr val="FDFEEC"/>
                </a:solidFill>
                <a:latin typeface="Arial Black"/>
                <a:cs typeface="Arial Black"/>
              </a:rPr>
              <a:t>ж</a:t>
            </a:r>
            <a:r>
              <a:rPr dirty="0" sz="3000" spc="-305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570">
                <a:solidFill>
                  <a:srgbClr val="FDFEEC"/>
                </a:solidFill>
                <a:latin typeface="Arial Black"/>
                <a:cs typeface="Arial Black"/>
              </a:rPr>
              <a:t>з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170">
                <a:solidFill>
                  <a:srgbClr val="FDFEEC"/>
                </a:solidFill>
                <a:latin typeface="Arial Black"/>
                <a:cs typeface="Arial Black"/>
              </a:rPr>
              <a:t>щ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 spc="-345">
                <a:solidFill>
                  <a:srgbClr val="FDFEEC"/>
                </a:solidFill>
                <a:latin typeface="Arial Black"/>
                <a:cs typeface="Arial Black"/>
              </a:rPr>
              <a:t>к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295">
                <a:solidFill>
                  <a:srgbClr val="FDFEEC"/>
                </a:solidFill>
                <a:latin typeface="Arial Black"/>
                <a:cs typeface="Arial Black"/>
              </a:rPr>
              <a:t>м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г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д</a:t>
            </a:r>
            <a:r>
              <a:rPr dirty="0" sz="3000" spc="-315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305">
                <a:solidFill>
                  <a:srgbClr val="FDFEEC"/>
                </a:solidFill>
                <a:latin typeface="Arial Black"/>
                <a:cs typeface="Arial Black"/>
              </a:rPr>
              <a:t>у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д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415">
                <a:solidFill>
                  <a:srgbClr val="FDFEEC"/>
                </a:solidFill>
                <a:latin typeface="Arial Black"/>
                <a:cs typeface="Arial Black"/>
              </a:rPr>
              <a:t>л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56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80">
                <a:solidFill>
                  <a:srgbClr val="FDFEEC"/>
                </a:solidFill>
                <a:latin typeface="Arial Black"/>
                <a:cs typeface="Arial Black"/>
              </a:rPr>
              <a:t>ь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570">
                <a:solidFill>
                  <a:srgbClr val="FDFEEC"/>
                </a:solidFill>
                <a:latin typeface="Arial Black"/>
                <a:cs typeface="Arial Black"/>
              </a:rPr>
              <a:t>з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д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525">
                <a:solidFill>
                  <a:srgbClr val="FDFEEC"/>
                </a:solidFill>
                <a:latin typeface="Arial Black"/>
                <a:cs typeface="Arial Black"/>
              </a:rPr>
              <a:t>ж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80">
                <a:solidFill>
                  <a:srgbClr val="FDFEEC"/>
                </a:solidFill>
                <a:latin typeface="Arial Black"/>
                <a:cs typeface="Arial Black"/>
              </a:rPr>
              <a:t>ь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65078" y="4597681"/>
            <a:ext cx="402272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  <a:tabLst>
                <a:tab pos="1951989" algn="l"/>
                <a:tab pos="2837815" algn="l"/>
              </a:tabLst>
            </a:pP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Именно	</a:t>
            </a:r>
            <a:r>
              <a:rPr dirty="0" sz="3000" spc="-275">
                <a:solidFill>
                  <a:srgbClr val="FDFEEC"/>
                </a:solidFill>
                <a:latin typeface="Arial Black"/>
                <a:cs typeface="Arial Black"/>
              </a:rPr>
              <a:t>на	этом  </a:t>
            </a:r>
            <a:r>
              <a:rPr dirty="0" sz="3000" spc="-285">
                <a:solidFill>
                  <a:srgbClr val="FDFEEC"/>
                </a:solidFill>
                <a:latin typeface="Arial Black"/>
                <a:cs typeface="Arial Black"/>
              </a:rPr>
              <a:t>наступление</a:t>
            </a:r>
            <a:r>
              <a:rPr dirty="0" sz="3000" spc="-204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215">
                <a:solidFill>
                  <a:srgbClr val="FDFEEC"/>
                </a:solidFill>
                <a:latin typeface="Arial Black"/>
                <a:cs typeface="Arial Black"/>
              </a:rPr>
              <a:t>немцев</a:t>
            </a:r>
            <a:r>
              <a:rPr dirty="0" sz="2300" spc="-215">
                <a:solidFill>
                  <a:srgbClr val="FDFEEC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65078" y="6180004"/>
            <a:ext cx="1439100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09270" algn="l"/>
                <a:tab pos="1771650" algn="l"/>
                <a:tab pos="3576954" algn="l"/>
                <a:tab pos="7121525" algn="l"/>
                <a:tab pos="10225405" algn="l"/>
                <a:tab pos="11195050" algn="l"/>
                <a:tab pos="13152119" algn="l"/>
              </a:tabLst>
            </a:pPr>
            <a:r>
              <a:rPr dirty="0" sz="2100" spc="-55">
                <a:solidFill>
                  <a:srgbClr val="FDFEEC"/>
                </a:solidFill>
                <a:latin typeface="Arial"/>
                <a:cs typeface="Arial"/>
              </a:rPr>
              <a:t>1</a:t>
            </a:r>
            <a:r>
              <a:rPr dirty="0" sz="2100" spc="-55">
                <a:solidFill>
                  <a:srgbClr val="FDFEEC"/>
                </a:solidFill>
                <a:latin typeface="Arial"/>
                <a:cs typeface="Arial"/>
              </a:rPr>
              <a:t>	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д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 spc="-80">
                <a:solidFill>
                  <a:srgbClr val="FDFEEC"/>
                </a:solidFill>
                <a:latin typeface="Arial Black"/>
                <a:cs typeface="Arial Black"/>
              </a:rPr>
              <a:t>ь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130">
                <a:solidFill>
                  <a:srgbClr val="FDFEEC"/>
                </a:solidFill>
                <a:latin typeface="Arial Black"/>
                <a:cs typeface="Arial Black"/>
              </a:rPr>
              <a:t>п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204">
                <a:solidFill>
                  <a:srgbClr val="FDFEEC"/>
                </a:solidFill>
                <a:latin typeface="Arial Black"/>
                <a:cs typeface="Arial Black"/>
              </a:rPr>
              <a:t>б</a:t>
            </a:r>
            <a:r>
              <a:rPr dirty="0" sz="3000" spc="-395">
                <a:solidFill>
                  <a:srgbClr val="FDFEEC"/>
                </a:solidFill>
                <a:latin typeface="Arial Black"/>
                <a:cs typeface="Arial Black"/>
              </a:rPr>
              <a:t>ы</a:t>
            </a:r>
            <a:r>
              <a:rPr dirty="0" sz="3000" spc="-409">
                <a:solidFill>
                  <a:srgbClr val="FDFEEC"/>
                </a:solidFill>
                <a:latin typeface="Arial Black"/>
                <a:cs typeface="Arial Black"/>
              </a:rPr>
              <a:t>л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865">
                <a:solidFill>
                  <a:srgbClr val="FDFEEC"/>
                </a:solidFill>
                <a:latin typeface="Arial Black"/>
                <a:cs typeface="Arial Black"/>
              </a:rPr>
              <a:t>ф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3000" spc="-415">
                <a:solidFill>
                  <a:srgbClr val="FDFEEC"/>
                </a:solidFill>
                <a:latin typeface="Arial Black"/>
                <a:cs typeface="Arial Black"/>
              </a:rPr>
              <a:t>л</a:t>
            </a:r>
            <a:r>
              <a:rPr dirty="0" sz="3000" spc="-85">
                <a:solidFill>
                  <a:srgbClr val="FDFEEC"/>
                </a:solidFill>
                <a:latin typeface="Arial Black"/>
                <a:cs typeface="Arial Black"/>
              </a:rPr>
              <a:t>ь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д</a:t>
            </a:r>
            <a:r>
              <a:rPr dirty="0" sz="3000" spc="-300">
                <a:solidFill>
                  <a:srgbClr val="FDFEEC"/>
                </a:solidFill>
                <a:latin typeface="Arial Black"/>
                <a:cs typeface="Arial Black"/>
              </a:rPr>
              <a:t>м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155">
                <a:solidFill>
                  <a:srgbClr val="FDFEEC"/>
                </a:solidFill>
                <a:latin typeface="Arial Black"/>
                <a:cs typeface="Arial Black"/>
              </a:rPr>
              <a:t>ш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415">
                <a:solidFill>
                  <a:srgbClr val="FDFEEC"/>
                </a:solidFill>
                <a:latin typeface="Arial Black"/>
                <a:cs typeface="Arial Black"/>
              </a:rPr>
              <a:t>л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295">
                <a:solidFill>
                  <a:srgbClr val="FDFEEC"/>
                </a:solidFill>
                <a:latin typeface="Arial Black"/>
                <a:cs typeface="Arial Black"/>
              </a:rPr>
              <a:t>м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345">
                <a:solidFill>
                  <a:srgbClr val="FDFEEC"/>
                </a:solidFill>
                <a:latin typeface="Arial Black"/>
                <a:cs typeface="Arial Black"/>
              </a:rPr>
              <a:t>к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300">
                <a:solidFill>
                  <a:srgbClr val="FDFEEC"/>
                </a:solidFill>
                <a:latin typeface="Arial Black"/>
                <a:cs typeface="Arial Black"/>
              </a:rPr>
              <a:t>м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д</a:t>
            </a:r>
            <a:r>
              <a:rPr dirty="0" sz="3000" spc="-305">
                <a:solidFill>
                  <a:srgbClr val="FDFEEC"/>
                </a:solidFill>
                <a:latin typeface="Arial Black"/>
                <a:cs typeface="Arial Black"/>
              </a:rPr>
              <a:t>у</a:t>
            </a:r>
            <a:r>
              <a:rPr dirty="0" sz="3000" spc="-420">
                <a:solidFill>
                  <a:srgbClr val="FDFEEC"/>
                </a:solidFill>
                <a:latin typeface="Arial Black"/>
                <a:cs typeface="Arial Black"/>
              </a:rPr>
              <a:t>ю</a:t>
            </a:r>
            <a:r>
              <a:rPr dirty="0" sz="3000" spc="-170">
                <a:solidFill>
                  <a:srgbClr val="FDFEEC"/>
                </a:solidFill>
                <a:latin typeface="Arial Black"/>
                <a:cs typeface="Arial Black"/>
              </a:rPr>
              <a:t>щ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й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2100" spc="640">
                <a:solidFill>
                  <a:srgbClr val="FDFEEC"/>
                </a:solidFill>
                <a:latin typeface="Arial"/>
                <a:cs typeface="Arial"/>
              </a:rPr>
              <a:t>6</a:t>
            </a:r>
            <a:r>
              <a:rPr dirty="0" sz="2300" spc="325">
                <a:solidFill>
                  <a:srgbClr val="FDFEEC"/>
                </a:solidFill>
                <a:latin typeface="Arial"/>
                <a:cs typeface="Arial"/>
              </a:rPr>
              <a:t>-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й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130">
                <a:solidFill>
                  <a:srgbClr val="FDFEEC"/>
                </a:solidFill>
                <a:latin typeface="Arial Black"/>
                <a:cs typeface="Arial Black"/>
              </a:rPr>
              <a:t>п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415">
                <a:solidFill>
                  <a:srgbClr val="FDFEEC"/>
                </a:solidFill>
                <a:latin typeface="Arial Black"/>
                <a:cs typeface="Arial Black"/>
              </a:rPr>
              <a:t>л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3000" spc="-120">
                <a:solidFill>
                  <a:srgbClr val="FDFEEC"/>
                </a:solidFill>
                <a:latin typeface="Arial Black"/>
                <a:cs typeface="Arial Black"/>
              </a:rPr>
              <a:t>в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й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300">
                <a:solidFill>
                  <a:srgbClr val="FDFEEC"/>
                </a:solidFill>
                <a:latin typeface="Arial Black"/>
                <a:cs typeface="Arial Black"/>
              </a:rPr>
              <a:t>м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65078" y="6638348"/>
            <a:ext cx="14393544" cy="1625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290">
                <a:solidFill>
                  <a:srgbClr val="FDFEEC"/>
                </a:solidFill>
                <a:latin typeface="Arial Black"/>
                <a:cs typeface="Arial Black"/>
              </a:rPr>
              <a:t>Вермахта</a:t>
            </a:r>
            <a:r>
              <a:rPr dirty="0" sz="3000" spc="420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Фридрих </a:t>
            </a:r>
            <a:r>
              <a:rPr dirty="0" sz="3000" spc="-340">
                <a:solidFill>
                  <a:srgbClr val="FDFEEC"/>
                </a:solidFill>
                <a:latin typeface="Arial Black"/>
                <a:cs typeface="Arial Black"/>
              </a:rPr>
              <a:t>Паулюс</a:t>
            </a:r>
            <a:r>
              <a:rPr dirty="0" sz="2300" spc="-340">
                <a:solidFill>
                  <a:srgbClr val="FDFEEC"/>
                </a:solidFill>
                <a:latin typeface="Arial"/>
                <a:cs typeface="Arial"/>
              </a:rPr>
              <a:t>. </a:t>
            </a:r>
            <a:r>
              <a:rPr dirty="0" sz="2100" spc="240">
                <a:solidFill>
                  <a:srgbClr val="FDFEEC"/>
                </a:solidFill>
                <a:latin typeface="Arial"/>
                <a:cs typeface="Arial"/>
              </a:rPr>
              <a:t>30</a:t>
            </a:r>
            <a:r>
              <a:rPr dirty="0" sz="2300" spc="240">
                <a:solidFill>
                  <a:srgbClr val="FDFEEC"/>
                </a:solidFill>
                <a:latin typeface="Arial"/>
                <a:cs typeface="Arial"/>
              </a:rPr>
              <a:t>-</a:t>
            </a:r>
            <a:r>
              <a:rPr dirty="0" sz="3000" spc="240">
                <a:solidFill>
                  <a:srgbClr val="FDFEEC"/>
                </a:solidFill>
                <a:latin typeface="Arial Black"/>
                <a:cs typeface="Arial Black"/>
              </a:rPr>
              <a:t>го </a:t>
            </a:r>
            <a:r>
              <a:rPr dirty="0" sz="3000" spc="-204">
                <a:solidFill>
                  <a:srgbClr val="FDFEEC"/>
                </a:solidFill>
                <a:latin typeface="Arial Black"/>
                <a:cs typeface="Arial Black"/>
              </a:rPr>
              <a:t>января </a:t>
            </a:r>
            <a:r>
              <a:rPr dirty="0" sz="3000" spc="-270">
                <a:solidFill>
                  <a:srgbClr val="FDFEEC"/>
                </a:solidFill>
                <a:latin typeface="Arial Black"/>
                <a:cs typeface="Arial Black"/>
              </a:rPr>
              <a:t>Гитлер 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присвоил </a:t>
            </a:r>
            <a:r>
              <a:rPr dirty="0" sz="3000" spc="-270">
                <a:solidFill>
                  <a:srgbClr val="FDFEEC"/>
                </a:solidFill>
                <a:latin typeface="Arial Black"/>
                <a:cs typeface="Arial Black"/>
              </a:rPr>
              <a:t>это </a:t>
            </a:r>
            <a:r>
              <a:rPr dirty="0" sz="3000" spc="-290">
                <a:solidFill>
                  <a:srgbClr val="FDFEEC"/>
                </a:solidFill>
                <a:latin typeface="Arial Black"/>
                <a:cs typeface="Arial Black"/>
              </a:rPr>
              <a:t>звание  </a:t>
            </a:r>
            <a:r>
              <a:rPr dirty="0" sz="3000" spc="-335">
                <a:solidFill>
                  <a:srgbClr val="FDFEEC"/>
                </a:solidFill>
                <a:latin typeface="Arial Black"/>
                <a:cs typeface="Arial Black"/>
              </a:rPr>
              <a:t>Паулюсу</a:t>
            </a:r>
            <a:r>
              <a:rPr dirty="0" sz="2300" spc="-335">
                <a:solidFill>
                  <a:srgbClr val="FDFEEC"/>
                </a:solidFill>
                <a:latin typeface="Arial"/>
                <a:cs typeface="Arial"/>
              </a:rPr>
              <a:t>. </a:t>
            </a:r>
            <a:r>
              <a:rPr dirty="0" sz="3000" spc="-295">
                <a:solidFill>
                  <a:srgbClr val="FDFEEC"/>
                </a:solidFill>
                <a:latin typeface="Arial Black"/>
                <a:cs typeface="Arial Black"/>
              </a:rPr>
              <a:t>На 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следующий </a:t>
            </a:r>
            <a:r>
              <a:rPr dirty="0" sz="3000" spc="-215">
                <a:solidFill>
                  <a:srgbClr val="FDFEEC"/>
                </a:solidFill>
                <a:latin typeface="Arial Black"/>
                <a:cs typeface="Arial Black"/>
              </a:rPr>
              <a:t>день </a:t>
            </a:r>
            <a:r>
              <a:rPr dirty="0" sz="3000" spc="-254">
                <a:solidFill>
                  <a:srgbClr val="FDFEEC"/>
                </a:solidFill>
                <a:latin typeface="Arial Black"/>
                <a:cs typeface="Arial Black"/>
              </a:rPr>
              <a:t>немецкий </a:t>
            </a:r>
            <a:r>
              <a:rPr dirty="0" sz="3000" spc="-265">
                <a:solidFill>
                  <a:srgbClr val="FDFEEC"/>
                </a:solidFill>
                <a:latin typeface="Arial Black"/>
                <a:cs typeface="Arial Black"/>
              </a:rPr>
              <a:t>командующий </a:t>
            </a:r>
            <a:r>
              <a:rPr dirty="0" sz="3000" spc="-385">
                <a:solidFill>
                  <a:srgbClr val="FDFEEC"/>
                </a:solidFill>
                <a:latin typeface="Arial Black"/>
                <a:cs typeface="Arial Black"/>
              </a:rPr>
              <a:t>сдался </a:t>
            </a:r>
            <a:r>
              <a:rPr dirty="0" sz="3000" spc="-285">
                <a:solidFill>
                  <a:srgbClr val="FDFEEC"/>
                </a:solidFill>
                <a:latin typeface="Arial Black"/>
                <a:cs typeface="Arial Black"/>
              </a:rPr>
              <a:t>вместе </a:t>
            </a:r>
            <a:r>
              <a:rPr dirty="0" sz="3000" spc="-375">
                <a:solidFill>
                  <a:srgbClr val="FDFEEC"/>
                </a:solidFill>
                <a:latin typeface="Arial Black"/>
                <a:cs typeface="Arial Black"/>
              </a:rPr>
              <a:t>со  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штабом</a:t>
            </a:r>
            <a:r>
              <a:rPr dirty="0" sz="2300" spc="-190">
                <a:solidFill>
                  <a:srgbClr val="FDFEEC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65078" y="8601168"/>
            <a:ext cx="13568680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2100" spc="530">
                <a:solidFill>
                  <a:srgbClr val="FDFEEC"/>
                </a:solidFill>
                <a:latin typeface="Arial"/>
                <a:cs typeface="Arial"/>
              </a:rPr>
              <a:t>5 </a:t>
            </a:r>
            <a:r>
              <a:rPr dirty="0" sz="3000" spc="-204">
                <a:solidFill>
                  <a:srgbClr val="FDFEEC"/>
                </a:solidFill>
                <a:latin typeface="Arial Black"/>
                <a:cs typeface="Arial Black"/>
              </a:rPr>
              <a:t>армий</a:t>
            </a:r>
            <a:r>
              <a:rPr dirty="0" sz="2300" spc="-204">
                <a:solidFill>
                  <a:srgbClr val="FDFEEC"/>
                </a:solidFill>
                <a:latin typeface="Arial"/>
                <a:cs typeface="Arial"/>
              </a:rPr>
              <a:t>, </a:t>
            </a:r>
            <a:r>
              <a:rPr dirty="0" sz="2100" spc="260">
                <a:solidFill>
                  <a:srgbClr val="FDFEEC"/>
                </a:solidFill>
                <a:latin typeface="Arial"/>
                <a:cs typeface="Arial"/>
              </a:rPr>
              <a:t>12 </a:t>
            </a:r>
            <a:r>
              <a:rPr dirty="0" sz="3000" spc="-250">
                <a:solidFill>
                  <a:srgbClr val="FDFEEC"/>
                </a:solidFill>
                <a:latin typeface="Arial Black"/>
                <a:cs typeface="Arial Black"/>
              </a:rPr>
              <a:t>корпусов 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и </a:t>
            </a:r>
            <a:r>
              <a:rPr dirty="0" sz="2100" spc="470">
                <a:solidFill>
                  <a:srgbClr val="FDFEEC"/>
                </a:solidFill>
                <a:latin typeface="Arial"/>
                <a:cs typeface="Arial"/>
              </a:rPr>
              <a:t>53 </a:t>
            </a:r>
            <a:r>
              <a:rPr dirty="0" sz="3000" spc="-270">
                <a:solidFill>
                  <a:srgbClr val="FDFEEC"/>
                </a:solidFill>
                <a:latin typeface="Arial Black"/>
                <a:cs typeface="Arial Black"/>
              </a:rPr>
              <a:t>Дивизии </a:t>
            </a:r>
            <a:r>
              <a:rPr dirty="0" sz="3000" spc="-300">
                <a:solidFill>
                  <a:srgbClr val="FDFEEC"/>
                </a:solidFill>
                <a:latin typeface="Arial Black"/>
                <a:cs typeface="Arial Black"/>
              </a:rPr>
              <a:t>были </a:t>
            </a:r>
            <a:r>
              <a:rPr dirty="0" sz="3000" spc="-254">
                <a:solidFill>
                  <a:srgbClr val="FDFEEC"/>
                </a:solidFill>
                <a:latin typeface="Arial Black"/>
                <a:cs typeface="Arial Black"/>
              </a:rPr>
              <a:t>преобразованы </a:t>
            </a:r>
            <a:r>
              <a:rPr dirty="0" sz="3000" spc="-114">
                <a:solidFill>
                  <a:srgbClr val="FDFEEC"/>
                </a:solidFill>
                <a:latin typeface="Arial Black"/>
                <a:cs typeface="Arial Black"/>
              </a:rPr>
              <a:t>в </a:t>
            </a:r>
            <a:r>
              <a:rPr dirty="0" sz="3000" spc="-270">
                <a:solidFill>
                  <a:srgbClr val="FDFEEC"/>
                </a:solidFill>
                <a:latin typeface="Arial Black"/>
                <a:cs typeface="Arial Black"/>
              </a:rPr>
              <a:t>гвардейские  </a:t>
            </a:r>
            <a:r>
              <a:rPr dirty="0" sz="3000" spc="-440">
                <a:solidFill>
                  <a:srgbClr val="FDFEEC"/>
                </a:solidFill>
                <a:latin typeface="Arial Black"/>
                <a:cs typeface="Arial Black"/>
              </a:rPr>
              <a:t>за </a:t>
            </a:r>
            <a:r>
              <a:rPr dirty="0" sz="3000" spc="-300">
                <a:solidFill>
                  <a:srgbClr val="FDFEEC"/>
                </a:solidFill>
                <a:latin typeface="Arial Black"/>
                <a:cs typeface="Arial Black"/>
              </a:rPr>
              <a:t>мужество 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и </a:t>
            </a:r>
            <a:r>
              <a:rPr dirty="0" sz="3000" spc="-254">
                <a:solidFill>
                  <a:srgbClr val="FDFEEC"/>
                </a:solidFill>
                <a:latin typeface="Arial Black"/>
                <a:cs typeface="Arial Black"/>
              </a:rPr>
              <a:t>боевые </a:t>
            </a:r>
            <a:r>
              <a:rPr dirty="0" sz="3000" spc="-330">
                <a:solidFill>
                  <a:srgbClr val="FDFEEC"/>
                </a:solidFill>
                <a:latin typeface="Arial Black"/>
                <a:cs typeface="Arial Black"/>
              </a:rPr>
              <a:t>заслуги</a:t>
            </a:r>
            <a:r>
              <a:rPr dirty="0" sz="2300" spc="-330">
                <a:solidFill>
                  <a:srgbClr val="FDFEEC"/>
                </a:solidFill>
                <a:latin typeface="Arial"/>
                <a:cs typeface="Arial"/>
              </a:rPr>
              <a:t>, </a:t>
            </a:r>
            <a:r>
              <a:rPr dirty="0" sz="3000" spc="-245">
                <a:solidFill>
                  <a:srgbClr val="FDFEEC"/>
                </a:solidFill>
                <a:latin typeface="Arial Black"/>
                <a:cs typeface="Arial Black"/>
              </a:rPr>
              <a:t>проявленные </a:t>
            </a:r>
            <a:r>
              <a:rPr dirty="0" sz="3000" spc="-114">
                <a:solidFill>
                  <a:srgbClr val="FDFEEC"/>
                </a:solidFill>
                <a:latin typeface="Arial Black"/>
                <a:cs typeface="Arial Black"/>
              </a:rPr>
              <a:t>в </a:t>
            </a:r>
            <a:r>
              <a:rPr dirty="0" sz="3000" spc="-280">
                <a:solidFill>
                  <a:srgbClr val="FDFEEC"/>
                </a:solidFill>
                <a:latin typeface="Arial Black"/>
                <a:cs typeface="Arial Black"/>
              </a:rPr>
              <a:t>Сталинградской</a:t>
            </a:r>
            <a:r>
              <a:rPr dirty="0" sz="3000" spc="-395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битве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13535" algn="l"/>
              </a:tabLst>
            </a:pPr>
            <a:r>
              <a:rPr dirty="0" spc="-315"/>
              <a:t>Приказ	</a:t>
            </a:r>
            <a:r>
              <a:rPr dirty="0" spc="-969"/>
              <a:t>№</a:t>
            </a:r>
            <a:r>
              <a:rPr dirty="0" spc="-950"/>
              <a:t> </a:t>
            </a:r>
            <a:r>
              <a:rPr dirty="0" sz="2100" spc="545">
                <a:latin typeface="Arial"/>
                <a:cs typeface="Arial"/>
              </a:rPr>
              <a:t>227</a:t>
            </a:r>
            <a:endParaRPr sz="2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82231" y="1194580"/>
            <a:ext cx="11378565" cy="483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41705" algn="l"/>
                <a:tab pos="2097405" algn="l"/>
                <a:tab pos="3581400" algn="l"/>
                <a:tab pos="3958590" algn="l"/>
                <a:tab pos="4794250" algn="l"/>
                <a:tab pos="7025640" algn="l"/>
                <a:tab pos="8661400" algn="l"/>
              </a:tabLst>
            </a:pPr>
            <a:r>
              <a:rPr dirty="0" sz="2300" spc="-155">
                <a:solidFill>
                  <a:srgbClr val="FDFEEC"/>
                </a:solidFill>
                <a:latin typeface="Arial"/>
                <a:cs typeface="Arial"/>
              </a:rPr>
              <a:t>«</a:t>
            </a:r>
            <a:r>
              <a:rPr dirty="0" sz="3000" spc="-155">
                <a:solidFill>
                  <a:srgbClr val="FDFEEC"/>
                </a:solidFill>
                <a:latin typeface="Arial Black"/>
                <a:cs typeface="Arial Black"/>
              </a:rPr>
              <a:t>Ни	</a:t>
            </a:r>
            <a:r>
              <a:rPr dirty="0" sz="3000" spc="-250">
                <a:solidFill>
                  <a:srgbClr val="FDFEEC"/>
                </a:solidFill>
                <a:latin typeface="Arial Black"/>
                <a:cs typeface="Arial Black"/>
              </a:rPr>
              <a:t>шагу	</a:t>
            </a:r>
            <a:r>
              <a:rPr dirty="0" sz="3000" spc="-275">
                <a:solidFill>
                  <a:srgbClr val="FDFEEC"/>
                </a:solidFill>
                <a:latin typeface="Arial Black"/>
                <a:cs typeface="Arial Black"/>
              </a:rPr>
              <a:t>назад</a:t>
            </a:r>
            <a:r>
              <a:rPr dirty="0" sz="2300" spc="-275">
                <a:solidFill>
                  <a:srgbClr val="FDFEEC"/>
                </a:solidFill>
                <a:latin typeface="Arial"/>
                <a:cs typeface="Arial"/>
              </a:rPr>
              <a:t>»	</a:t>
            </a:r>
            <a:r>
              <a:rPr dirty="0" sz="2300" spc="325">
                <a:solidFill>
                  <a:srgbClr val="FDFEEC"/>
                </a:solidFill>
                <a:latin typeface="Arial"/>
                <a:cs typeface="Arial"/>
              </a:rPr>
              <a:t>-	</a:t>
            </a:r>
            <a:r>
              <a:rPr dirty="0" sz="3000" spc="-254">
                <a:solidFill>
                  <a:srgbClr val="FDFEEC"/>
                </a:solidFill>
                <a:latin typeface="Arial Black"/>
                <a:cs typeface="Arial Black"/>
              </a:rPr>
              <a:t>так	</a:t>
            </a:r>
            <a:r>
              <a:rPr dirty="0" sz="3000" spc="-350">
                <a:solidFill>
                  <a:srgbClr val="FDFEEC"/>
                </a:solidFill>
                <a:latin typeface="Arial Black"/>
                <a:cs typeface="Arial Black"/>
              </a:rPr>
              <a:t>назывался	</a:t>
            </a:r>
            <a:r>
              <a:rPr dirty="0" sz="3000" spc="-250">
                <a:solidFill>
                  <a:srgbClr val="FDFEEC"/>
                </a:solidFill>
                <a:latin typeface="Arial Black"/>
                <a:cs typeface="Arial Black"/>
              </a:rPr>
              <a:t>приказ</a:t>
            </a:r>
            <a:r>
              <a:rPr dirty="0" sz="2300" spc="-250">
                <a:solidFill>
                  <a:srgbClr val="FDFEEC"/>
                </a:solidFill>
                <a:latin typeface="Arial"/>
                <a:cs typeface="Arial"/>
              </a:rPr>
              <a:t>,	</a:t>
            </a:r>
            <a:r>
              <a:rPr dirty="0" sz="3000" spc="-240">
                <a:solidFill>
                  <a:srgbClr val="FDFEEC"/>
                </a:solidFill>
                <a:latin typeface="Arial Black"/>
                <a:cs typeface="Arial Black"/>
              </a:rPr>
              <a:t>запрещавший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65078" y="1652923"/>
            <a:ext cx="14393544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  <a:tabLst>
                <a:tab pos="1943100" algn="l"/>
                <a:tab pos="3511550" algn="l"/>
                <a:tab pos="5763895" algn="l"/>
                <a:tab pos="6648450" algn="l"/>
                <a:tab pos="7790815" algn="l"/>
                <a:tab pos="10034905" algn="l"/>
                <a:tab pos="13484860" algn="l"/>
              </a:tabLst>
            </a:pPr>
            <a:r>
              <a:rPr dirty="0" sz="3000" spc="-340">
                <a:solidFill>
                  <a:srgbClr val="FDFEEC"/>
                </a:solidFill>
                <a:latin typeface="Arial Black"/>
                <a:cs typeface="Arial Black"/>
              </a:rPr>
              <a:t>К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56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й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р</a:t>
            </a:r>
            <a:r>
              <a:rPr dirty="0" sz="3000" spc="-300">
                <a:solidFill>
                  <a:srgbClr val="FDFEEC"/>
                </a:solidFill>
                <a:latin typeface="Arial Black"/>
                <a:cs typeface="Arial Black"/>
              </a:rPr>
              <a:t>м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56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305">
                <a:solidFill>
                  <a:srgbClr val="FDFEEC"/>
                </a:solidFill>
                <a:latin typeface="Arial Black"/>
                <a:cs typeface="Arial Black"/>
              </a:rPr>
              <a:t>у</a:t>
            </a:r>
            <a:r>
              <a:rPr dirty="0" sz="3000" spc="-130">
                <a:solidFill>
                  <a:srgbClr val="FDFEEC"/>
                </a:solidFill>
                <a:latin typeface="Arial Black"/>
                <a:cs typeface="Arial Black"/>
              </a:rPr>
              <a:t>п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85">
                <a:solidFill>
                  <a:srgbClr val="FDFEEC"/>
                </a:solidFill>
                <a:latin typeface="Arial Black"/>
                <a:cs typeface="Arial Black"/>
              </a:rPr>
              <a:t>ь</a:t>
            </a:r>
            <a:r>
              <a:rPr dirty="0" sz="2300" spc="-45">
                <a:solidFill>
                  <a:srgbClr val="FDFEEC"/>
                </a:solidFill>
                <a:latin typeface="Arial"/>
                <a:cs typeface="Arial"/>
              </a:rPr>
              <a:t>.</a:t>
            </a:r>
            <a:r>
              <a:rPr dirty="0" sz="2300">
                <a:solidFill>
                  <a:srgbClr val="FDFEEC"/>
                </a:solidFill>
                <a:latin typeface="Arial"/>
                <a:cs typeface="Arial"/>
              </a:rPr>
              <a:t>	</a:t>
            </a:r>
            <a:r>
              <a:rPr dirty="0" sz="3000" spc="-16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225">
                <a:solidFill>
                  <a:srgbClr val="FDFEEC"/>
                </a:solidFill>
                <a:latin typeface="Arial Black"/>
                <a:cs typeface="Arial Black"/>
              </a:rPr>
              <a:t>н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56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320">
                <a:solidFill>
                  <a:srgbClr val="FDFEEC"/>
                </a:solidFill>
                <a:latin typeface="Arial Black"/>
                <a:cs typeface="Arial Black"/>
              </a:rPr>
              <a:t>а</a:t>
            </a:r>
            <a:r>
              <a:rPr dirty="0" sz="3000" spc="-409">
                <a:solidFill>
                  <a:srgbClr val="FDFEEC"/>
                </a:solidFill>
                <a:latin typeface="Arial Black"/>
                <a:cs typeface="Arial Black"/>
              </a:rPr>
              <a:t>л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56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 spc="-300">
                <a:solidFill>
                  <a:srgbClr val="FDFEEC"/>
                </a:solidFill>
                <a:latin typeface="Arial Black"/>
                <a:cs typeface="Arial Black"/>
              </a:rPr>
              <a:t>м</a:t>
            </a:r>
            <a:r>
              <a:rPr dirty="0" sz="3000" spc="-120">
                <a:solidFill>
                  <a:srgbClr val="FDFEEC"/>
                </a:solidFill>
                <a:latin typeface="Arial Black"/>
                <a:cs typeface="Arial Black"/>
              </a:rPr>
              <a:t>в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415">
                <a:solidFill>
                  <a:srgbClr val="FDFEEC"/>
                </a:solidFill>
                <a:latin typeface="Arial Black"/>
                <a:cs typeface="Arial Black"/>
              </a:rPr>
              <a:t>л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295">
                <a:solidFill>
                  <a:srgbClr val="FDFEEC"/>
                </a:solidFill>
                <a:latin typeface="Arial Black"/>
                <a:cs typeface="Arial Black"/>
              </a:rPr>
              <a:t>м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525">
                <a:solidFill>
                  <a:srgbClr val="FDFEEC"/>
                </a:solidFill>
                <a:latin typeface="Arial Black"/>
                <a:cs typeface="Arial Black"/>
              </a:rPr>
              <a:t>ж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3000" spc="-56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150">
                <a:solidFill>
                  <a:srgbClr val="FDFEEC"/>
                </a:solidFill>
                <a:latin typeface="Arial Black"/>
                <a:cs typeface="Arial Black"/>
              </a:rPr>
              <a:t>ч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ё</a:t>
            </a:r>
            <a:r>
              <a:rPr dirty="0" sz="3000" spc="-229">
                <a:solidFill>
                  <a:srgbClr val="FDFEEC"/>
                </a:solidFill>
                <a:latin typeface="Arial Black"/>
                <a:cs typeface="Arial Black"/>
              </a:rPr>
              <a:t>нн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565">
                <a:solidFill>
                  <a:srgbClr val="FDFEEC"/>
                </a:solidFill>
                <a:latin typeface="Arial Black"/>
                <a:cs typeface="Arial Black"/>
              </a:rPr>
              <a:t>с</a:t>
            </a:r>
            <a:r>
              <a:rPr dirty="0" sz="3000" spc="-100">
                <a:solidFill>
                  <a:srgbClr val="FDFEEC"/>
                </a:solidFill>
                <a:latin typeface="Arial Black"/>
                <a:cs typeface="Arial Black"/>
              </a:rPr>
              <a:t>т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и</a:t>
            </a:r>
            <a:r>
              <a:rPr dirty="0" sz="3000">
                <a:solidFill>
                  <a:srgbClr val="FDFEEC"/>
                </a:solidFill>
                <a:latin typeface="Arial Black"/>
                <a:cs typeface="Arial Black"/>
              </a:rPr>
              <a:t>	</a:t>
            </a:r>
            <a:r>
              <a:rPr dirty="0" sz="3000" spc="-204">
                <a:solidFill>
                  <a:srgbClr val="FDFEEC"/>
                </a:solidFill>
                <a:latin typeface="Arial Black"/>
                <a:cs typeface="Arial Black"/>
              </a:rPr>
              <a:t>б</a:t>
            </a:r>
            <a:r>
              <a:rPr dirty="0" sz="3000" spc="-190">
                <a:solidFill>
                  <a:srgbClr val="FDFEEC"/>
                </a:solidFill>
                <a:latin typeface="Arial Black"/>
                <a:cs typeface="Arial Black"/>
              </a:rPr>
              <a:t>о</a:t>
            </a:r>
            <a:r>
              <a:rPr dirty="0" sz="3000" spc="-310">
                <a:solidFill>
                  <a:srgbClr val="FDFEEC"/>
                </a:solidFill>
                <a:latin typeface="Arial Black"/>
                <a:cs typeface="Arial Black"/>
              </a:rPr>
              <a:t>е</a:t>
            </a:r>
            <a:r>
              <a:rPr dirty="0" sz="3000" spc="-80">
                <a:solidFill>
                  <a:srgbClr val="FDFEEC"/>
                </a:solidFill>
                <a:latin typeface="Arial Black"/>
                <a:cs typeface="Arial Black"/>
              </a:rPr>
              <a:t>в  </a:t>
            </a:r>
            <a:r>
              <a:rPr dirty="0" sz="3000" spc="-280">
                <a:solidFill>
                  <a:srgbClr val="FDFEEC"/>
                </a:solidFill>
                <a:latin typeface="Arial Black"/>
                <a:cs typeface="Arial Black"/>
              </a:rPr>
              <a:t>Сталинградской</a:t>
            </a:r>
            <a:r>
              <a:rPr dirty="0" sz="3000" spc="-185">
                <a:solidFill>
                  <a:srgbClr val="FDFEEC"/>
                </a:solidFill>
                <a:latin typeface="Arial Black"/>
                <a:cs typeface="Arial Black"/>
              </a:rPr>
              <a:t> </a:t>
            </a:r>
            <a:r>
              <a:rPr dirty="0" sz="3000" spc="-175">
                <a:solidFill>
                  <a:srgbClr val="FDFEEC"/>
                </a:solidFill>
                <a:latin typeface="Arial Black"/>
                <a:cs typeface="Arial Black"/>
              </a:rPr>
              <a:t>битвы</a:t>
            </a:r>
            <a:r>
              <a:rPr dirty="0" sz="2300" spc="-175">
                <a:solidFill>
                  <a:srgbClr val="FDFEEC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5754" y="1733197"/>
            <a:ext cx="977265" cy="6343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1689">
                <a:solidFill>
                  <a:srgbClr val="FDFEEC"/>
                </a:solidFill>
                <a:latin typeface="Arial"/>
                <a:cs typeface="Arial"/>
              </a:rPr>
              <a:t>0</a:t>
            </a:r>
            <a:r>
              <a:rPr dirty="0" sz="4000" spc="1350">
                <a:solidFill>
                  <a:srgbClr val="FDFEEC"/>
                </a:solidFill>
                <a:latin typeface="Arial"/>
                <a:cs typeface="Arial"/>
              </a:rPr>
              <a:t>8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2021-02-01T13:31:48Z</dcterms:created>
  <dcterms:modified xsi:type="dcterms:W3CDTF">2021-02-01T13:31:48Z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2021-02-01T00:00:00Z</vt:filetime>
  </property>
</Properties>
</file>