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2B9D"/>
    <a:srgbClr val="27198F"/>
    <a:srgbClr val="B61C02"/>
    <a:srgbClr val="006C31"/>
    <a:srgbClr val="8D3601"/>
    <a:srgbClr val="31554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DAFFC6-CF39-4A4B-8A3D-0BE325B9872E}" type="datetimeFigureOut">
              <a:rPr lang="ru-RU" smtClean="0"/>
              <a:t>24.09.2012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5E911-DDC1-4925-BE05-1AF7DFFA47B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Прочитать неравенство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5E911-DDC1-4925-BE05-1AF7DFFA47BE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24.09.2012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24.09.2012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24.09.2012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24.09.2012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24.09.2012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24.09.2012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571480"/>
            <a:ext cx="7467600" cy="52864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b="1" dirty="0" smtClean="0">
                <a:latin typeface="Arial Black" pitchFamily="34" charset="0"/>
              </a:rPr>
              <a:t>Самое крупное животное в мире – </a:t>
            </a:r>
            <a:r>
              <a:rPr lang="ru-RU" sz="6000" b="1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африканский слон</a:t>
            </a:r>
            <a:r>
              <a:rPr lang="ru-RU" sz="6000" b="1" dirty="0" smtClean="0">
                <a:latin typeface="Arial Black" pitchFamily="34" charset="0"/>
              </a:rPr>
              <a:t>. </a:t>
            </a:r>
            <a:br>
              <a:rPr lang="ru-RU" sz="6000" b="1" dirty="0" smtClean="0">
                <a:latin typeface="Arial Black" pitchFamily="34" charset="0"/>
              </a:rPr>
            </a:br>
            <a:r>
              <a:rPr lang="ru-RU" sz="6000" b="1" dirty="0" smtClean="0">
                <a:latin typeface="Arial Black" pitchFamily="34" charset="0"/>
              </a:rPr>
              <a:t>Хотите узнать его </a:t>
            </a:r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массу, длину и высоту?</a:t>
            </a:r>
            <a:endParaRPr lang="ru-RU" sz="6000" b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Заголовок 31"/>
          <p:cNvSpPr>
            <a:spLocks noGrp="1"/>
          </p:cNvSpPr>
          <p:nvPr>
            <p:ph type="title"/>
          </p:nvPr>
        </p:nvSpPr>
        <p:spPr>
          <a:xfrm>
            <a:off x="500034" y="142852"/>
            <a:ext cx="7467600" cy="796908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rgbClr val="7030A0"/>
                </a:solidFill>
                <a:latin typeface="Arial Black" pitchFamily="34" charset="0"/>
              </a:rPr>
              <a:t>Высота слона</a:t>
            </a:r>
            <a:endParaRPr lang="ru-RU" sz="5400" b="1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57422" y="1571612"/>
            <a:ext cx="101181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• 4</a:t>
            </a:r>
            <a:endParaRPr lang="ru-RU" sz="4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214942" y="1571612"/>
            <a:ext cx="11737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+25</a:t>
            </a:r>
            <a:endParaRPr lang="ru-RU" sz="4400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000232" y="2714620"/>
            <a:ext cx="1428728" cy="78581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</a:rPr>
              <a:t>500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072066" y="2786058"/>
            <a:ext cx="1500198" cy="71438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</a:rPr>
              <a:t>150</a:t>
            </a:r>
            <a:endParaRPr lang="ru-RU" sz="4800" b="1" dirty="0">
              <a:solidFill>
                <a:srgbClr val="C00000"/>
              </a:solidFill>
            </a:endParaRPr>
          </a:p>
        </p:txBody>
      </p:sp>
      <p:cxnSp>
        <p:nvCxnSpPr>
          <p:cNvPr id="9" name="Прямая со стрелкой 8"/>
          <p:cNvCxnSpPr>
            <a:stCxn id="3" idx="2"/>
            <a:endCxn id="13" idx="0"/>
          </p:cNvCxnSpPr>
          <p:nvPr/>
        </p:nvCxnSpPr>
        <p:spPr>
          <a:xfrm rot="16200000" flipH="1">
            <a:off x="4572000" y="1535893"/>
            <a:ext cx="1000132" cy="1500198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3" idx="2"/>
            <a:endCxn id="11" idx="0"/>
          </p:cNvCxnSpPr>
          <p:nvPr/>
        </p:nvCxnSpPr>
        <p:spPr>
          <a:xfrm rot="5400000">
            <a:off x="3053935" y="1446588"/>
            <a:ext cx="928694" cy="1607371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4000496" y="3143248"/>
            <a:ext cx="500066" cy="1588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2071670" y="3786190"/>
            <a:ext cx="4572032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5400000">
            <a:off x="4071934" y="4071942"/>
            <a:ext cx="571504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500694" y="4572008"/>
            <a:ext cx="10102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см</a:t>
            </a:r>
            <a:endParaRPr lang="ru-RU" sz="4800" b="1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500298" y="5857892"/>
            <a:ext cx="1357322" cy="6429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7030A0"/>
                </a:solidFill>
                <a:latin typeface="Arial Black" pitchFamily="34" charset="0"/>
              </a:rPr>
              <a:t>3</a:t>
            </a:r>
            <a:endParaRPr lang="ru-RU" sz="6000" b="1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786314" y="5857892"/>
            <a:ext cx="1428760" cy="6429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7030A0"/>
                </a:solidFill>
                <a:latin typeface="Arial Black" pitchFamily="34" charset="0"/>
              </a:rPr>
              <a:t>50</a:t>
            </a:r>
            <a:endParaRPr lang="ru-RU" sz="6000" b="1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215074" y="5786454"/>
            <a:ext cx="10102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см</a:t>
            </a:r>
            <a:endParaRPr lang="ru-RU" sz="48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3857620" y="5786454"/>
            <a:ext cx="6671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м</a:t>
            </a:r>
            <a:endParaRPr lang="ru-RU" sz="4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00430" y="1071546"/>
            <a:ext cx="1643074" cy="7143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accent6">
                    <a:lumMod val="50000"/>
                  </a:schemeClr>
                </a:solidFill>
              </a:rPr>
              <a:t>125</a:t>
            </a:r>
            <a:endParaRPr lang="ru-RU" sz="5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46" name="Прямая со стрелкой 45"/>
          <p:cNvCxnSpPr>
            <a:stCxn id="29" idx="4"/>
            <a:endCxn id="40" idx="0"/>
          </p:cNvCxnSpPr>
          <p:nvPr/>
        </p:nvCxnSpPr>
        <p:spPr>
          <a:xfrm rot="5400000">
            <a:off x="3607587" y="5072074"/>
            <a:ext cx="357190" cy="1214446"/>
          </a:xfrm>
          <a:prstGeom prst="straightConnector1">
            <a:avLst/>
          </a:prstGeom>
          <a:ln w="5715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endCxn id="41" idx="0"/>
          </p:cNvCxnSpPr>
          <p:nvPr/>
        </p:nvCxnSpPr>
        <p:spPr>
          <a:xfrm>
            <a:off x="4357686" y="5500702"/>
            <a:ext cx="1143008" cy="357190"/>
          </a:xfrm>
          <a:prstGeom prst="straightConnector1">
            <a:avLst/>
          </a:prstGeom>
          <a:ln w="5715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Овал 28"/>
          <p:cNvSpPr/>
          <p:nvPr/>
        </p:nvSpPr>
        <p:spPr>
          <a:xfrm>
            <a:off x="3286116" y="4357694"/>
            <a:ext cx="2214578" cy="114300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7030A0"/>
                </a:solidFill>
              </a:rPr>
              <a:t>350</a:t>
            </a:r>
            <a:endParaRPr lang="ru-RU" sz="6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7467600" cy="785818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rgbClr val="7030A0"/>
                </a:solidFill>
                <a:latin typeface="Arial Black" pitchFamily="34" charset="0"/>
              </a:rPr>
              <a:t>Длина слона</a:t>
            </a:r>
            <a:endParaRPr lang="ru-R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357422" y="1571612"/>
            <a:ext cx="101181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• 5</a:t>
            </a:r>
            <a:endParaRPr lang="ru-RU" sz="4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214942" y="1571612"/>
            <a:ext cx="11737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+60</a:t>
            </a:r>
            <a:endParaRPr lang="ru-RU" sz="44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000232" y="2714620"/>
            <a:ext cx="1428728" cy="78581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</a:rPr>
              <a:t>375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72066" y="2786058"/>
            <a:ext cx="1500198" cy="71438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</a:rPr>
              <a:t>135</a:t>
            </a:r>
            <a:endParaRPr lang="ru-RU" sz="4800" b="1" dirty="0">
              <a:solidFill>
                <a:srgbClr val="C00000"/>
              </a:solidFill>
            </a:endParaRPr>
          </a:p>
        </p:txBody>
      </p:sp>
      <p:cxnSp>
        <p:nvCxnSpPr>
          <p:cNvPr id="9" name="Прямая со стрелкой 8"/>
          <p:cNvCxnSpPr>
            <a:stCxn id="19" idx="2"/>
            <a:endCxn id="8" idx="0"/>
          </p:cNvCxnSpPr>
          <p:nvPr/>
        </p:nvCxnSpPr>
        <p:spPr>
          <a:xfrm rot="16200000" flipH="1">
            <a:off x="4572000" y="1535893"/>
            <a:ext cx="1000132" cy="1500198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19" idx="2"/>
            <a:endCxn id="7" idx="0"/>
          </p:cNvCxnSpPr>
          <p:nvPr/>
        </p:nvCxnSpPr>
        <p:spPr>
          <a:xfrm rot="5400000">
            <a:off x="3053935" y="1446588"/>
            <a:ext cx="928694" cy="1607371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4000496" y="3143248"/>
            <a:ext cx="571504" cy="1588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2071670" y="3786190"/>
            <a:ext cx="4572032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4071934" y="4071942"/>
            <a:ext cx="571504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500694" y="4572008"/>
            <a:ext cx="10102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см</a:t>
            </a:r>
            <a:endParaRPr lang="ru-RU" sz="48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500298" y="5857892"/>
            <a:ext cx="1357322" cy="7858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315545"/>
                </a:solidFill>
                <a:latin typeface="Arial Black" pitchFamily="34" charset="0"/>
              </a:rPr>
              <a:t>5</a:t>
            </a:r>
            <a:endParaRPr lang="ru-RU" sz="6000" b="1" dirty="0">
              <a:solidFill>
                <a:srgbClr val="315545"/>
              </a:solidFill>
              <a:latin typeface="Arial Black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786314" y="5857892"/>
            <a:ext cx="1428760" cy="7858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315545"/>
                </a:solidFill>
                <a:latin typeface="Arial Black" pitchFamily="34" charset="0"/>
              </a:rPr>
              <a:t>10</a:t>
            </a:r>
            <a:endParaRPr lang="ru-RU" sz="6000" b="1" dirty="0">
              <a:solidFill>
                <a:srgbClr val="315545"/>
              </a:solidFill>
              <a:latin typeface="Arial Black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15074" y="5857892"/>
            <a:ext cx="10102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см</a:t>
            </a:r>
            <a:endParaRPr lang="ru-RU" sz="4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857620" y="5857892"/>
            <a:ext cx="6671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м</a:t>
            </a:r>
            <a:endParaRPr lang="ru-RU" sz="48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3500430" y="1071546"/>
            <a:ext cx="1643074" cy="7143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accent6">
                    <a:lumMod val="50000"/>
                  </a:schemeClr>
                </a:solidFill>
              </a:rPr>
              <a:t>75</a:t>
            </a:r>
            <a:endParaRPr lang="ru-RU" sz="5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20" name="Прямая со стрелкой 19"/>
          <p:cNvCxnSpPr>
            <a:stCxn id="22" idx="4"/>
            <a:endCxn id="15" idx="0"/>
          </p:cNvCxnSpPr>
          <p:nvPr/>
        </p:nvCxnSpPr>
        <p:spPr>
          <a:xfrm rot="5400000">
            <a:off x="3607587" y="5072074"/>
            <a:ext cx="357190" cy="1214446"/>
          </a:xfrm>
          <a:prstGeom prst="straightConnector1">
            <a:avLst/>
          </a:prstGeom>
          <a:ln w="5715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endCxn id="16" idx="0"/>
          </p:cNvCxnSpPr>
          <p:nvPr/>
        </p:nvCxnSpPr>
        <p:spPr>
          <a:xfrm>
            <a:off x="4357686" y="5500702"/>
            <a:ext cx="1143008" cy="357190"/>
          </a:xfrm>
          <a:prstGeom prst="straightConnector1">
            <a:avLst/>
          </a:prstGeom>
          <a:ln w="5715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3286116" y="4357694"/>
            <a:ext cx="2214578" cy="114300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315545"/>
                </a:solidFill>
              </a:rPr>
              <a:t>510</a:t>
            </a:r>
            <a:endParaRPr lang="ru-RU" sz="6000" b="1" dirty="0">
              <a:solidFill>
                <a:srgbClr val="315545"/>
              </a:solidFill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rot="5400000">
            <a:off x="4072728" y="3142454"/>
            <a:ext cx="428628" cy="1588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rgbClr val="7030A0"/>
                </a:solidFill>
                <a:latin typeface="Arial Black" pitchFamily="34" charset="0"/>
              </a:rPr>
              <a:t>Масса слона</a:t>
            </a:r>
            <a:endParaRPr lang="ru-RU" sz="5400" dirty="0"/>
          </a:p>
        </p:txBody>
      </p:sp>
      <p:sp>
        <p:nvSpPr>
          <p:cNvPr id="4" name="TextBox 3"/>
          <p:cNvSpPr txBox="1"/>
          <p:nvPr/>
        </p:nvSpPr>
        <p:spPr>
          <a:xfrm>
            <a:off x="1285852" y="1571612"/>
            <a:ext cx="20833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-2000</a:t>
            </a:r>
            <a:endParaRPr lang="ru-RU" sz="4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214942" y="1571612"/>
            <a:ext cx="18573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-5000</a:t>
            </a:r>
            <a:endParaRPr lang="ru-RU" sz="44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00166" y="2714620"/>
            <a:ext cx="1928794" cy="78581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</a:rPr>
              <a:t>5500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72066" y="2786058"/>
            <a:ext cx="2214578" cy="71438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</a:rPr>
              <a:t>2500</a:t>
            </a:r>
            <a:endParaRPr lang="ru-RU" sz="4800" b="1" dirty="0">
              <a:solidFill>
                <a:srgbClr val="C00000"/>
              </a:solidFill>
            </a:endParaRPr>
          </a:p>
        </p:txBody>
      </p:sp>
      <p:cxnSp>
        <p:nvCxnSpPr>
          <p:cNvPr id="8" name="Прямая со стрелкой 7"/>
          <p:cNvCxnSpPr>
            <a:stCxn id="18" idx="2"/>
            <a:endCxn id="7" idx="0"/>
          </p:cNvCxnSpPr>
          <p:nvPr/>
        </p:nvCxnSpPr>
        <p:spPr>
          <a:xfrm rot="16200000" flipH="1">
            <a:off x="4732735" y="1339438"/>
            <a:ext cx="1000132" cy="1893107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18" idx="2"/>
            <a:endCxn id="6" idx="0"/>
          </p:cNvCxnSpPr>
          <p:nvPr/>
        </p:nvCxnSpPr>
        <p:spPr>
          <a:xfrm rot="5400000">
            <a:off x="2911059" y="1339431"/>
            <a:ext cx="928694" cy="1821685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4000496" y="3143248"/>
            <a:ext cx="500066" cy="1588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428728" y="3786190"/>
            <a:ext cx="5929354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5400000">
            <a:off x="4071934" y="4071942"/>
            <a:ext cx="571504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929322" y="4500570"/>
            <a:ext cx="8867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кг</a:t>
            </a:r>
            <a:endParaRPr lang="ru-RU" sz="48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643306" y="6000768"/>
            <a:ext cx="1357322" cy="6429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27198F"/>
                </a:solidFill>
                <a:latin typeface="Arial Black" pitchFamily="34" charset="0"/>
              </a:rPr>
              <a:t>8</a:t>
            </a:r>
            <a:endParaRPr lang="ru-RU" sz="6000" b="1" dirty="0">
              <a:solidFill>
                <a:srgbClr val="27198F"/>
              </a:solidFill>
              <a:latin typeface="Arial Black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72066" y="5857892"/>
            <a:ext cx="5180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т</a:t>
            </a:r>
            <a:endParaRPr lang="ru-RU" sz="48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357554" y="1071546"/>
            <a:ext cx="1857388" cy="7143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accent6">
                    <a:lumMod val="50000"/>
                  </a:schemeClr>
                </a:solidFill>
              </a:rPr>
              <a:t>7500</a:t>
            </a:r>
            <a:endParaRPr lang="ru-RU" sz="5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19" name="Прямая со стрелкой 18"/>
          <p:cNvCxnSpPr>
            <a:stCxn id="21" idx="4"/>
            <a:endCxn id="14" idx="0"/>
          </p:cNvCxnSpPr>
          <p:nvPr/>
        </p:nvCxnSpPr>
        <p:spPr>
          <a:xfrm rot="5400000">
            <a:off x="4071934" y="5750735"/>
            <a:ext cx="500066" cy="1588"/>
          </a:xfrm>
          <a:prstGeom prst="straightConnector1">
            <a:avLst/>
          </a:prstGeom>
          <a:ln w="5715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Овал 20"/>
          <p:cNvSpPr/>
          <p:nvPr/>
        </p:nvSpPr>
        <p:spPr>
          <a:xfrm>
            <a:off x="2786050" y="4357694"/>
            <a:ext cx="3071834" cy="114300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27198F"/>
                </a:solidFill>
              </a:rPr>
              <a:t>8000</a:t>
            </a:r>
            <a:endParaRPr lang="ru-RU" sz="6000" b="1" dirty="0">
              <a:solidFill>
                <a:srgbClr val="27198F"/>
              </a:solidFill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4000496" y="3143248"/>
            <a:ext cx="571504" cy="1588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rot="5400000">
            <a:off x="4072728" y="3142454"/>
            <a:ext cx="428628" cy="1588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7467600" cy="357190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latin typeface="Arial Black" pitchFamily="34" charset="0"/>
              </a:rPr>
              <a:t>Масса новорожденного </a:t>
            </a:r>
            <a:r>
              <a:rPr lang="ru-RU" sz="44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слоненка</a:t>
            </a:r>
            <a:r>
              <a:rPr lang="ru-RU" sz="4400" dirty="0" smtClean="0">
                <a:latin typeface="Arial Black" pitchFamily="34" charset="0"/>
              </a:rPr>
              <a:t> в 80 раз меньше, чем взрослого слона. Найдите массу слоненка.</a:t>
            </a:r>
            <a:endParaRPr lang="ru-RU" sz="4400" dirty="0">
              <a:latin typeface="Arial Black" pitchFamily="34" charset="0"/>
            </a:endParaRPr>
          </a:p>
        </p:txBody>
      </p:sp>
      <p:sp>
        <p:nvSpPr>
          <p:cNvPr id="4" name="Шестиугольник 3"/>
          <p:cNvSpPr/>
          <p:nvPr/>
        </p:nvSpPr>
        <p:spPr>
          <a:xfrm>
            <a:off x="1643042" y="4143380"/>
            <a:ext cx="5214974" cy="1643074"/>
          </a:xfrm>
          <a:prstGeom prst="hexagon">
            <a:avLst/>
          </a:prstGeom>
          <a:solidFill>
            <a:schemeClr val="accent1">
              <a:lumMod val="40000"/>
              <a:lumOff val="6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rgbClr val="FF0000"/>
                </a:solidFill>
                <a:latin typeface="Arial Black" pitchFamily="34" charset="0"/>
              </a:rPr>
              <a:t>100 кг</a:t>
            </a:r>
            <a:endParaRPr lang="ru-RU" sz="80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500306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ru-RU" sz="8000" b="1" dirty="0" smtClean="0">
                <a:solidFill>
                  <a:srgbClr val="FF0000"/>
                </a:solidFill>
              </a:rPr>
              <a:t>МОЛОДЦЫ!</a:t>
            </a:r>
            <a:endParaRPr lang="ru-RU" sz="8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214290"/>
            <a:ext cx="70134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15 &lt; 17 &lt; 20</a:t>
            </a:r>
            <a:endParaRPr lang="ru-RU" sz="6600" dirty="0"/>
          </a:p>
        </p:txBody>
      </p:sp>
      <p:sp>
        <p:nvSpPr>
          <p:cNvPr id="4" name="TextBox 3"/>
          <p:cNvSpPr txBox="1"/>
          <p:nvPr/>
        </p:nvSpPr>
        <p:spPr>
          <a:xfrm>
            <a:off x="500034" y="1214422"/>
            <a:ext cx="581761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solidFill>
                  <a:srgbClr val="8D3601"/>
                </a:solidFill>
                <a:latin typeface="Arial Black" pitchFamily="34" charset="0"/>
              </a:rPr>
              <a:t>24 &lt; 48 &lt; 55</a:t>
            </a:r>
            <a:endParaRPr lang="ru-RU" sz="6600" dirty="0">
              <a:solidFill>
                <a:srgbClr val="8D360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2285992"/>
            <a:ext cx="525336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solidFill>
                  <a:srgbClr val="252B9D"/>
                </a:solidFill>
                <a:latin typeface="Arial Black" pitchFamily="34" charset="0"/>
              </a:rPr>
              <a:t>2 &lt; 13 &lt; 16</a:t>
            </a:r>
            <a:endParaRPr lang="ru-RU" sz="6600" dirty="0">
              <a:solidFill>
                <a:srgbClr val="252B9D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10" y="3286124"/>
            <a:ext cx="581761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solidFill>
                  <a:srgbClr val="006C31"/>
                </a:solidFill>
                <a:latin typeface="Arial Black" pitchFamily="34" charset="0"/>
              </a:rPr>
              <a:t>34 &lt; 35 &lt; 36</a:t>
            </a:r>
            <a:endParaRPr lang="ru-RU" sz="6600" dirty="0">
              <a:solidFill>
                <a:srgbClr val="006C3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4429132"/>
            <a:ext cx="751038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solidFill>
                  <a:srgbClr val="B61C02"/>
                </a:solidFill>
                <a:latin typeface="Arial Black" pitchFamily="34" charset="0"/>
              </a:rPr>
              <a:t>151 &lt; 217 &lt; 520</a:t>
            </a:r>
            <a:endParaRPr lang="ru-RU" sz="6600" dirty="0">
              <a:solidFill>
                <a:srgbClr val="B61C0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428604"/>
            <a:ext cx="8670963" cy="5509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atin typeface="Bookman Old Style" pitchFamily="18" charset="0"/>
              </a:rPr>
              <a:t>Начертите </a:t>
            </a:r>
            <a:r>
              <a:rPr lang="ru-RU" sz="4400" b="1" dirty="0" smtClean="0">
                <a:solidFill>
                  <a:srgbClr val="C00000"/>
                </a:solidFill>
                <a:latin typeface="Bookman Old Style" pitchFamily="18" charset="0"/>
              </a:rPr>
              <a:t>прямую АВ</a:t>
            </a:r>
            <a:r>
              <a:rPr lang="ru-RU" sz="4400" b="1" dirty="0" smtClean="0">
                <a:latin typeface="Bookman Old Style" pitchFamily="18" charset="0"/>
              </a:rPr>
              <a:t>,</a:t>
            </a:r>
          </a:p>
          <a:p>
            <a:r>
              <a:rPr lang="ru-RU" sz="4400" b="1" dirty="0" smtClean="0">
                <a:solidFill>
                  <a:srgbClr val="C00000"/>
                </a:solidFill>
                <a:latin typeface="Bookman Old Style" pitchFamily="18" charset="0"/>
              </a:rPr>
              <a:t>луч ОМ </a:t>
            </a:r>
            <a:r>
              <a:rPr lang="ru-RU" sz="4400" b="1" dirty="0" smtClean="0">
                <a:latin typeface="Bookman Old Style" pitchFamily="18" charset="0"/>
              </a:rPr>
              <a:t>и </a:t>
            </a:r>
            <a:r>
              <a:rPr lang="ru-RU" sz="4400" b="1" dirty="0" smtClean="0">
                <a:solidFill>
                  <a:srgbClr val="C00000"/>
                </a:solidFill>
                <a:latin typeface="Bookman Old Style" pitchFamily="18" charset="0"/>
              </a:rPr>
              <a:t>отрезки С</a:t>
            </a:r>
            <a:r>
              <a:rPr lang="en-US" sz="4400" b="1" dirty="0" smtClean="0">
                <a:solidFill>
                  <a:srgbClr val="C00000"/>
                </a:solidFill>
                <a:latin typeface="Bookman Old Style" pitchFamily="18" charset="0"/>
              </a:rPr>
              <a:t>D</a:t>
            </a:r>
            <a:r>
              <a:rPr lang="ru-RU" sz="4400" b="1" dirty="0" smtClean="0">
                <a:latin typeface="Bookman Old Style" pitchFamily="18" charset="0"/>
              </a:rPr>
              <a:t> и </a:t>
            </a:r>
            <a:r>
              <a:rPr lang="ru-RU" sz="4400" b="1" dirty="0" smtClean="0">
                <a:solidFill>
                  <a:srgbClr val="C00000"/>
                </a:solidFill>
                <a:latin typeface="Bookman Old Style" pitchFamily="18" charset="0"/>
              </a:rPr>
              <a:t>ЕК</a:t>
            </a:r>
          </a:p>
          <a:p>
            <a:r>
              <a:rPr lang="ru-RU" sz="4400" b="1" dirty="0" smtClean="0">
                <a:latin typeface="Bookman Old Style" pitchFamily="18" charset="0"/>
              </a:rPr>
              <a:t>так, чтобы </a:t>
            </a:r>
            <a:r>
              <a:rPr lang="ru-RU" sz="4400" b="1" dirty="0" smtClean="0">
                <a:solidFill>
                  <a:srgbClr val="00B050"/>
                </a:solidFill>
                <a:latin typeface="Bookman Old Style" pitchFamily="18" charset="0"/>
              </a:rPr>
              <a:t>отрезок С</a:t>
            </a:r>
            <a:r>
              <a:rPr lang="en-US" sz="4400" b="1" dirty="0" smtClean="0">
                <a:solidFill>
                  <a:srgbClr val="00B050"/>
                </a:solidFill>
                <a:latin typeface="Bookman Old Style" pitchFamily="18" charset="0"/>
              </a:rPr>
              <a:t>D</a:t>
            </a:r>
            <a:endParaRPr lang="ru-RU" sz="4400" b="1" dirty="0" smtClean="0">
              <a:solidFill>
                <a:srgbClr val="00B050"/>
              </a:solidFill>
              <a:latin typeface="Bookman Old Style" pitchFamily="18" charset="0"/>
            </a:endParaRPr>
          </a:p>
          <a:p>
            <a:r>
              <a:rPr lang="ru-RU" sz="4400" b="1" dirty="0" smtClean="0">
                <a:solidFill>
                  <a:srgbClr val="00B050"/>
                </a:solidFill>
                <a:latin typeface="Bookman Old Style" pitchFamily="18" charset="0"/>
              </a:rPr>
              <a:t>лежал на прямой АВ</a:t>
            </a:r>
            <a:r>
              <a:rPr lang="ru-RU" sz="4400" b="1" dirty="0" smtClean="0">
                <a:latin typeface="Bookman Old Style" pitchFamily="18" charset="0"/>
              </a:rPr>
              <a:t>,</a:t>
            </a:r>
          </a:p>
          <a:p>
            <a:r>
              <a:rPr lang="ru-RU" sz="4400" b="1" dirty="0" smtClean="0">
                <a:latin typeface="Bookman Old Style" pitchFamily="18" charset="0"/>
              </a:rPr>
              <a:t>а </a:t>
            </a:r>
            <a:r>
              <a:rPr lang="ru-RU" sz="4400" b="1" dirty="0" smtClean="0">
                <a:solidFill>
                  <a:srgbClr val="0070C0"/>
                </a:solidFill>
                <a:latin typeface="Bookman Old Style" pitchFamily="18" charset="0"/>
              </a:rPr>
              <a:t>луч ОМ пересекал</a:t>
            </a:r>
          </a:p>
          <a:p>
            <a:r>
              <a:rPr lang="ru-RU" sz="4400" b="1" dirty="0" smtClean="0">
                <a:solidFill>
                  <a:srgbClr val="0070C0"/>
                </a:solidFill>
                <a:latin typeface="Bookman Old Style" pitchFamily="18" charset="0"/>
              </a:rPr>
              <a:t>отрезки С</a:t>
            </a:r>
            <a:r>
              <a:rPr lang="en-US" sz="4400" b="1" dirty="0" smtClean="0">
                <a:solidFill>
                  <a:srgbClr val="0070C0"/>
                </a:solidFill>
                <a:latin typeface="Bookman Old Style" pitchFamily="18" charset="0"/>
              </a:rPr>
              <a:t>D</a:t>
            </a:r>
            <a:r>
              <a:rPr lang="ru-RU" sz="4400" b="1" dirty="0" smtClean="0">
                <a:solidFill>
                  <a:srgbClr val="0070C0"/>
                </a:solidFill>
                <a:latin typeface="Bookman Old Style" pitchFamily="18" charset="0"/>
              </a:rPr>
              <a:t> и ЕК</a:t>
            </a:r>
            <a:r>
              <a:rPr lang="ru-RU" sz="4400" b="1" dirty="0" smtClean="0">
                <a:latin typeface="Bookman Old Style" pitchFamily="18" charset="0"/>
              </a:rPr>
              <a:t>.</a:t>
            </a:r>
          </a:p>
          <a:p>
            <a:r>
              <a:rPr lang="ru-RU" sz="4400" b="1" dirty="0" smtClean="0">
                <a:latin typeface="Bookman Old Style" pitchFamily="18" charset="0"/>
              </a:rPr>
              <a:t>Будет ли прямая АВ</a:t>
            </a:r>
          </a:p>
          <a:p>
            <a:r>
              <a:rPr lang="ru-RU" sz="4400" b="1" dirty="0" smtClean="0">
                <a:latin typeface="Bookman Old Style" pitchFamily="18" charset="0"/>
              </a:rPr>
              <a:t>пересекаться с лучом ОМ?</a:t>
            </a:r>
            <a:r>
              <a:rPr lang="ru-RU" sz="4400" dirty="0" smtClean="0">
                <a:latin typeface="Bookman Old Style" pitchFamily="18" charset="0"/>
              </a:rPr>
              <a:t> </a:t>
            </a:r>
            <a:endParaRPr lang="ru-RU" sz="4400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 flipV="1">
            <a:off x="928662" y="928670"/>
            <a:ext cx="7072362" cy="4286280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3214678" y="2500306"/>
            <a:ext cx="2214578" cy="135732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500166" y="1428736"/>
            <a:ext cx="5286412" cy="2714644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22" idx="4"/>
            <a:endCxn id="21" idx="0"/>
          </p:cNvCxnSpPr>
          <p:nvPr/>
        </p:nvCxnSpPr>
        <p:spPr>
          <a:xfrm rot="5400000" flipH="1" flipV="1">
            <a:off x="3929058" y="3500438"/>
            <a:ext cx="2857520" cy="171451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Овал 15"/>
          <p:cNvSpPr/>
          <p:nvPr/>
        </p:nvSpPr>
        <p:spPr>
          <a:xfrm>
            <a:off x="1428728" y="1357298"/>
            <a:ext cx="142876" cy="142876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rgbClr val="252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714480" y="4643446"/>
            <a:ext cx="142876" cy="142876"/>
          </a:xfrm>
          <a:prstGeom prst="ellipse">
            <a:avLst/>
          </a:prstGeom>
          <a:solidFill>
            <a:schemeClr val="tx1"/>
          </a:solidFill>
          <a:ln>
            <a:solidFill>
              <a:srgbClr val="252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7000892" y="1428736"/>
            <a:ext cx="142876" cy="142876"/>
          </a:xfrm>
          <a:prstGeom prst="ellipse">
            <a:avLst/>
          </a:prstGeom>
          <a:solidFill>
            <a:schemeClr val="tx1"/>
          </a:solidFill>
          <a:ln>
            <a:solidFill>
              <a:srgbClr val="252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3143240" y="3786190"/>
            <a:ext cx="142876" cy="14287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5357818" y="2428868"/>
            <a:ext cx="142876" cy="14287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6143636" y="2928934"/>
            <a:ext cx="142876" cy="14287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4429124" y="5643578"/>
            <a:ext cx="142876" cy="14287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4572000" y="1643050"/>
            <a:ext cx="7825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latin typeface="Arial Black" pitchFamily="34" charset="0"/>
              </a:rPr>
              <a:t>D</a:t>
            </a:r>
            <a:endParaRPr lang="ru-RU" sz="6000" b="1" dirty="0">
              <a:latin typeface="Arial Black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929322" y="4000504"/>
            <a:ext cx="91082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 smtClean="0">
                <a:latin typeface="Arial Black" pitchFamily="34" charset="0"/>
              </a:rPr>
              <a:t>M</a:t>
            </a:r>
            <a:endParaRPr lang="ru-RU" sz="6000" b="1" dirty="0">
              <a:latin typeface="Arial Black" pitchFamily="34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6143636" y="3786190"/>
            <a:ext cx="142876" cy="142876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rgbClr val="252B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928662" y="3571876"/>
            <a:ext cx="7825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latin typeface="Arial Black" pitchFamily="34" charset="0"/>
              </a:rPr>
              <a:t>A</a:t>
            </a:r>
            <a:endParaRPr lang="ru-RU" sz="6000" b="1" dirty="0">
              <a:latin typeface="Arial Black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429388" y="428604"/>
            <a:ext cx="7825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latin typeface="Arial Black" pitchFamily="34" charset="0"/>
              </a:rPr>
              <a:t>B</a:t>
            </a:r>
            <a:endParaRPr lang="ru-RU" sz="6000" b="1" dirty="0">
              <a:latin typeface="Arial Black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500166" y="571480"/>
            <a:ext cx="82586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latin typeface="Arial Black" pitchFamily="34" charset="0"/>
              </a:rPr>
              <a:t>O</a:t>
            </a:r>
            <a:endParaRPr lang="ru-RU" sz="6000" b="1" dirty="0">
              <a:latin typeface="Arial Black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571736" y="2786058"/>
            <a:ext cx="7825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latin typeface="Arial Black" pitchFamily="34" charset="0"/>
              </a:rPr>
              <a:t>C</a:t>
            </a:r>
            <a:endParaRPr lang="ru-RU" sz="6000" b="1" dirty="0">
              <a:latin typeface="Arial Black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500430" y="4714884"/>
            <a:ext cx="7409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latin typeface="Arial Black" pitchFamily="34" charset="0"/>
              </a:rPr>
              <a:t>E</a:t>
            </a:r>
            <a:endParaRPr lang="ru-RU" sz="6000" b="1" dirty="0">
              <a:latin typeface="Arial Black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215074" y="2500306"/>
            <a:ext cx="82586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latin typeface="Arial Black" pitchFamily="34" charset="0"/>
              </a:rPr>
              <a:t>K</a:t>
            </a:r>
            <a:endParaRPr lang="ru-RU" sz="6000" b="1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9" grpId="0"/>
      <p:bldP spid="30" grpId="0"/>
      <p:bldP spid="31" grpId="0" animBg="1"/>
      <p:bldP spid="32" grpId="0"/>
      <p:bldP spid="33" grpId="0"/>
      <p:bldP spid="34" grpId="0"/>
      <p:bldP spid="35" grpId="0"/>
      <p:bldP spid="36" grpId="0"/>
      <p:bldP spid="37" grpId="0"/>
      <p:bldP spid="37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97</TotalTime>
  <Words>150</Words>
  <PresentationFormat>Экран (4:3)</PresentationFormat>
  <Paragraphs>61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Эркер</vt:lpstr>
      <vt:lpstr>Самое крупное животное в мире – африканский слон.  Хотите узнать его массу, длину и высоту?</vt:lpstr>
      <vt:lpstr>Высота слона</vt:lpstr>
      <vt:lpstr>Длина слона</vt:lpstr>
      <vt:lpstr>Масса слона</vt:lpstr>
      <vt:lpstr>Масса новорожденного слоненка в 80 раз меньше, чем взрослого слона. Найдите массу слоненка.</vt:lpstr>
      <vt:lpstr>МОЛОДЦЫ!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Самое крупное животное в мире – африканский слон.  Хотите узнать его массу, длину и высоту?</dc:title>
  <dc:creator>Наталья Анатольевна</dc:creator>
  <cp:lastModifiedBy> КНА</cp:lastModifiedBy>
  <cp:revision>13</cp:revision>
  <dcterms:created xsi:type="dcterms:W3CDTF">2009-09-17T14:12:26Z</dcterms:created>
  <dcterms:modified xsi:type="dcterms:W3CDTF">2012-09-24T19:36:40Z</dcterms:modified>
</cp:coreProperties>
</file>