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82" r:id="rId2"/>
    <p:sldId id="259" r:id="rId3"/>
    <p:sldId id="258" r:id="rId4"/>
    <p:sldId id="260" r:id="rId5"/>
    <p:sldId id="277" r:id="rId6"/>
    <p:sldId id="278" r:id="rId7"/>
    <p:sldId id="279" r:id="rId8"/>
    <p:sldId id="276" r:id="rId9"/>
    <p:sldId id="281" r:id="rId10"/>
    <p:sldId id="280" r:id="rId11"/>
    <p:sldId id="28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表占位符 2"/>
          <p:cNvSpPr>
            <a:spLocks noGrp="1"/>
          </p:cNvSpPr>
          <p:nvPr>
            <p:ph type="chart" sz="quarter" idx="10"/>
          </p:nvPr>
        </p:nvSpPr>
        <p:spPr>
          <a:xfrm>
            <a:off x="1785918" y="714356"/>
            <a:ext cx="5572125" cy="4143375"/>
          </a:xfrm>
          <a:prstGeom prst="rect">
            <a:avLst/>
          </a:prstGeom>
        </p:spPr>
        <p:txBody>
          <a:bodyPr/>
          <a:lstStyle/>
          <a:p>
            <a:r>
              <a:rPr lang="ru-RU" altLang="zh-CN" smtClean="0"/>
              <a:t>Вставка диаграммы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1"/>
          </p:nvPr>
        </p:nvSpPr>
        <p:spPr>
          <a:xfrm>
            <a:off x="4500563" y="5000625"/>
            <a:ext cx="2857500" cy="857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altLang="zh-CN" smtClean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539552" y="332656"/>
            <a:ext cx="7920880" cy="216024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9800" dirty="0" smtClean="0">
                <a:latin typeface="Arial" pitchFamily="34" charset="0"/>
                <a:cs typeface="Arial" pitchFamily="34" charset="0"/>
              </a:rPr>
              <a:t>МКОУ Терновская СШ</a:t>
            </a: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123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12300" dirty="0" smtClean="0">
              <a:latin typeface="Segoe Print" pitchFamily="2" charset="0"/>
            </a:endParaRPr>
          </a:p>
          <a:p>
            <a:pPr algn="ctr">
              <a:buNone/>
            </a:pPr>
            <a:r>
              <a:rPr lang="ru-RU" sz="12300" dirty="0" smtClean="0">
                <a:solidFill>
                  <a:srgbClr val="FFFF00"/>
                </a:solidFill>
              </a:rPr>
              <a:t>«Технология оценивания образовательных достижений учащихся»</a:t>
            </a: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r">
              <a:buNone/>
            </a:pPr>
            <a:endParaRPr lang="ru-RU" sz="6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ru-RU" sz="6400" dirty="0" smtClean="0">
              <a:cs typeface="Arial" pitchFamily="34" charset="0"/>
            </a:endParaRPr>
          </a:p>
          <a:p>
            <a:pPr algn="r">
              <a:buNone/>
            </a:pPr>
            <a:endParaRPr lang="ru-RU" sz="6400" dirty="0" smtClean="0">
              <a:cs typeface="Arial" pitchFamily="34" charset="0"/>
            </a:endParaRPr>
          </a:p>
          <a:p>
            <a:pPr algn="r">
              <a:buNone/>
            </a:pPr>
            <a:r>
              <a:rPr lang="ru-RU" sz="6400" dirty="0" smtClean="0">
                <a:cs typeface="Arial" pitchFamily="34" charset="0"/>
              </a:rPr>
              <a:t>Выполнил учитель истории </a:t>
            </a:r>
          </a:p>
          <a:p>
            <a:pPr algn="r">
              <a:buNone/>
            </a:pPr>
            <a:r>
              <a:rPr lang="ru-RU" sz="6400" dirty="0" smtClean="0">
                <a:cs typeface="Arial" pitchFamily="34" charset="0"/>
              </a:rPr>
              <a:t>и обществознания</a:t>
            </a:r>
          </a:p>
          <a:p>
            <a:pPr algn="r">
              <a:buNone/>
            </a:pPr>
            <a:r>
              <a:rPr lang="ru-RU" sz="6400" dirty="0" err="1" smtClean="0">
                <a:cs typeface="Arial" pitchFamily="34" charset="0"/>
              </a:rPr>
              <a:t>Коковашина</a:t>
            </a:r>
            <a:r>
              <a:rPr lang="ru-RU" sz="6400" dirty="0" smtClean="0">
                <a:cs typeface="Arial" pitchFamily="34" charset="0"/>
              </a:rPr>
              <a:t> Татьяна Александровна</a:t>
            </a:r>
          </a:p>
          <a:p>
            <a:pPr algn="r">
              <a:buNone/>
            </a:pPr>
            <a:endParaRPr lang="ru-RU" sz="6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ru-RU" sz="6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ru-RU" sz="6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ru-RU" sz="6400" dirty="0" smtClean="0">
              <a:latin typeface="Arial" pitchFamily="34" charset="0"/>
              <a:cs typeface="Arial" pitchFamily="34" charset="0"/>
            </a:endParaRPr>
          </a:p>
          <a:p>
            <a:pPr algn="r">
              <a:buNone/>
            </a:pPr>
            <a:endParaRPr lang="ru-RU" sz="64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sz="6400" dirty="0" smtClean="0">
                <a:latin typeface="Arial" pitchFamily="34" charset="0"/>
                <a:cs typeface="Arial" pitchFamily="34" charset="0"/>
              </a:rPr>
              <a:t>2022г</a:t>
            </a:r>
            <a:r>
              <a:rPr lang="ru-RU" sz="6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ctr">
              <a:buNone/>
            </a:pPr>
            <a:endParaRPr lang="ru-RU" sz="4000" dirty="0" smtClean="0">
              <a:latin typeface="Segoe Print" pitchFamily="2" charset="0"/>
            </a:endParaRPr>
          </a:p>
          <a:p>
            <a:pPr algn="r">
              <a:buNone/>
            </a:pPr>
            <a:endParaRPr lang="ru-RU" sz="4000" dirty="0">
              <a:latin typeface="Segoe Print" pitchFamily="2" charset="0"/>
            </a:endParaRPr>
          </a:p>
        </p:txBody>
      </p:sp>
      <p:pic>
        <p:nvPicPr>
          <p:cNvPr id="2050" name="Picture 2" descr="C:\Users\Комп\Desktop\1618475039_49-p-knigi-na-belom-fone-5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83700"/>
            <a:ext cx="2016224" cy="2352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85720" y="260648"/>
            <a:ext cx="8643998" cy="4320480"/>
          </a:xfrm>
          <a:prstGeom prst="roundRect">
            <a:avLst>
              <a:gd name="adj" fmla="val 3676"/>
            </a:avLst>
          </a:prstGeom>
          <a:solidFill>
            <a:schemeClr val="bg2"/>
          </a:solidFill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/>
            <a:r>
              <a:rPr lang="ru-RU" sz="3200" b="1" dirty="0" smtClean="0">
                <a:solidFill>
                  <a:srgbClr val="FFFF00"/>
                </a:solidFill>
              </a:rPr>
              <a:t>Технология оценивания</a:t>
            </a:r>
            <a:r>
              <a:rPr lang="ru-RU" sz="3200" dirty="0" smtClean="0">
                <a:solidFill>
                  <a:schemeClr val="tx1"/>
                </a:solidFill>
              </a:rPr>
              <a:t> – это</a:t>
            </a:r>
            <a:r>
              <a:rPr lang="ru-RU" sz="3200" i="1" dirty="0" smtClean="0">
                <a:solidFill>
                  <a:schemeClr val="tx1"/>
                </a:solidFill>
              </a:rPr>
              <a:t> технология действия</a:t>
            </a:r>
            <a:r>
              <a:rPr lang="ru-RU" sz="3200" dirty="0" smtClean="0">
                <a:solidFill>
                  <a:schemeClr val="tx1"/>
                </a:solidFill>
              </a:rPr>
              <a:t> в ситуациях оценивания. Поэтому она описывается в виде правил действия для каждого вида случаев: «что оценивать», «кто оценивает», «когда оценивать», «где фиксировать результаты», «по каким критериям оценивать».</a:t>
            </a:r>
            <a:endParaRPr lang="ru-RU" sz="3200" dirty="0" smtClean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285720" y="980728"/>
            <a:ext cx="8534751" cy="5400600"/>
          </a:xfrm>
          <a:prstGeom prst="roundRect">
            <a:avLst>
              <a:gd name="adj" fmla="val 6578"/>
            </a:avLst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>
              <a:buFont typeface="Arial" pitchFamily="34" charset="0"/>
              <a:buChar char="•"/>
            </a:pPr>
            <a:endParaRPr lang="ru-RU" sz="2400" dirty="0" smtClean="0"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</a:pPr>
            <a:endParaRPr lang="ru-RU" sz="2400" dirty="0" smtClean="0">
              <a:cs typeface="Times New Roman" pitchFamily="18" charset="0"/>
            </a:endParaRPr>
          </a:p>
          <a:p>
            <a:pPr marL="514350" indent="-514350">
              <a:buFont typeface="Arial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определять</a:t>
            </a:r>
            <a:r>
              <a:rPr lang="ru-RU" sz="2400" dirty="0" smtClean="0">
                <a:cs typeface="Times New Roman" pitchFamily="18" charset="0"/>
              </a:rPr>
              <a:t>, как обучающийся овладевает умениями по использованию  знаний – то есть насколько обучение соответствует современным целям образования;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развивать у обучающегося умения самостоятельно оценивать результат своих действий, контролировать самого себя, находить и исправлять собственные ошибки;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мотивировать обучающегося на успех, избавить его от страха перед школьным контролем и оцениванием, создать комфортную обстановку, сберечь психологическое здоровье детей.</a:t>
            </a:r>
          </a:p>
          <a:p>
            <a:pPr marL="514350" indent="-514350">
              <a:buFont typeface="+mj-lt"/>
              <a:buAutoNum type="arabicPeriod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536" y="188640"/>
            <a:ext cx="828092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 smtClean="0">
                <a:ln w="1143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технологии:</a:t>
            </a:r>
            <a:endParaRPr lang="ru-RU" sz="2800" b="1" spc="50" dirty="0">
              <a:ln w="1143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idx="1"/>
          </p:nvPr>
        </p:nvSpPr>
        <p:spPr>
          <a:xfrm>
            <a:off x="285720" y="260648"/>
            <a:ext cx="8401080" cy="63830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системы оценивания: </a:t>
            </a:r>
          </a:p>
          <a:p>
            <a:pPr marL="457200" indent="-457200"/>
            <a:r>
              <a:rPr lang="ru-RU" sz="2000" dirty="0" smtClean="0"/>
              <a:t> </a:t>
            </a:r>
            <a:r>
              <a:rPr lang="ru-RU" sz="2400" dirty="0" smtClean="0"/>
              <a:t>устанавливать, что знают и понимают обучающиеся о мире, в котором живут;</a:t>
            </a:r>
          </a:p>
          <a:p>
            <a:pPr marL="457200" indent="-457200"/>
            <a:r>
              <a:rPr lang="ru-RU" sz="2400" dirty="0" smtClean="0"/>
              <a:t> давать общую и дифференцированную информацию о процессе преподавания и процессе обучения;</a:t>
            </a:r>
          </a:p>
          <a:p>
            <a:pPr marL="457200" indent="-457200"/>
            <a:r>
              <a:rPr lang="ru-RU" sz="2400" dirty="0" smtClean="0"/>
              <a:t> отслеживать индивидуальный прогресс обучающихся в достижении требований стандарта и в достижении планируемых результатов освоения образовательных программ ;</a:t>
            </a:r>
          </a:p>
          <a:p>
            <a:pPr marL="457200" indent="-457200"/>
            <a:r>
              <a:rPr lang="ru-RU" sz="2400" dirty="0" smtClean="0"/>
              <a:t>обеспечивать обратную связь для учителей, обучающихся и родителей; </a:t>
            </a:r>
          </a:p>
          <a:p>
            <a:pPr marL="457200" indent="-457200"/>
            <a:r>
              <a:rPr lang="ru-RU" sz="2400" dirty="0" smtClean="0"/>
              <a:t> отслеживать эффективность реализуемой образовательной программы.</a:t>
            </a:r>
            <a:endParaRPr lang="ru-RU" sz="2400" b="1" spc="50" dirty="0" smtClean="0">
              <a:ln w="11430"/>
              <a:solidFill>
                <a:srgbClr val="00B05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28803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Особенностями системы оценки являются: </a:t>
            </a:r>
            <a: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ru-RU" sz="2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endParaRPr lang="ru-RU" sz="2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3"/>
            <a:ext cx="8219256" cy="5184576"/>
          </a:xfrm>
        </p:spPr>
        <p:txBody>
          <a:bodyPr>
            <a:noAutofit/>
          </a:bodyPr>
          <a:lstStyle/>
          <a:p>
            <a:r>
              <a:rPr lang="ru-RU" sz="2000" dirty="0" smtClean="0"/>
              <a:t> комплексный подход к оценке результатов образования (оценка предметных, </a:t>
            </a:r>
            <a:r>
              <a:rPr lang="ru-RU" sz="2000" dirty="0" err="1" smtClean="0"/>
              <a:t>метапредметных</a:t>
            </a:r>
            <a:r>
              <a:rPr lang="ru-RU" sz="2000" dirty="0" smtClean="0"/>
              <a:t> и личностных результатов общего образования);</a:t>
            </a:r>
          </a:p>
          <a:p>
            <a:r>
              <a:rPr lang="ru-RU" sz="2000" dirty="0" smtClean="0"/>
              <a:t> использование планируемых результатов освоения основных образовательных программ в качестве содержательной и </a:t>
            </a:r>
            <a:r>
              <a:rPr lang="ru-RU" sz="2000" dirty="0" err="1" smtClean="0"/>
              <a:t>критериальной</a:t>
            </a:r>
            <a:r>
              <a:rPr lang="ru-RU" sz="2000" dirty="0" smtClean="0"/>
              <a:t> базы оценки; </a:t>
            </a:r>
          </a:p>
          <a:p>
            <a:r>
              <a:rPr lang="ru-RU" sz="2000" dirty="0" smtClean="0"/>
              <a:t> оценка успешности освоения содержания отдельных учебных предметов на основе </a:t>
            </a:r>
            <a:r>
              <a:rPr lang="ru-RU" sz="2000" dirty="0" err="1" smtClean="0"/>
              <a:t>системно-деятельностного</a:t>
            </a:r>
            <a:r>
              <a:rPr lang="ru-RU" sz="2000" dirty="0" smtClean="0"/>
              <a:t> подхода, проявляющегося в способности к выполнению учебно-практических и учебно-познавательных задач; </a:t>
            </a:r>
          </a:p>
          <a:p>
            <a:r>
              <a:rPr lang="ru-RU" sz="2000" dirty="0" smtClean="0"/>
              <a:t> оценка динамики образовательных достижений обучающихся; </a:t>
            </a:r>
          </a:p>
          <a:p>
            <a:r>
              <a:rPr lang="ru-RU" sz="2000" dirty="0" smtClean="0"/>
              <a:t> использование накопительной системы оценивания, характеризующей динамику индивидуальных образовательных достижений (Портфель достижений или иные формы);</a:t>
            </a:r>
          </a:p>
          <a:p>
            <a:r>
              <a:rPr lang="ru-RU" sz="2000" dirty="0" smtClean="0"/>
              <a:t>  использование наряду со стандартизированными письменными или устными работами таких форм и методов оценки, как проекты, практические работы, творческие работы, наблюдения и др.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Принципы контроля:</a:t>
            </a:r>
            <a:endParaRPr lang="ru-RU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 формирование действий контроля и оценки у обучающихся, т.е. способы внутреннего контроля и оценки; </a:t>
            </a:r>
          </a:p>
          <a:p>
            <a:r>
              <a:rPr lang="ru-RU" sz="2000" dirty="0" smtClean="0"/>
              <a:t>контроль оценки со стороны педагогов, т.е. способы и формы внешнего контроля и оценки.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239000" cy="660688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Основные способы оценивания в школе: 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оценочные суждения – устные высказывания обучающихся или учителя, в которых звучит согласие или несогласие, принятие или неприятие выполненной обучающимся работы;</a:t>
            </a:r>
          </a:p>
          <a:p>
            <a:r>
              <a:rPr lang="ru-RU" sz="1800" dirty="0" smtClean="0"/>
              <a:t>оценочные шкалы, или «линеечки» как инструмент оценки, должны быть разными, чтобы система оценивания была гибкой;</a:t>
            </a:r>
          </a:p>
          <a:p>
            <a:r>
              <a:rPr lang="ru-RU" sz="1800" dirty="0" smtClean="0"/>
              <a:t>качественный анализ работы выполняется на основе набора критериев, в роли такого набора может выступить перечень операций или шагов, необходимых для решения той или иной конкретной практической задачи;</a:t>
            </a:r>
          </a:p>
          <a:p>
            <a:r>
              <a:rPr lang="ru-RU" sz="1800" dirty="0" smtClean="0"/>
              <a:t>портфель достижений – инструмент накопительной оценки, в нем обучающийся собирает в течение учебного года самые разные материалы по разделам.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490066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Критерии оценивания: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необходимый уровень </a:t>
            </a:r>
            <a:r>
              <a:rPr lang="ru-RU" dirty="0" smtClean="0"/>
              <a:t>(базовый) </a:t>
            </a:r>
            <a:r>
              <a:rPr lang="ru-RU" b="1" dirty="0" smtClean="0"/>
              <a:t>– решение типовой задачи</a:t>
            </a:r>
            <a:r>
              <a:rPr lang="ru-RU" dirty="0" smtClean="0"/>
              <a:t>, подобной тем, что решали уже много раз, где требовались отработанные действия  и усвоенные знания .Это достаточно для продолжения образования, это возможно и </a:t>
            </a:r>
            <a:r>
              <a:rPr lang="ru-RU" i="1" dirty="0" smtClean="0"/>
              <a:t>необходимо всем</a:t>
            </a:r>
            <a:r>
              <a:rPr lang="ru-RU" dirty="0" smtClean="0"/>
              <a:t>. Качественные оценки </a:t>
            </a:r>
            <a:r>
              <a:rPr lang="ru-RU" b="1" dirty="0" smtClean="0"/>
              <a:t>−</a:t>
            </a:r>
            <a:r>
              <a:rPr lang="ru-RU" dirty="0" smtClean="0"/>
              <a:t> </a:t>
            </a:r>
            <a:r>
              <a:rPr lang="ru-RU" b="1" dirty="0" smtClean="0"/>
              <a:t>«хорошо, но не отлично» </a:t>
            </a:r>
            <a:r>
              <a:rPr lang="ru-RU" dirty="0" smtClean="0"/>
              <a:t>или «нормально» (решение задачи с недочётами);</a:t>
            </a:r>
          </a:p>
          <a:p>
            <a:r>
              <a:rPr lang="ru-RU" b="1" dirty="0" smtClean="0"/>
              <a:t>повышенный уровень </a:t>
            </a:r>
            <a:r>
              <a:rPr lang="ru-RU" dirty="0" smtClean="0"/>
              <a:t>(программный)</a:t>
            </a:r>
            <a:r>
              <a:rPr lang="ru-RU" b="1" dirty="0" smtClean="0"/>
              <a:t> – решение нестандартной задачи</a:t>
            </a:r>
            <a:r>
              <a:rPr lang="ru-RU" dirty="0" smtClean="0"/>
              <a:t>, где потребовалось:</a:t>
            </a:r>
          </a:p>
          <a:p>
            <a:pPr>
              <a:buNone/>
            </a:pPr>
            <a:r>
              <a:rPr lang="ru-RU" dirty="0" smtClean="0"/>
              <a:t>      1)либо действие в новой, непривычной ситуации , либо использование новых, усваиваемых в данный момент знаний (в том числе выходящих за рамки опорной системы знаний по предмету);</a:t>
            </a:r>
          </a:p>
          <a:p>
            <a:pPr>
              <a:buNone/>
            </a:pPr>
            <a:r>
              <a:rPr lang="ru-RU" dirty="0" smtClean="0"/>
              <a:t>     2) умение действовать в нестандартной ситуации – это отличие от необходимого всем уровня образования. Это демонстрирует исключительные успехи отдельных учеников по отдельным темам сверх школьных требований.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Формы контроля  достижений обучающихся: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 smtClean="0"/>
              <a:t>устный опрос;</a:t>
            </a:r>
          </a:p>
          <a:p>
            <a:r>
              <a:rPr lang="ru-RU" sz="3200" dirty="0" smtClean="0"/>
              <a:t>письменная самостоятельная работа;</a:t>
            </a:r>
          </a:p>
          <a:p>
            <a:r>
              <a:rPr lang="ru-RU" sz="3200" dirty="0" smtClean="0"/>
              <a:t>тестовые задания;</a:t>
            </a:r>
          </a:p>
          <a:p>
            <a:r>
              <a:rPr lang="ru-RU" sz="3200" dirty="0" smtClean="0"/>
              <a:t>практические и  исследовательские работы;</a:t>
            </a:r>
          </a:p>
          <a:p>
            <a:r>
              <a:rPr lang="ru-RU" sz="3200" dirty="0" smtClean="0"/>
              <a:t>презентации;</a:t>
            </a:r>
          </a:p>
          <a:p>
            <a:r>
              <a:rPr lang="ru-RU" sz="3200" dirty="0" smtClean="0"/>
              <a:t>проекты;</a:t>
            </a:r>
          </a:p>
          <a:p>
            <a:r>
              <a:rPr lang="ru-RU" sz="3200" dirty="0" smtClean="0"/>
              <a:t>доклады.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7239000" cy="60510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 smtClean="0">
                <a:solidFill>
                  <a:srgbClr val="FFFF00"/>
                </a:solidFill>
              </a:rPr>
              <a:t>Система оценки</a:t>
            </a:r>
            <a:r>
              <a:rPr lang="ru-RU" sz="3200" dirty="0" smtClean="0"/>
              <a:t> предполагает комплексный подход к оценке результатов образования, позволяющий вести оценку достижения обучающимися  всех трех групп результатов образования: личностных, </a:t>
            </a:r>
            <a:r>
              <a:rPr lang="ru-RU" sz="3200" dirty="0" err="1" smtClean="0"/>
              <a:t>метапредметных</a:t>
            </a:r>
            <a:r>
              <a:rPr lang="ru-RU" sz="3200" dirty="0" smtClean="0"/>
              <a:t> и предметных.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52776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Комп\Desktop\fa7bfa8075ade33918b416aeb18e86e9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2204864"/>
            <a:ext cx="2561624" cy="3096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453</TotalTime>
  <Words>444</Words>
  <Application>Microsoft Office PowerPoint</Application>
  <PresentationFormat>Экран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Слайд 1</vt:lpstr>
      <vt:lpstr>Слайд 2</vt:lpstr>
      <vt:lpstr>Слайд 3</vt:lpstr>
      <vt:lpstr>Слайд 4</vt:lpstr>
      <vt:lpstr>Особенностями системы оценки являются:  </vt:lpstr>
      <vt:lpstr>Принципы контроля:</vt:lpstr>
      <vt:lpstr>Основные способы оценивания в школе: </vt:lpstr>
      <vt:lpstr>Критерии оценивания:</vt:lpstr>
      <vt:lpstr>Формы контроля  достижений обучающихся:</vt:lpstr>
      <vt:lpstr>Слайд 10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</dc:creator>
  <cp:lastModifiedBy>Пользователь Windows</cp:lastModifiedBy>
  <cp:revision>75</cp:revision>
  <dcterms:modified xsi:type="dcterms:W3CDTF">2022-02-14T09:26:20Z</dcterms:modified>
</cp:coreProperties>
</file>