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58" r:id="rId4"/>
    <p:sldId id="269" r:id="rId5"/>
    <p:sldId id="263" r:id="rId6"/>
    <p:sldId id="266" r:id="rId7"/>
    <p:sldId id="271" r:id="rId8"/>
    <p:sldId id="272" r:id="rId9"/>
    <p:sldId id="270" r:id="rId10"/>
    <p:sldId id="265" r:id="rId11"/>
    <p:sldId id="27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Любовь Мамонова" userId="70b1e08a0d0a93f2" providerId="LiveId" clId="{A4128E80-23B0-4881-9F0C-4CF31C17B70F}"/>
    <pc:docChg chg="custSel modSld">
      <pc:chgData name="Любовь Мамонова" userId="70b1e08a0d0a93f2" providerId="LiveId" clId="{A4128E80-23B0-4881-9F0C-4CF31C17B70F}" dt="2024-11-24T15:03:41.972" v="20" actId="20577"/>
      <pc:docMkLst>
        <pc:docMk/>
      </pc:docMkLst>
      <pc:sldChg chg="modSp mod">
        <pc:chgData name="Любовь Мамонова" userId="70b1e08a0d0a93f2" providerId="LiveId" clId="{A4128E80-23B0-4881-9F0C-4CF31C17B70F}" dt="2024-11-24T15:02:22.065" v="18" actId="20577"/>
        <pc:sldMkLst>
          <pc:docMk/>
          <pc:sldMk cId="893196211" sldId="258"/>
        </pc:sldMkLst>
        <pc:spChg chg="mod">
          <ac:chgData name="Любовь Мамонова" userId="70b1e08a0d0a93f2" providerId="LiveId" clId="{A4128E80-23B0-4881-9F0C-4CF31C17B70F}" dt="2024-11-24T15:02:22.065" v="18" actId="20577"/>
          <ac:spMkLst>
            <pc:docMk/>
            <pc:sldMk cId="893196211" sldId="258"/>
            <ac:spMk id="3" creationId="{2E86854D-C27B-000C-3F88-B470A4FDFCA8}"/>
          </ac:spMkLst>
        </pc:spChg>
      </pc:sldChg>
      <pc:sldChg chg="modSp mod">
        <pc:chgData name="Любовь Мамонова" userId="70b1e08a0d0a93f2" providerId="LiveId" clId="{A4128E80-23B0-4881-9F0C-4CF31C17B70F}" dt="2024-11-24T15:03:41.972" v="20" actId="20577"/>
        <pc:sldMkLst>
          <pc:docMk/>
          <pc:sldMk cId="3090168976" sldId="265"/>
        </pc:sldMkLst>
        <pc:spChg chg="mod">
          <ac:chgData name="Любовь Мамонова" userId="70b1e08a0d0a93f2" providerId="LiveId" clId="{A4128E80-23B0-4881-9F0C-4CF31C17B70F}" dt="2024-11-24T15:03:41.972" v="20" actId="20577"/>
          <ac:spMkLst>
            <pc:docMk/>
            <pc:sldMk cId="3090168976" sldId="265"/>
            <ac:spMk id="3" creationId="{A174BB5C-A2C3-97EE-5D2D-51F30019576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00EDE-CD60-41C0-BD01-396CB0EB9651}" type="datetimeFigureOut">
              <a:rPr lang="ru-RU" smtClean="0"/>
              <a:t>24.11.2024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9C998-DCFA-44F2-9F4D-50D7A10EAC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545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9C998-DCFA-44F2-9F4D-50D7A10EAC2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568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373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30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99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5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077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978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957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81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515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23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8861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82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9766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201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118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63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45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6" name="Group 1055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57" name="Straight Connector 1056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8" name="Straight Connector 1057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9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60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61" name="Isosceles Triangle 1060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62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63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64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65" name="Isosceles Triangle 1064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66" name="Isosceles Triangle 1065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E2499-5C02-1FF3-D12F-1DF084428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9125" y="916753"/>
            <a:ext cx="37372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3600" dirty="0" err="1"/>
              <a:t>Отчет</a:t>
            </a:r>
            <a:r>
              <a:rPr lang="en-US" sz="3600" dirty="0"/>
              <a:t> </a:t>
            </a:r>
            <a:r>
              <a:rPr lang="en-US" sz="3600" dirty="0" err="1"/>
              <a:t>молодого</a:t>
            </a:r>
            <a:r>
              <a:rPr lang="en-US" sz="3600" dirty="0"/>
              <a:t> </a:t>
            </a:r>
            <a:r>
              <a:rPr lang="en-US" sz="3600" dirty="0" err="1"/>
              <a:t>специалиста</a:t>
            </a:r>
            <a:r>
              <a:rPr lang="en-US" sz="3600" dirty="0"/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817192-D46E-D057-DC3D-9A1FE1DE3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78098" y="3424766"/>
            <a:ext cx="4571098" cy="263574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Подготовила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учитель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русского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языка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литературы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МКОУ Терновской СШ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Шкиль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Анна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Евгеньевна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Педагог-наставник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Кем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Марина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Владимировна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43E8735-4473-2134-38F0-EB4E93C2C9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r="15955"/>
          <a:stretch/>
        </p:blipFill>
        <p:spPr bwMode="auto"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8" name="Isosceles Triangle 1067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9662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8CC343-DE98-FF8B-55BD-FE68E15A1B2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6480" y="2152100"/>
            <a:ext cx="4335468" cy="28755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5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Совместная работа с педагогом-наставником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199AC6D-1874-890B-4DF1-661C0712020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40"/>
          <a:stretch/>
        </p:blipFill>
        <p:spPr>
          <a:xfrm>
            <a:off x="5200466" y="567233"/>
            <a:ext cx="5748794" cy="571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54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64FB002C-C6ED-4B1F-1CB6-E10985ADBE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6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2E86854D-C27B-000C-3F88-B470A4FDFCA8}"/>
              </a:ext>
            </a:extLst>
          </p:cNvPr>
          <p:cNvSpPr txBox="1">
            <a:spLocks/>
          </p:cNvSpPr>
          <p:nvPr/>
        </p:nvSpPr>
        <p:spPr>
          <a:xfrm>
            <a:off x="824411" y="600076"/>
            <a:ext cx="3851122" cy="49301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Я </a:t>
            </a:r>
            <a:r>
              <a:rPr lang="en-US" b="1" dirty="0" err="1"/>
              <a:t>посещала</a:t>
            </a:r>
            <a:r>
              <a:rPr lang="en-US" b="1" dirty="0"/>
              <a:t> </a:t>
            </a:r>
            <a:r>
              <a:rPr lang="en-US" b="1" dirty="0" err="1"/>
              <a:t>уроки</a:t>
            </a:r>
            <a:r>
              <a:rPr lang="en-US" b="1" dirty="0"/>
              <a:t> </a:t>
            </a:r>
            <a:r>
              <a:rPr lang="en-US" b="1" dirty="0" err="1"/>
              <a:t>педагога-наставника</a:t>
            </a:r>
            <a:r>
              <a:rPr lang="en-US" b="1" dirty="0"/>
              <a:t> </a:t>
            </a:r>
            <a:r>
              <a:rPr lang="en-US" b="1" dirty="0" err="1"/>
              <a:t>Кем</a:t>
            </a:r>
            <a:r>
              <a:rPr lang="en-US" b="1" dirty="0"/>
              <a:t> М.В. </a:t>
            </a:r>
            <a:r>
              <a:rPr lang="ru-RU" b="1" dirty="0"/>
              <a:t>И других учителей с целью научиться важным профессиональным качествам: </a:t>
            </a:r>
          </a:p>
          <a:p>
            <a:pPr>
              <a:buFontTx/>
              <a:buChar char="-"/>
            </a:pPr>
            <a:r>
              <a:rPr lang="ru-RU" b="1" dirty="0"/>
              <a:t>-создание </a:t>
            </a:r>
            <a:r>
              <a:rPr lang="ru-RU" b="1" dirty="0" err="1"/>
              <a:t>учебно</a:t>
            </a:r>
            <a:r>
              <a:rPr lang="ru-RU" b="1" dirty="0"/>
              <a:t> – познавательной атмосферы; </a:t>
            </a:r>
          </a:p>
          <a:p>
            <a:pPr>
              <a:buFontTx/>
              <a:buChar char="-"/>
            </a:pPr>
            <a:r>
              <a:rPr lang="ru-RU" b="1" dirty="0"/>
              <a:t>- используемые методы обучения; </a:t>
            </a:r>
          </a:p>
          <a:p>
            <a:pPr>
              <a:buFontTx/>
              <a:buChar char="-"/>
            </a:pPr>
            <a:r>
              <a:rPr lang="ru-RU" b="1" dirty="0"/>
              <a:t>- деятельность учащихся на уроке; </a:t>
            </a:r>
          </a:p>
          <a:p>
            <a:pPr>
              <a:buFontTx/>
              <a:buChar char="-"/>
            </a:pPr>
            <a:r>
              <a:rPr lang="ru-RU" b="1" dirty="0"/>
              <a:t>- речь учителя и ее значение на уроке; </a:t>
            </a:r>
          </a:p>
          <a:p>
            <a:pPr>
              <a:buFontTx/>
              <a:buChar char="-"/>
            </a:pPr>
            <a:r>
              <a:rPr lang="ru-RU" b="1" dirty="0"/>
              <a:t>- воспитывающая сторона урока; </a:t>
            </a:r>
          </a:p>
          <a:p>
            <a:pPr>
              <a:buFontTx/>
              <a:buChar char="-"/>
            </a:pPr>
            <a:r>
              <a:rPr lang="ru-RU" b="1" dirty="0"/>
              <a:t>- взаимоотношение учителя и обучающихся.</a:t>
            </a:r>
            <a:endParaRPr lang="en-US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319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E408E2-1E8F-5692-0484-865496166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780" y="401256"/>
            <a:ext cx="6424440" cy="1320800"/>
          </a:xfrm>
        </p:spPr>
        <p:txBody>
          <a:bodyPr>
            <a:normAutofit/>
          </a:bodyPr>
          <a:lstStyle/>
          <a:p>
            <a:r>
              <a:rPr lang="ru-RU" dirty="0"/>
              <a:t>Проблема, над которой я работаю</a:t>
            </a:r>
          </a:p>
        </p:txBody>
      </p:sp>
      <p:pic>
        <p:nvPicPr>
          <p:cNvPr id="7" name="Picture 4" descr="Очки на книге">
            <a:extLst>
              <a:ext uri="{FF2B5EF4-FFF2-40B4-BE49-F238E27FC236}">
                <a16:creationId xmlns:a16="http://schemas.microsoft.com/office/drawing/2014/main" id="{AD221E60-B16B-19BE-D3BD-CDFC95CFFD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78" r="46148"/>
          <a:stretch/>
        </p:blipFill>
        <p:spPr>
          <a:xfrm>
            <a:off x="20" y="10"/>
            <a:ext cx="2734036" cy="6867719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B6743CF-E74B-4A3C-A785-599069DB8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0B9D2E38-B673-4178-35F8-7F2051246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2" y="1930400"/>
            <a:ext cx="6769000" cy="472504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dirty="0"/>
              <a:t>В прошлом году я закончила ГБПОУ «Жирновский педагогический колледж» и получила квалификацию «Учитель начальных классов».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dirty="0"/>
              <a:t>Однако обстоятельства сложились таким образом, что мне пришлось устроиться на работу учителем русского языка и литературы.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dirty="0"/>
              <a:t>Я прошла профессиональную переподготовку по данной специальности, получила диплом о профессиональной переподготовке.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b="1" dirty="0"/>
              <a:t>Теперь моя проблема – это получение должного уровня знаний и умений по данной должности, в чем мне активно помогает администрация школы и коллеги.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b="1" dirty="0"/>
              <a:t>Также я занимаюсь самообразованием и саморазвитием. В апреле мною был пройден курс «Школа современного учителя: достижения российской науки».</a:t>
            </a:r>
          </a:p>
        </p:txBody>
      </p:sp>
    </p:spTree>
    <p:extLst>
      <p:ext uri="{BB962C8B-B14F-4D97-AF65-F5344CB8AC3E}">
        <p14:creationId xmlns:p14="http://schemas.microsoft.com/office/powerpoint/2010/main" val="216506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>
            <a:extLst>
              <a:ext uri="{FF2B5EF4-FFF2-40B4-BE49-F238E27FC236}">
                <a16:creationId xmlns:a16="http://schemas.microsoft.com/office/drawing/2014/main" id="{E32792FA-E451-B5E4-0A19-C6B2156C9680}"/>
              </a:ext>
            </a:extLst>
          </p:cNvPr>
          <p:cNvSpPr txBox="1">
            <a:spLocks/>
          </p:cNvSpPr>
          <p:nvPr/>
        </p:nvSpPr>
        <p:spPr>
          <a:xfrm>
            <a:off x="5510505" y="1634564"/>
            <a:ext cx="4064439" cy="38807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400" dirty="0" err="1">
                <a:solidFill>
                  <a:schemeClr val="tx1"/>
                </a:solidFill>
              </a:rPr>
              <a:t>После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полученного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опыта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проведения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открытых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уроков</a:t>
            </a:r>
            <a:r>
              <a:rPr lang="en-US" sz="2400" dirty="0">
                <a:solidFill>
                  <a:schemeClr val="tx1"/>
                </a:solidFill>
              </a:rPr>
              <a:t>, я </a:t>
            </a:r>
            <a:r>
              <a:rPr lang="en-US" sz="2400" dirty="0" err="1">
                <a:solidFill>
                  <a:schemeClr val="tx1"/>
                </a:solidFill>
              </a:rPr>
              <a:t>провела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свой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собственный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на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котором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присутствовала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Кем</a:t>
            </a:r>
            <a:r>
              <a:rPr lang="en-US" sz="2400" dirty="0">
                <a:solidFill>
                  <a:schemeClr val="tx1"/>
                </a:solidFill>
              </a:rPr>
              <a:t> М.В. </a:t>
            </a:r>
            <a:r>
              <a:rPr lang="ru-RU" sz="2400" b="0" i="0" dirty="0">
                <a:solidFill>
                  <a:schemeClr val="tx1"/>
                </a:solidFill>
                <a:effectLst/>
              </a:rPr>
              <a:t>На уроке были использованы следующие формы работы: индивидуальная, коллективная, самостоятельная, самооценка, самопроверка, обобщение, работа с </a:t>
            </a:r>
            <a:r>
              <a:rPr lang="ru-RU" sz="2400" b="0" i="0" dirty="0" err="1">
                <a:solidFill>
                  <a:schemeClr val="tx1"/>
                </a:solidFill>
                <a:effectLst/>
              </a:rPr>
              <a:t>пунктограммами</a:t>
            </a:r>
            <a:r>
              <a:rPr lang="ru-RU" sz="2400" b="0" i="0" dirty="0">
                <a:solidFill>
                  <a:schemeClr val="tx1"/>
                </a:solidFill>
                <a:effectLst/>
              </a:rPr>
              <a:t>.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47EAE75-F04A-A2BF-58B2-7222ACC167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5" r="20677"/>
          <a:stretch/>
        </p:blipFill>
        <p:spPr>
          <a:xfrm>
            <a:off x="-451411" y="0"/>
            <a:ext cx="620403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8342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EA39187-0197-4C1D-BE4A-06B353C7B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E0FD730-D6BC-440A-89CF-7AA0C22C2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1382DE6-64CB-4577-89E8-47941290A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3ABD17EF-A676-4770-A8C8-E83BA02300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380D4582-A9DE-4A6E-8537-EFC4F860C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66B8CF3-0959-4E8D-8F3A-AF62F21D9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97D4D559-2783-4E84-BB73-7F51D0235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8834FE36-E841-40B5-9465-1CFC99ED5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1A4197A1-AE79-4DC1-9E3A-845B40BA8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26F6688-CBD0-42EE-9B90-25100FE89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EF23F9BB-FC2E-48BA-8E63-A4436C28DA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7815DC60-3142-4171-B7AD-13B6FD26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1" r="14984" b="1"/>
          <a:stretch/>
        </p:blipFill>
        <p:spPr>
          <a:xfrm>
            <a:off x="20" y="-1"/>
            <a:ext cx="5897982" cy="6858000"/>
          </a:xfrm>
          <a:custGeom>
            <a:avLst/>
            <a:gdLst/>
            <a:ahLst/>
            <a:cxnLst/>
            <a:rect l="l" t="t" r="r" b="b"/>
            <a:pathLst>
              <a:path w="5898002" h="6858000">
                <a:moveTo>
                  <a:pt x="0" y="0"/>
                </a:moveTo>
                <a:lnTo>
                  <a:pt x="5898002" y="0"/>
                </a:lnTo>
                <a:lnTo>
                  <a:pt x="48736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7094" t="-125" r="11870" b="123"/>
          <a:stretch/>
        </p:blipFill>
        <p:spPr>
          <a:xfrm>
            <a:off x="4903596" y="-8467"/>
            <a:ext cx="7277771" cy="6858000"/>
          </a:xfrm>
          <a:custGeom>
            <a:avLst/>
            <a:gdLst/>
            <a:ahLst/>
            <a:cxnLst/>
            <a:rect l="l" t="t" r="r" b="b"/>
            <a:pathLst>
              <a:path w="7312272" h="6858000">
                <a:moveTo>
                  <a:pt x="1024379" y="0"/>
                </a:moveTo>
                <a:lnTo>
                  <a:pt x="7312272" y="0"/>
                </a:lnTo>
                <a:lnTo>
                  <a:pt x="731227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5" name="Freeform 52">
            <a:extLst>
              <a:ext uri="{FF2B5EF4-FFF2-40B4-BE49-F238E27FC236}">
                <a16:creationId xmlns:a16="http://schemas.microsoft.com/office/drawing/2014/main" id="{3A459D44-E95C-4AB2-9D79-7C182560C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649" y="3576483"/>
            <a:ext cx="8522979" cy="3281517"/>
          </a:xfrm>
          <a:custGeom>
            <a:avLst/>
            <a:gdLst>
              <a:gd name="connsiteX0" fmla="*/ 8516100 w 8522979"/>
              <a:gd name="connsiteY0" fmla="*/ 0 h 3281517"/>
              <a:gd name="connsiteX1" fmla="*/ 8522979 w 8522979"/>
              <a:gd name="connsiteY1" fmla="*/ 3281517 h 3281517"/>
              <a:gd name="connsiteX2" fmla="*/ 650153 w 8522979"/>
              <a:gd name="connsiteY2" fmla="*/ 3281517 h 3281517"/>
              <a:gd name="connsiteX3" fmla="*/ 0 w 8522979"/>
              <a:gd name="connsiteY3" fmla="*/ 3003752 h 3281517"/>
              <a:gd name="connsiteX4" fmla="*/ 879142 w 8522979"/>
              <a:gd name="connsiteY4" fmla="*/ 690551 h 3281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22979" h="3281517">
                <a:moveTo>
                  <a:pt x="8516100" y="0"/>
                </a:moveTo>
                <a:lnTo>
                  <a:pt x="8522979" y="3281517"/>
                </a:lnTo>
                <a:lnTo>
                  <a:pt x="650153" y="3281517"/>
                </a:lnTo>
                <a:lnTo>
                  <a:pt x="0" y="3003752"/>
                </a:lnTo>
                <a:lnTo>
                  <a:pt x="879142" y="6905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2401" y="4552402"/>
            <a:ext cx="6846597" cy="132967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ru-RU" sz="4400" dirty="0"/>
              <a:t>Совместная работа с обучающимися 2 класса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30595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FDA0AB2-8B98-16CA-27D3-2607D781C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747252"/>
            <a:ext cx="8596668" cy="1320800"/>
          </a:xfrm>
        </p:spPr>
        <p:txBody>
          <a:bodyPr anchor="t">
            <a:normAutofit/>
          </a:bodyPr>
          <a:lstStyle/>
          <a:p>
            <a:r>
              <a:rPr lang="ru-RU" dirty="0"/>
              <a:t>Мы участвовали: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B08FD36E-6619-9025-1F6D-5762963BF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286" y="2160589"/>
            <a:ext cx="3328823" cy="3880773"/>
          </a:xfrm>
        </p:spPr>
        <p:txBody>
          <a:bodyPr>
            <a:normAutofit/>
          </a:bodyPr>
          <a:lstStyle/>
          <a:p>
            <a:r>
              <a:rPr lang="ru-RU" sz="2400" dirty="0"/>
              <a:t>Школьные олимпиады по русскому языку и литературе</a:t>
            </a:r>
          </a:p>
          <a:p>
            <a:r>
              <a:rPr lang="ru-RU" sz="2400" dirty="0"/>
              <a:t>Конкурс «Живая классика»</a:t>
            </a:r>
          </a:p>
          <a:p>
            <a:r>
              <a:rPr lang="ru-RU" sz="2400" dirty="0"/>
              <a:t>Акция «Письмо солдату»</a:t>
            </a:r>
          </a:p>
        </p:txBody>
      </p:sp>
      <p:pic>
        <p:nvPicPr>
          <p:cNvPr id="9" name="Объект 9">
            <a:extLst>
              <a:ext uri="{FF2B5EF4-FFF2-40B4-BE49-F238E27FC236}">
                <a16:creationId xmlns:a16="http://schemas.microsoft.com/office/drawing/2014/main" id="{2952EC43-34AE-DEEE-AA6C-4D2F794C48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49" b="1"/>
          <a:stretch/>
        </p:blipFill>
        <p:spPr>
          <a:xfrm>
            <a:off x="677334" y="2159331"/>
            <a:ext cx="5423429" cy="38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6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FDA0AB2-8B98-16CA-27D3-2607D781C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747252"/>
            <a:ext cx="8596668" cy="1320800"/>
          </a:xfrm>
        </p:spPr>
        <p:txBody>
          <a:bodyPr anchor="t">
            <a:normAutofit/>
          </a:bodyPr>
          <a:lstStyle/>
          <a:p>
            <a:r>
              <a:rPr lang="ru-RU" dirty="0"/>
              <a:t>Наши достижения: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B08FD36E-6619-9025-1F6D-5762963BF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6286" y="2160589"/>
            <a:ext cx="4823327" cy="3880773"/>
          </a:xfrm>
        </p:spPr>
        <p:txBody>
          <a:bodyPr>
            <a:normAutofit/>
          </a:bodyPr>
          <a:lstStyle/>
          <a:p>
            <a:r>
              <a:rPr lang="ru-RU" sz="2400" dirty="0"/>
              <a:t>Школьные олимпиады по русскому языку и литературе</a:t>
            </a:r>
          </a:p>
          <a:p>
            <a:pPr marL="0" indent="0">
              <a:buNone/>
            </a:pPr>
            <a:r>
              <a:rPr lang="ru-RU" sz="2400" dirty="0"/>
              <a:t>Победителей – 2</a:t>
            </a:r>
          </a:p>
          <a:p>
            <a:pPr marL="0" indent="0">
              <a:buNone/>
            </a:pPr>
            <a:r>
              <a:rPr lang="ru-RU" sz="2400" dirty="0"/>
              <a:t>Призеров – 10</a:t>
            </a:r>
          </a:p>
          <a:p>
            <a:pPr marL="0" indent="0">
              <a:buNone/>
            </a:pPr>
            <a:endParaRPr lang="ru-RU" sz="2400" dirty="0"/>
          </a:p>
          <a:p>
            <a:r>
              <a:rPr lang="ru-RU" sz="2400" dirty="0"/>
              <a:t>Конкурс «Живая классика»</a:t>
            </a:r>
          </a:p>
          <a:p>
            <a:pPr marL="0" indent="0">
              <a:buNone/>
            </a:pPr>
            <a:r>
              <a:rPr lang="ru-RU" sz="2400" dirty="0"/>
              <a:t>Винтер Софья – 1 место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F4AEAE1-26C5-232F-DFA4-0C8C8113839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454" y="2337386"/>
            <a:ext cx="3962447" cy="293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03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19E301E5-1206-47D0-9CDF-72583D739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AFA31FBE-7948-4384-B68A-75DEFDC49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A96B6EF-B16D-6F93-D5A6-9D5EB2175B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7" r="4" b="4"/>
          <a:stretch/>
        </p:blipFill>
        <p:spPr bwMode="auto">
          <a:xfrm>
            <a:off x="641276" y="643467"/>
            <a:ext cx="4013020" cy="270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40979D7-D182-1E58-D8DA-8511E2E6A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5" b="9275"/>
          <a:stretch/>
        </p:blipFill>
        <p:spPr bwMode="auto">
          <a:xfrm>
            <a:off x="643467" y="3509433"/>
            <a:ext cx="4010830" cy="270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062E1A-DE01-FBD6-1A34-C033D3FC4B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1" r="18968" b="2842"/>
          <a:stretch/>
        </p:blipFill>
        <p:spPr bwMode="auto">
          <a:xfrm>
            <a:off x="4820751" y="643467"/>
            <a:ext cx="6727782" cy="559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D907F6E-19E0-A909-1B0A-535EF472DE2F}"/>
              </a:ext>
            </a:extLst>
          </p:cNvPr>
          <p:cNvSpPr/>
          <p:nvPr/>
        </p:nvSpPr>
        <p:spPr>
          <a:xfrm>
            <a:off x="3185652" y="747251"/>
            <a:ext cx="1268361" cy="4227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 Марта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06951D3-C18A-CEEE-F162-6276774E80E4}"/>
              </a:ext>
            </a:extLst>
          </p:cNvPr>
          <p:cNvSpPr/>
          <p:nvPr/>
        </p:nvSpPr>
        <p:spPr>
          <a:xfrm>
            <a:off x="820994" y="5662056"/>
            <a:ext cx="3229896" cy="4227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Общешкольный субботник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9755DA6-41D2-CF3B-FA6F-A8C2123B3A5C}"/>
              </a:ext>
            </a:extLst>
          </p:cNvPr>
          <p:cNvSpPr/>
          <p:nvPr/>
        </p:nvSpPr>
        <p:spPr>
          <a:xfrm>
            <a:off x="6174658" y="5506066"/>
            <a:ext cx="5239880" cy="593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Всероссийский урок, посвященный 200-летию со дня рождения А.Н. Островского</a:t>
            </a:r>
          </a:p>
        </p:txBody>
      </p:sp>
    </p:spTree>
    <p:extLst>
      <p:ext uri="{BB962C8B-B14F-4D97-AF65-F5344CB8AC3E}">
        <p14:creationId xmlns:p14="http://schemas.microsoft.com/office/powerpoint/2010/main" val="2133252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E133BB-0B2D-6C4D-ACF7-9453DE34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414" y="609600"/>
            <a:ext cx="4706861" cy="1320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dirty="0"/>
              <a:t>Я перед собой поставила такие цели и задачи на новый учебный год: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74BB5C-A2C3-97EE-5D2D-51F300195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2414" y="2367627"/>
            <a:ext cx="4706861" cy="3880773"/>
          </a:xfrm>
        </p:spPr>
        <p:txBody>
          <a:bodyPr>
            <a:normAutofit fontScale="92500" lnSpcReduction="10000"/>
          </a:bodyPr>
          <a:lstStyle/>
          <a:p>
            <a:pPr rtl="0" fontAlgn="base"/>
            <a:r>
              <a:rPr lang="ru-RU" sz="2000" dirty="0"/>
              <a:t>Повышение качества образования через внедрение современных педагогических и информационных технологий;</a:t>
            </a:r>
          </a:p>
          <a:p>
            <a:pPr rtl="0" fontAlgn="base"/>
            <a:r>
              <a:rPr lang="ru-RU" sz="2000" dirty="0"/>
              <a:t>Активно и результативно участвовать в конкурсах, олимпиадах, как для обучающихся, так и для учителей;</a:t>
            </a:r>
          </a:p>
          <a:p>
            <a:pPr rtl="0" fontAlgn="base"/>
            <a:r>
              <a:rPr lang="ru-RU" sz="2000" dirty="0"/>
              <a:t>Участие в методических конкурсах различного уровня с целью повышения профессионального мастерства и приобретения собственного опыта.</a:t>
            </a:r>
          </a:p>
        </p:txBody>
      </p:sp>
      <p:pic>
        <p:nvPicPr>
          <p:cNvPr id="5" name="Picture 4" descr="Белая головоломка с одним красным фрагментом">
            <a:extLst>
              <a:ext uri="{FF2B5EF4-FFF2-40B4-BE49-F238E27FC236}">
                <a16:creationId xmlns:a16="http://schemas.microsoft.com/office/drawing/2014/main" id="{B085FC0E-6C16-4EBB-04E0-BAE1944930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77" r="37104"/>
          <a:stretch/>
        </p:blipFill>
        <p:spPr>
          <a:xfrm>
            <a:off x="20" y="-1"/>
            <a:ext cx="4064439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9016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Picture 3" descr="Лампочка на желтом фоне с нарисованными световыми лучами и шнуром">
            <a:extLst>
              <a:ext uri="{FF2B5EF4-FFF2-40B4-BE49-F238E27FC236}">
                <a16:creationId xmlns:a16="http://schemas.microsoft.com/office/drawing/2014/main" id="{AA293096-08C5-701C-DFC9-9AD67CDC3F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prstClr val="white"/>
            </a:duotone>
          </a:blip>
          <a:srcRect l="36641"/>
          <a:stretch/>
        </p:blipFill>
        <p:spPr>
          <a:xfrm>
            <a:off x="5123543" y="-1"/>
            <a:ext cx="7065281" cy="6858001"/>
          </a:xfrm>
          <a:custGeom>
            <a:avLst/>
            <a:gdLst/>
            <a:ahLst/>
            <a:cxnLst/>
            <a:rect l="l" t="t" r="r" b="b"/>
            <a:pathLst>
              <a:path w="7065281" h="6858001">
                <a:moveTo>
                  <a:pt x="379987" y="0"/>
                </a:moveTo>
                <a:lnTo>
                  <a:pt x="7065281" y="0"/>
                </a:lnTo>
                <a:lnTo>
                  <a:pt x="7065281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35296-4EC0-1E49-05C0-6577D6D7F938}"/>
              </a:ext>
            </a:extLst>
          </p:cNvPr>
          <p:cNvSpPr txBox="1">
            <a:spLocks/>
          </p:cNvSpPr>
          <p:nvPr/>
        </p:nvSpPr>
        <p:spPr>
          <a:xfrm>
            <a:off x="668866" y="1678666"/>
            <a:ext cx="5123515" cy="35520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dirty="0" err="1"/>
              <a:t>Уважаемые</a:t>
            </a:r>
            <a:r>
              <a:rPr lang="en-US" sz="3200" dirty="0"/>
              <a:t> </a:t>
            </a:r>
            <a:r>
              <a:rPr lang="en-US" sz="3200" dirty="0" err="1"/>
              <a:t>коллеги</a:t>
            </a:r>
            <a:r>
              <a:rPr lang="en-US" sz="3200" dirty="0"/>
              <a:t>, </a:t>
            </a:r>
            <a:r>
              <a:rPr lang="en-US" sz="3200" dirty="0" err="1"/>
              <a:t>спасибо</a:t>
            </a:r>
            <a:r>
              <a:rPr lang="en-US" sz="3200" dirty="0"/>
              <a:t> </a:t>
            </a:r>
            <a:r>
              <a:rPr lang="en-US" sz="3200" dirty="0" err="1"/>
              <a:t>за</a:t>
            </a:r>
            <a:r>
              <a:rPr lang="en-US" sz="3200" dirty="0"/>
              <a:t> </a:t>
            </a:r>
            <a:r>
              <a:rPr lang="en-US" sz="3200" dirty="0" err="1"/>
              <a:t>внимание</a:t>
            </a:r>
            <a:r>
              <a:rPr lang="en-US" sz="3200" dirty="0"/>
              <a:t>!</a:t>
            </a:r>
            <a:endParaRPr lang="ru-RU" sz="3200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3200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dirty="0" err="1"/>
              <a:t>Счастья</a:t>
            </a:r>
            <a:r>
              <a:rPr lang="en-US" sz="3200" dirty="0"/>
              <a:t> </a:t>
            </a:r>
            <a:r>
              <a:rPr lang="en-US" sz="3200" dirty="0" err="1"/>
              <a:t>всем</a:t>
            </a:r>
            <a:r>
              <a:rPr lang="en-US" sz="3200" dirty="0"/>
              <a:t> и </a:t>
            </a:r>
            <a:r>
              <a:rPr lang="en-US" sz="3200" dirty="0" err="1"/>
              <a:t>удачи</a:t>
            </a:r>
            <a:r>
              <a:rPr lang="en-US" sz="3200" dirty="0"/>
              <a:t>, </a:t>
            </a:r>
            <a:r>
              <a:rPr lang="en-US" sz="3200" dirty="0" err="1"/>
              <a:t>творческих</a:t>
            </a:r>
            <a:r>
              <a:rPr lang="en-US" sz="3200" dirty="0"/>
              <a:t> </a:t>
            </a:r>
            <a:r>
              <a:rPr lang="en-US" sz="3200" dirty="0" err="1"/>
              <a:t>успехов</a:t>
            </a:r>
            <a:r>
              <a:rPr lang="en-US" sz="3200" dirty="0"/>
              <a:t> и </a:t>
            </a:r>
            <a:r>
              <a:rPr lang="en-US" sz="3200" dirty="0" err="1"/>
              <a:t>благополучия</a:t>
            </a:r>
            <a:r>
              <a:rPr lang="en-US" sz="3200" dirty="0"/>
              <a:t>!</a:t>
            </a:r>
            <a:br>
              <a:rPr lang="en-US" sz="3200" dirty="0"/>
            </a:br>
            <a:endParaRPr lang="en-US" sz="32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643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376</Words>
  <Application>Microsoft Office PowerPoint</Application>
  <PresentationFormat>Широкоэкранный</PresentationFormat>
  <Paragraphs>46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Wingdings 3</vt:lpstr>
      <vt:lpstr>Аспект</vt:lpstr>
      <vt:lpstr>Отчет молодого специалиста </vt:lpstr>
      <vt:lpstr>Совместная работа с педагогом-наставником</vt:lpstr>
      <vt:lpstr>Презентация PowerPoint</vt:lpstr>
      <vt:lpstr>Проблема, над которой я работаю</vt:lpstr>
      <vt:lpstr>Презентация PowerPoint</vt:lpstr>
      <vt:lpstr>Совместная работа с обучающимися 2 класса</vt:lpstr>
      <vt:lpstr>Мы участвовали:</vt:lpstr>
      <vt:lpstr>Наши достижения:</vt:lpstr>
      <vt:lpstr>Презентация PowerPoint</vt:lpstr>
      <vt:lpstr>Я перед собой поставила такие цели и задачи на новый учебный год: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молодого специалиста</dc:title>
  <dc:creator>Анютка Шкиль</dc:creator>
  <cp:lastModifiedBy>Любовь Мамонова</cp:lastModifiedBy>
  <cp:revision>16</cp:revision>
  <dcterms:created xsi:type="dcterms:W3CDTF">2023-04-17T22:23:50Z</dcterms:created>
  <dcterms:modified xsi:type="dcterms:W3CDTF">2024-11-24T15:04:06Z</dcterms:modified>
</cp:coreProperties>
</file>