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10" r:id="rId2"/>
    <p:sldMasterId id="2147483727" r:id="rId3"/>
  </p:sldMasterIdLst>
  <p:notesMasterIdLst>
    <p:notesMasterId r:id="rId26"/>
  </p:notesMasterIdLst>
  <p:sldIdLst>
    <p:sldId id="402" r:id="rId4"/>
    <p:sldId id="425" r:id="rId5"/>
    <p:sldId id="426" r:id="rId6"/>
    <p:sldId id="427" r:id="rId7"/>
    <p:sldId id="381" r:id="rId8"/>
    <p:sldId id="410" r:id="rId9"/>
    <p:sldId id="406" r:id="rId10"/>
    <p:sldId id="414" r:id="rId11"/>
    <p:sldId id="407" r:id="rId12"/>
    <p:sldId id="339" r:id="rId13"/>
    <p:sldId id="384" r:id="rId14"/>
    <p:sldId id="387" r:id="rId15"/>
    <p:sldId id="431" r:id="rId16"/>
    <p:sldId id="383" r:id="rId17"/>
    <p:sldId id="432" r:id="rId18"/>
    <p:sldId id="419" r:id="rId19"/>
    <p:sldId id="417" r:id="rId20"/>
    <p:sldId id="430" r:id="rId21"/>
    <p:sldId id="420" r:id="rId22"/>
    <p:sldId id="433" r:id="rId23"/>
    <p:sldId id="396" r:id="rId24"/>
    <p:sldId id="42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2F1A"/>
    <a:srgbClr val="AE361E"/>
    <a:srgbClr val="4B4BC1"/>
    <a:srgbClr val="EC1E0E"/>
    <a:srgbClr val="DB4F33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 varScale="1">
        <p:scale>
          <a:sx n="63" d="100"/>
          <a:sy n="63" d="100"/>
        </p:scale>
        <p:origin x="139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96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16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C8C4-3021-45A9-85D2-628DC12D32F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89089-83BA-4111-9C41-2F8CDE0BD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7F94-C6EB-4526-9320-7B2A01D94DD0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E7D1-5FBB-45DC-9FEC-184768BA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ABA3-F459-420C-881A-994BED91778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8D0DB-011E-4D86-9167-4AE6B5CAC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31492-2E5D-43E0-97E5-4A53D321AFA4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D89E-1F24-4592-9793-90196D16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5F2B-65FB-42E7-B64B-4A87ED0AF70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9DCA-1617-48B5-814E-09DCE0449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0B082-8478-491E-B860-E71169E2E3C8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C56A-68A2-4A7D-8AFD-E85A703CC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704B-71A9-4C85-9047-80AABF6437D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083F-A580-4E8F-89A0-6962E316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4B305-CE6F-494F-AEDE-1731EF8C2283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474D2-3CE3-4351-AAD3-54E0D42F9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BA33E-2A72-4BF2-B3CB-117A5C378B5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4A4B2-4EDF-4DCD-82D6-BE1B9B18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2D65-1ED6-4779-96A3-3739FD91B6F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932C-B222-48AD-8E1B-2EA94A73B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F836-D659-414D-A1E7-2EADFAFB24D0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2142-B6B5-49B2-9804-13A1C937F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EEED-21E3-4A9F-A4B4-DD8793C66127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9610-502E-4C6A-85B1-073A85217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AA36-8D99-49F1-9530-E6141D5CFA90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E659-9A19-41FF-BA93-52106807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844A6-77BB-436C-AF1A-C2B379810F8E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3BB7-019E-4F5B-8FC3-E9154239B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58A0-68AB-411A-95DC-2F3A17256309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1F4E-8E72-405C-84E3-81A459959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923D-3FEF-4BF6-9018-B6783D593E2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E10AA-07CC-462A-97B2-5CE334D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19459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461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94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842A306D-5FB1-4D0E-B36A-B323A4B9B402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910343A-BD49-452B-8065-2855612B5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2026-2027 учебный год</a:t>
            </a: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696813" y="-227644"/>
            <a:ext cx="775037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endParaRPr lang="ru-RU" sz="2000" dirty="0">
              <a:solidFill>
                <a:srgbClr val="C0504D">
                  <a:lumMod val="50000"/>
                </a:srgbClr>
              </a:solidFill>
              <a:latin typeface="Arial Black" panose="020B0A04020102020204" pitchFamily="34" charset="0"/>
              <a:cs typeface="+mn-cs"/>
            </a:endParaRPr>
          </a:p>
          <a:p>
            <a:pPr lvl="0" algn="ctr">
              <a:defRPr/>
            </a:pPr>
            <a:r>
              <a:rPr lang="ru-RU" sz="20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№ 16</a:t>
            </a:r>
          </a:p>
          <a:p>
            <a:pPr lvl="0" algn="ctr">
              <a:defRPr/>
            </a:pPr>
            <a:r>
              <a:rPr lang="ru-RU" sz="2000" b="1" dirty="0" err="1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Тракторозаводского</a:t>
            </a:r>
            <a:r>
              <a:rPr lang="ru-RU" sz="20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Волгограда»</a:t>
            </a: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</a:t>
            </a:r>
          </a:p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</a:t>
            </a:r>
          </a:p>
        </p:txBody>
      </p:sp>
      <p:pic>
        <p:nvPicPr>
          <p:cNvPr id="7" name="Picture 5" descr="%D1%80%D0%BE%D0%BC%D0%B1-%D1%83%D0%B7%D0%BA%D0%B8%D0%B9">
            <a:extLst>
              <a:ext uri="{FF2B5EF4-FFF2-40B4-BE49-F238E27FC236}">
                <a16:creationId xmlns:a16="http://schemas.microsoft.com/office/drawing/2014/main" id="{C9015E4E-8DF4-434C-9937-D5ADA5E2E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8" y="122953"/>
            <a:ext cx="995363" cy="15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паспорт одного из родителей (законных представителей);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 подтверждающий установление опеки или попечительства (при необходимости);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на закрепленной территории;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Заключение психолого- медико-педагогической комиссии (при наличии)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СНИЛС, ИНН ребёнка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оригиналы и копии следующих документов,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8B6C2BE-D961-4562-B2D8-9AABEDDA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23888"/>
            <a:ext cx="7490792" cy="10049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A936BA-EC63-4A85-9E05-E35AE4408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7625" y="1556792"/>
            <a:ext cx="3744416" cy="4415469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какой программе обучаются ученики?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какую смену будут проходить занятия?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ли группа продленного дня?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организовано питание младших школьников?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ли школьная форма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в школу носить мобильный телефон?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CF63554-572B-47EE-A61D-1E895F48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32040" y="2060848"/>
            <a:ext cx="3960439" cy="4173264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обеспечиваются школьники учебниками и учебными пособиями?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учебные предметы входят в учебный план?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родители выбирать педагога?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ли в школе служба психолого-педагогического сопровождения?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ли родители проходить в школу с ребенком?</a:t>
            </a:r>
          </a:p>
        </p:txBody>
      </p:sp>
    </p:spTree>
    <p:extLst>
      <p:ext uri="{BB962C8B-B14F-4D97-AF65-F5344CB8AC3E}">
        <p14:creationId xmlns:p14="http://schemas.microsoft.com/office/powerpoint/2010/main" val="181224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C92993-D388-477D-87F5-BD8025FE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ru-RU" sz="2800" b="1" dirty="0">
                <a:solidFill>
                  <a:srgbClr val="4040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rgbClr val="9A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Обеспечение учащихся</a:t>
            </a:r>
            <a:br>
              <a:rPr lang="ru-RU" sz="2800" b="1" dirty="0">
                <a:solidFill>
                  <a:srgbClr val="9A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A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учебниками и учебными пособиями</a:t>
            </a:r>
            <a:br>
              <a:rPr lang="ru-RU" sz="2800" b="1" dirty="0">
                <a:solidFill>
                  <a:srgbClr val="9A2F1A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solidFill>
                <a:srgbClr val="9A2F1A"/>
              </a:solidFill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0515BAD6-D2D3-4515-B244-2ADEAC56BC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6871" y="2060848"/>
            <a:ext cx="3197530" cy="384325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приобретении рабочих тетрадей и дополнительных пособий принимается коллегиально на родительских собраниях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FDF3F3C-913E-4E12-9FDB-9FDDF73E2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91" y="2454288"/>
            <a:ext cx="1311589" cy="16947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B26358-0030-4528-8DCC-54001F8B4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117" y="3577733"/>
            <a:ext cx="1205565" cy="16895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551F93-8872-4911-AA53-C919FB3A0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363" y="2852936"/>
            <a:ext cx="1311589" cy="1689584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153B31A9-68CB-41A4-9672-55F13F1163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83152" y="2060848"/>
            <a:ext cx="3197531" cy="376739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–БЕСПЛАТНО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FBBC4D-E63F-49B3-B2CB-F85AF62F5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648" y="3944545"/>
            <a:ext cx="1355742" cy="15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  <a:extLst/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мир     </a:t>
            </a:r>
            <a:endParaRPr lang="ru-RU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Труд (технология)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  <a:extLst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- 35 минут,</a:t>
            </a:r>
            <a:endParaRPr lang="en-US" alt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классы в первую смену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располагаются на первом и втором этаже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Домашние задания в 1 классе  может быть рекомендованы (не более 1 часа)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Дополнительные каникулы в феврале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  <a:extLst/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FBC3184-61D6-4B38-A0E3-F8D0DA41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2" y="332657"/>
            <a:ext cx="765576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197" tIns="38098" rIns="76197" bIns="38098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538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</a:defRPr>
            </a:lvl2pPr>
            <a:lvl3pPr marL="950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31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</a:defRPr>
            </a:lvl4pPr>
            <a:lvl5pPr marL="1712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5pPr>
            <a:lvl6pPr marL="209541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6pPr>
            <a:lvl7pPr marL="2476401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7pPr>
            <a:lvl8pPr marL="2857386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8pPr>
            <a:lvl9pPr marL="3238370" indent="-1904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</a:defRPr>
            </a:lvl9pPr>
          </a:lstStyle>
          <a:p>
            <a:pPr marL="284163" marR="0" lvl="0" indent="-284163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altLang="ru-RU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организовано  питание: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завтрак (бесплатно)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altLang="ru-RU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буфетная продукция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C:\Documents and Settings\Учитель\Рабочий стол\лагерь 2013\P1000735.JPG">
            <a:extLst>
              <a:ext uri="{FF2B5EF4-FFF2-40B4-BE49-F238E27FC236}">
                <a16:creationId xmlns:a16="http://schemas.microsoft.com/office/drawing/2014/main" id="{B2366C8E-6003-4180-91BD-3F204DA71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0506"/>
            <a:ext cx="3430488" cy="255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DSC03255">
            <a:extLst>
              <a:ext uri="{FF2B5EF4-FFF2-40B4-BE49-F238E27FC236}">
                <a16:creationId xmlns:a16="http://schemas.microsoft.com/office/drawing/2014/main" id="{4548227C-B7C4-4EC5-B825-73B515B1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16523"/>
            <a:ext cx="331236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03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педагоги-психологи;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учитель-логопед;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педагог; 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классные руководители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9BB9C7-FF67-4248-B37B-EC8D0BFC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i="1" dirty="0"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приветствовать Вас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510BD-B8CC-47DB-A229-038BD8DCA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%D1%80%D0%BE%D0%BC%D0%B1-%D1%83%D0%B7%D0%BA%D0%B8%D0%B9">
            <a:extLst>
              <a:ext uri="{FF2B5EF4-FFF2-40B4-BE49-F238E27FC236}">
                <a16:creationId xmlns:a16="http://schemas.microsoft.com/office/drawing/2014/main" id="{948CBF29-ABFB-447A-BAF3-A9053E0A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8" y="122953"/>
            <a:ext cx="995363" cy="153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shcola2">
            <a:extLst>
              <a:ext uri="{FF2B5EF4-FFF2-40B4-BE49-F238E27FC236}">
                <a16:creationId xmlns:a16="http://schemas.microsoft.com/office/drawing/2014/main" id="{6DBED4D0-2182-4CC8-8C26-0080FCB2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692066"/>
            <a:ext cx="8026400" cy="49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757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Document_0.tif">
            <a:extLst>
              <a:ext uri="{FF2B5EF4-FFF2-40B4-BE49-F238E27FC236}">
                <a16:creationId xmlns:a16="http://schemas.microsoft.com/office/drawing/2014/main" id="{46B87606-060D-4295-ABF1-36ED808B8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789408"/>
            <a:ext cx="7467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3C553B-A760-4B52-AA06-2B19A3514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1004690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форма</a:t>
            </a:r>
          </a:p>
        </p:txBody>
      </p:sp>
    </p:spTree>
    <p:extLst>
      <p:ext uri="{BB962C8B-B14F-4D97-AF65-F5344CB8AC3E}">
        <p14:creationId xmlns:p14="http://schemas.microsoft.com/office/powerpoint/2010/main" val="406248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04664"/>
            <a:ext cx="7920037" cy="583195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сайта школы </a:t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A5DEA40-0F22-4CD0-9333-60E169C05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769" r="778" b="5500"/>
          <a:stretch/>
        </p:blipFill>
        <p:spPr bwMode="auto">
          <a:xfrm>
            <a:off x="580241" y="1700808"/>
            <a:ext cx="7983518" cy="4608512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3949-B6B4-43E1-A328-892227BF4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130752" cy="1280890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ПРИЧИН ДЛЯ ВЫБОРА</a:t>
            </a:r>
            <a:br>
              <a:rPr lang="ru-RU" altLang="ru-RU" sz="32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МОУ ГИМНАЗИИ № 16</a:t>
            </a:r>
            <a:endParaRPr lang="ru-RU" sz="3200" dirty="0">
              <a:solidFill>
                <a:srgbClr val="9A2F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8EB1538-A86F-4635-BECB-5FF562DDC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72816"/>
            <a:ext cx="7777237" cy="46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Вам здесь рады.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Детям у нас нравится.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Мы работаем увлечённо.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Нас интересует Ваше мнение.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Мы стараемся стать лучшими.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Мы заботимся о здоровье Ваших детей.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Надеемся, седьмую причину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9A2F1A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Вы назовёте САМИ.</a:t>
            </a:r>
          </a:p>
        </p:txBody>
      </p:sp>
    </p:spTree>
    <p:extLst>
      <p:ext uri="{BB962C8B-B14F-4D97-AF65-F5344CB8AC3E}">
        <p14:creationId xmlns:p14="http://schemas.microsoft.com/office/powerpoint/2010/main" val="1193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B4417-37D7-45F4-A84B-6E6B67EA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624110"/>
            <a:ext cx="7560839" cy="1076698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МОУ Гимназия  16</a:t>
            </a:r>
            <a:endParaRPr lang="ru-RU" sz="4000" dirty="0">
              <a:solidFill>
                <a:srgbClr val="AE36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839105-99EC-4173-BEFF-A1DA6E570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700808"/>
            <a:ext cx="7202760" cy="453308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69048B-C41F-4E2D-BCFA-01F449219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50" y="1412776"/>
            <a:ext cx="3888432" cy="446449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D5292C-94B6-4F0E-B3DD-864BE7B1B276}"/>
              </a:ext>
            </a:extLst>
          </p:cNvPr>
          <p:cNvSpPr/>
          <p:nvPr/>
        </p:nvSpPr>
        <p:spPr>
          <a:xfrm>
            <a:off x="1331641" y="4437111"/>
            <a:ext cx="691276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endParaRPr lang="ru-RU" altLang="ru-RU" sz="4000" dirty="0">
              <a:solidFill>
                <a:srgbClr val="9A2F1A"/>
              </a:solidFill>
              <a:latin typeface="Times New Roman"/>
              <a:cs typeface="+mn-cs"/>
            </a:endParaRPr>
          </a:p>
          <a:p>
            <a:pPr lvl="0" algn="ctr" eaLnBrk="0" hangingPunct="0">
              <a:spcBef>
                <a:spcPct val="20000"/>
              </a:spcBef>
            </a:pPr>
            <a:endParaRPr lang="ru-RU" altLang="ru-RU" sz="4000" dirty="0">
              <a:solidFill>
                <a:srgbClr val="9A2F1A"/>
              </a:solidFill>
              <a:latin typeface="Times New Roman"/>
              <a:cs typeface="+mn-cs"/>
            </a:endParaRPr>
          </a:p>
          <a:p>
            <a:pPr lvl="0" algn="ctr" eaLnBrk="0" hangingPunct="0">
              <a:spcBef>
                <a:spcPct val="20000"/>
              </a:spcBef>
            </a:pPr>
            <a:r>
              <a:rPr lang="ru-RU" altLang="ru-RU" sz="4000" b="1" dirty="0">
                <a:solidFill>
                  <a:srgbClr val="9A2F1A"/>
                </a:solidFill>
                <a:latin typeface="Times New Roman"/>
                <a:cs typeface="+mn-cs"/>
              </a:rPr>
              <a:t>Савенко Жанна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9299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574A6-DCE9-4BBE-A2C3-1BBDFCB3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5" y="624110"/>
            <a:ext cx="7346776" cy="1004690"/>
          </a:xfrm>
        </p:spPr>
        <p:txBody>
          <a:bodyPr/>
          <a:lstStyle/>
          <a:p>
            <a:pPr lvl="0" algn="ctr" defTabSz="914400">
              <a:defRPr/>
            </a:pPr>
            <a:r>
              <a:rPr lang="ru-RU" sz="2800" b="1" dirty="0">
                <a:ln/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В 2026-2027 планируется открыть </a:t>
            </a:r>
            <a:br>
              <a:rPr lang="ru-RU" sz="2800" b="1" dirty="0">
                <a:ln/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ru-RU" sz="2800" b="1" dirty="0">
                <a:ln/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  <a:t>4 первых классов </a:t>
            </a:r>
            <a:br>
              <a:rPr lang="ru-RU" sz="2800" b="1" dirty="0">
                <a:ln/>
                <a:solidFill>
                  <a:srgbClr val="C0504D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37B930-32A6-4FA1-999C-D7DA60955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/>
              <a:t> </a:t>
            </a:r>
            <a:r>
              <a:rPr lang="ru-RU" sz="2800" u="sng" dirty="0"/>
              <a:t>Учителя начальных классов:</a:t>
            </a:r>
          </a:p>
          <a:p>
            <a:pPr marL="0" indent="0">
              <a:buNone/>
            </a:pPr>
            <a:endParaRPr lang="ru-RU" sz="2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err="1"/>
              <a:t>Чешева</a:t>
            </a:r>
            <a:r>
              <a:rPr lang="ru-RU" sz="3200" b="1" dirty="0"/>
              <a:t> Светлана Владимировна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 err="1"/>
              <a:t>Коломыткина</a:t>
            </a:r>
            <a:r>
              <a:rPr lang="ru-RU" sz="3200" b="1" dirty="0"/>
              <a:t> Елена Евгеньевна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 Золотова –</a:t>
            </a:r>
            <a:r>
              <a:rPr lang="ru-RU" sz="3200" b="1" dirty="0" err="1"/>
              <a:t>Кручанова</a:t>
            </a:r>
            <a:r>
              <a:rPr lang="ru-RU" sz="3200" b="1" dirty="0"/>
              <a:t> Инна Леонидовна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dirty="0"/>
              <a:t> 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3701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осуществляется: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620688"/>
            <a:ext cx="8425631" cy="603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6" name="Прямоугольник 8"/>
          <p:cNvSpPr>
            <a:spLocks noChangeArrowheads="1"/>
          </p:cNvSpPr>
          <p:nvPr/>
        </p:nvSpPr>
        <p:spPr bwMode="auto">
          <a:xfrm>
            <a:off x="539552" y="3675063"/>
            <a:ext cx="8281615" cy="441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  <a:t>название улицы, номер дома</a:t>
            </a:r>
          </a:p>
          <a:p>
            <a:pPr>
              <a:spcAft>
                <a:spcPts val="800"/>
              </a:spcAft>
              <a:tabLst>
                <a:tab pos="1965960" algn="l"/>
              </a:tabLs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им.Николая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Отрады</a:t>
            </a:r>
            <a:r>
              <a:rPr lang="ru-RU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4, 4а, 6, 8, 10, 10а, 14, 16, 20, 20а, 20б, 22, 24, 24а, 26, 26а, 30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800"/>
              </a:spcAft>
              <a:tabLst>
                <a:tab pos="1965960" algn="l"/>
              </a:tabLs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им. </a:t>
            </a:r>
            <a:r>
              <a:rPr lang="ru-RU" sz="2000" b="1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Кастерина</a:t>
            </a:r>
            <a:r>
              <a:rPr lang="ru-RU" sz="1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2, 4, 5, 6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9659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Набережная Волжской Флотилии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1, 6, 7, 7а, 11, 11а, 13, 15, 17,                                               19,21, 21б, 23, 23а, 27, 29, 33, 37, 37а, 39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tabLst>
                <a:tab pos="1965960" algn="l"/>
              </a:tabLs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</a:t>
            </a:r>
            <a:r>
              <a:rPr 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им.Серова</a:t>
            </a:r>
            <a:r>
              <a:rPr lang="ru-RU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45, 46, 47, 50, 51</a:t>
            </a: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000" b="1" dirty="0">
                <a:solidFill>
                  <a:srgbClr val="132C48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132C4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МИКРОУЧАСТОК   МОУ ГИМНАЗИЯ № 16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56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2026 - 30 июня 2026)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территории.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2026 – 05 сентября 2026)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1115</Words>
  <Application>Microsoft Office PowerPoint</Application>
  <PresentationFormat>Экран (4:3)</PresentationFormat>
  <Paragraphs>173</Paragraphs>
  <Slides>22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Candara</vt:lpstr>
      <vt:lpstr>Century Gothic</vt:lpstr>
      <vt:lpstr>Sylfaen</vt:lpstr>
      <vt:lpstr>Times New Roman</vt:lpstr>
      <vt:lpstr>Wingdings</vt:lpstr>
      <vt:lpstr>Wingdings 3</vt:lpstr>
      <vt:lpstr>Легкий дым</vt:lpstr>
      <vt:lpstr>1_Легкий дым</vt:lpstr>
      <vt:lpstr>2_Легкий дым</vt:lpstr>
      <vt:lpstr>Презентация PowerPoint</vt:lpstr>
      <vt:lpstr>Мы рады приветствовать Вас </vt:lpstr>
      <vt:lpstr>Директор МОУ Гимназия  16</vt:lpstr>
      <vt:lpstr>В 2026-2027 планируется открыть  4 первых классов  </vt:lpstr>
      <vt:lpstr>Презентация PowerPoint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Часто задаваемые вопросы:</vt:lpstr>
      <vt:lpstr>Презентация PowerPoint</vt:lpstr>
      <vt:lpstr>              Обеспечение учащихся  учебниками и учебными пособиями 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Школьная форма</vt:lpstr>
      <vt:lpstr>САЙТ   НАШЕЙ   ШКОЛЫ,   НА   КОТОРОМ   ВЫ  НАЙДЁТЕ   ВСЮ    ИНТЕРЕСУЮЩУЮ  ВАС ИНФОРМАЦИЮ :   адрес сайта школы  </vt:lpstr>
      <vt:lpstr>7 ПРИЧИН ДЛЯ ВЫБОРА  МОУ ГИМНАЗИИ №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2024-02-11T18:41:29Z</dcterms:created>
  <dcterms:modified xsi:type="dcterms:W3CDTF">2026-03-12T13:59:08Z</dcterms:modified>
</cp:coreProperties>
</file>