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9" r:id="rId2"/>
    <p:sldId id="260" r:id="rId3"/>
    <p:sldId id="282" r:id="rId4"/>
    <p:sldId id="261" r:id="rId5"/>
    <p:sldId id="262" r:id="rId6"/>
    <p:sldId id="263" r:id="rId7"/>
    <p:sldId id="277" r:id="rId8"/>
    <p:sldId id="264" r:id="rId9"/>
    <p:sldId id="256" r:id="rId10"/>
    <p:sldId id="257" r:id="rId11"/>
    <p:sldId id="258" r:id="rId12"/>
    <p:sldId id="265" r:id="rId13"/>
    <p:sldId id="278" r:id="rId14"/>
    <p:sldId id="266" r:id="rId15"/>
    <p:sldId id="267" r:id="rId16"/>
    <p:sldId id="268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D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8" autoAdjust="0"/>
  </p:normalViewPr>
  <p:slideViewPr>
    <p:cSldViewPr>
      <p:cViewPr>
        <p:scale>
          <a:sx n="90" d="100"/>
          <a:sy n="90" d="100"/>
        </p:scale>
        <p:origin x="-2208" y="-5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3DFA26-1D6E-49C6-9B1D-A9183C367E79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86B4B7C-6849-4098-B835-D13A3D47F123}">
      <dgm:prSet phldrT="[Текст]"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chemeClr val="accent3">
                  <a:lumMod val="50000"/>
                </a:schemeClr>
              </a:solidFill>
            </a:rPr>
            <a:t>Типы исследования</a:t>
          </a:r>
          <a:endParaRPr lang="ru-RU" sz="2400" b="1" dirty="0">
            <a:solidFill>
              <a:schemeClr val="accent3">
                <a:lumMod val="50000"/>
              </a:schemeClr>
            </a:solidFill>
          </a:endParaRPr>
        </a:p>
      </dgm:t>
    </dgm:pt>
    <dgm:pt modelId="{BC340EA5-01B4-4CC3-BB24-DCE78D2351BD}" type="parTrans" cxnId="{CB014117-8601-48C8-B525-6447931AD35F}">
      <dgm:prSet/>
      <dgm:spPr/>
      <dgm:t>
        <a:bodyPr/>
        <a:lstStyle/>
        <a:p>
          <a:endParaRPr lang="ru-RU"/>
        </a:p>
      </dgm:t>
    </dgm:pt>
    <dgm:pt modelId="{14DDD26A-A622-4FA6-B447-7FB880EAF587}" type="sibTrans" cxnId="{CB014117-8601-48C8-B525-6447931AD35F}">
      <dgm:prSet/>
      <dgm:spPr/>
      <dgm:t>
        <a:bodyPr/>
        <a:lstStyle/>
        <a:p>
          <a:endParaRPr lang="ru-RU"/>
        </a:p>
      </dgm:t>
    </dgm:pt>
    <dgm:pt modelId="{CFCEC1B1-3263-4C70-9C26-FED3855AB451}">
      <dgm:prSet phldrT="[Текст]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Опыты (экспериментирование) с предметами и их свойствами</a:t>
          </a:r>
          <a:endParaRPr lang="ru-RU" b="1" dirty="0">
            <a:solidFill>
              <a:schemeClr val="tx1"/>
            </a:solidFill>
          </a:endParaRPr>
        </a:p>
      </dgm:t>
    </dgm:pt>
    <dgm:pt modelId="{8D616BBB-23B9-48DF-BBE5-FF5B278B19F9}" type="parTrans" cxnId="{0A6AA83B-4DC7-465C-81C6-3FED4829A374}">
      <dgm:prSet/>
      <dgm:spPr/>
      <dgm:t>
        <a:bodyPr/>
        <a:lstStyle/>
        <a:p>
          <a:endParaRPr lang="ru-RU"/>
        </a:p>
      </dgm:t>
    </dgm:pt>
    <dgm:pt modelId="{8392CC2E-E528-4FAB-8CFB-1B2F5485663D}" type="sibTrans" cxnId="{0A6AA83B-4DC7-465C-81C6-3FED4829A374}">
      <dgm:prSet/>
      <dgm:spPr/>
      <dgm:t>
        <a:bodyPr/>
        <a:lstStyle/>
        <a:p>
          <a:endParaRPr lang="ru-RU"/>
        </a:p>
      </dgm:t>
    </dgm:pt>
    <dgm:pt modelId="{2837AC21-1777-44B9-B7B3-927A09CC21B3}">
      <dgm:prSet phldrT="[Текст]"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2400" b="1" dirty="0" smtClean="0">
              <a:solidFill>
                <a:srgbClr val="C00000"/>
              </a:solidFill>
            </a:rPr>
            <a:t>Коллекционирование</a:t>
          </a:r>
        </a:p>
        <a:p>
          <a:pPr algn="ctr"/>
          <a:r>
            <a:rPr lang="ru-RU" sz="2400" b="1" dirty="0" smtClean="0">
              <a:solidFill>
                <a:srgbClr val="C00000"/>
              </a:solidFill>
            </a:rPr>
            <a:t> (классификационная</a:t>
          </a:r>
        </a:p>
        <a:p>
          <a:pPr algn="ctr"/>
          <a:r>
            <a:rPr lang="ru-RU" sz="2400" b="1" dirty="0" smtClean="0">
              <a:solidFill>
                <a:srgbClr val="C00000"/>
              </a:solidFill>
            </a:rPr>
            <a:t> работа)</a:t>
          </a:r>
          <a:endParaRPr lang="ru-RU" sz="2400" b="1" dirty="0">
            <a:solidFill>
              <a:srgbClr val="C00000"/>
            </a:solidFill>
          </a:endParaRPr>
        </a:p>
      </dgm:t>
    </dgm:pt>
    <dgm:pt modelId="{E67EA08B-F01A-4680-9661-951FDAA78ABD}" type="parTrans" cxnId="{913F7E1C-9C55-498F-A52C-9CDD3B7B219B}">
      <dgm:prSet/>
      <dgm:spPr/>
      <dgm:t>
        <a:bodyPr/>
        <a:lstStyle/>
        <a:p>
          <a:endParaRPr lang="ru-RU"/>
        </a:p>
      </dgm:t>
    </dgm:pt>
    <dgm:pt modelId="{708A5092-DD5B-4697-9F02-00987962E5FB}" type="sibTrans" cxnId="{913F7E1C-9C55-498F-A52C-9CDD3B7B219B}">
      <dgm:prSet/>
      <dgm:spPr/>
      <dgm:t>
        <a:bodyPr/>
        <a:lstStyle/>
        <a:p>
          <a:endParaRPr lang="ru-RU"/>
        </a:p>
      </dgm:t>
    </dgm:pt>
    <dgm:pt modelId="{10D76F12-9E7B-4F7E-840A-6E0C28DA9714}">
      <dgm:prSet phldrT="[Текст]"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Путешествие</a:t>
          </a:r>
          <a:r>
            <a:rPr lang="ru-RU" sz="2400" b="1" baseline="0" dirty="0" smtClean="0">
              <a:solidFill>
                <a:schemeClr val="tx1"/>
              </a:solidFill>
            </a:rPr>
            <a:t> </a:t>
          </a:r>
        </a:p>
        <a:p>
          <a:r>
            <a:rPr lang="ru-RU" sz="2400" b="1" baseline="0" dirty="0" smtClean="0">
              <a:solidFill>
                <a:schemeClr val="tx1"/>
              </a:solidFill>
            </a:rPr>
            <a:t>по «реке времени»</a:t>
          </a:r>
          <a:endParaRPr lang="ru-RU" sz="2400" b="1" dirty="0">
            <a:solidFill>
              <a:schemeClr val="tx1"/>
            </a:solidFill>
          </a:endParaRPr>
        </a:p>
      </dgm:t>
    </dgm:pt>
    <dgm:pt modelId="{D1EF1740-1FC7-481B-8049-4F2FE89AA1A0}" type="parTrans" cxnId="{9C73F66C-98DF-461D-8ED8-D47DE0F09196}">
      <dgm:prSet/>
      <dgm:spPr/>
      <dgm:t>
        <a:bodyPr/>
        <a:lstStyle/>
        <a:p>
          <a:endParaRPr lang="ru-RU"/>
        </a:p>
      </dgm:t>
    </dgm:pt>
    <dgm:pt modelId="{7ABE830C-E1BE-4295-A826-4266F5E129A5}" type="sibTrans" cxnId="{9C73F66C-98DF-461D-8ED8-D47DE0F09196}">
      <dgm:prSet/>
      <dgm:spPr/>
      <dgm:t>
        <a:bodyPr/>
        <a:lstStyle/>
        <a:p>
          <a:endParaRPr lang="ru-RU"/>
        </a:p>
      </dgm:t>
    </dgm:pt>
    <dgm:pt modelId="{CDED2E8B-952E-4EB2-8F6B-DD49C2DF5AFE}">
      <dgm:prSet phldrT="[Текст]"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Путешествие</a:t>
          </a:r>
        </a:p>
        <a:p>
          <a:r>
            <a:rPr lang="ru-RU" sz="2400" b="1" baseline="0" dirty="0" smtClean="0">
              <a:solidFill>
                <a:schemeClr val="tx1"/>
              </a:solidFill>
            </a:rPr>
            <a:t> по карте</a:t>
          </a:r>
          <a:endParaRPr lang="ru-RU" sz="2400" b="1" dirty="0">
            <a:solidFill>
              <a:schemeClr val="tx1"/>
            </a:solidFill>
          </a:endParaRPr>
        </a:p>
      </dgm:t>
    </dgm:pt>
    <dgm:pt modelId="{4770917A-B5AB-460F-BF0A-D758E9818D86}" type="parTrans" cxnId="{87CB753F-E082-44AD-9453-1683746F461C}">
      <dgm:prSet/>
      <dgm:spPr/>
      <dgm:t>
        <a:bodyPr/>
        <a:lstStyle/>
        <a:p>
          <a:endParaRPr lang="ru-RU"/>
        </a:p>
      </dgm:t>
    </dgm:pt>
    <dgm:pt modelId="{844916C9-1342-49CD-82D3-1C58231CD4D8}" type="sibTrans" cxnId="{87CB753F-E082-44AD-9453-1683746F461C}">
      <dgm:prSet/>
      <dgm:spPr/>
      <dgm:t>
        <a:bodyPr/>
        <a:lstStyle/>
        <a:p>
          <a:endParaRPr lang="ru-RU"/>
        </a:p>
      </dgm:t>
    </dgm:pt>
    <dgm:pt modelId="{58E5A030-7F21-42AE-866F-755058867662}" type="pres">
      <dgm:prSet presAssocID="{8A3DFA26-1D6E-49C6-9B1D-A9183C367E79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E80F73-B905-4D16-A602-69B0F79C224A}" type="pres">
      <dgm:prSet presAssocID="{8A3DFA26-1D6E-49C6-9B1D-A9183C367E79}" presName="matrix" presStyleCnt="0"/>
      <dgm:spPr/>
    </dgm:pt>
    <dgm:pt modelId="{A47AF51F-3ECC-48DD-A2E8-339628F73567}" type="pres">
      <dgm:prSet presAssocID="{8A3DFA26-1D6E-49C6-9B1D-A9183C367E79}" presName="tile1" presStyleLbl="node1" presStyleIdx="0" presStyleCnt="4"/>
      <dgm:spPr/>
      <dgm:t>
        <a:bodyPr/>
        <a:lstStyle/>
        <a:p>
          <a:endParaRPr lang="ru-RU"/>
        </a:p>
      </dgm:t>
    </dgm:pt>
    <dgm:pt modelId="{0E3866B6-D802-446E-886A-2EA77B3C1005}" type="pres">
      <dgm:prSet presAssocID="{8A3DFA26-1D6E-49C6-9B1D-A9183C367E79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D1D606-0B2A-4A8D-A58A-016B488179A5}" type="pres">
      <dgm:prSet presAssocID="{8A3DFA26-1D6E-49C6-9B1D-A9183C367E79}" presName="tile2" presStyleLbl="node1" presStyleIdx="1" presStyleCnt="4"/>
      <dgm:spPr/>
      <dgm:t>
        <a:bodyPr/>
        <a:lstStyle/>
        <a:p>
          <a:endParaRPr lang="ru-RU"/>
        </a:p>
      </dgm:t>
    </dgm:pt>
    <dgm:pt modelId="{0393C9EA-46BE-4231-81F3-18C58A0AEC57}" type="pres">
      <dgm:prSet presAssocID="{8A3DFA26-1D6E-49C6-9B1D-A9183C367E79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F76984-86EC-475D-A47C-FF5298470F75}" type="pres">
      <dgm:prSet presAssocID="{8A3DFA26-1D6E-49C6-9B1D-A9183C367E79}" presName="tile3" presStyleLbl="node1" presStyleIdx="2" presStyleCnt="4" custLinFactNeighborX="515" custLinFactNeighborY="-1831"/>
      <dgm:spPr/>
      <dgm:t>
        <a:bodyPr/>
        <a:lstStyle/>
        <a:p>
          <a:endParaRPr lang="ru-RU"/>
        </a:p>
      </dgm:t>
    </dgm:pt>
    <dgm:pt modelId="{6DD7A7F0-2073-4F95-B60D-949C1EF5D0EB}" type="pres">
      <dgm:prSet presAssocID="{8A3DFA26-1D6E-49C6-9B1D-A9183C367E79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09E5B0-855C-4186-8152-149A8F1D7350}" type="pres">
      <dgm:prSet presAssocID="{8A3DFA26-1D6E-49C6-9B1D-A9183C367E79}" presName="tile4" presStyleLbl="node1" presStyleIdx="3" presStyleCnt="4"/>
      <dgm:spPr/>
      <dgm:t>
        <a:bodyPr/>
        <a:lstStyle/>
        <a:p>
          <a:endParaRPr lang="ru-RU"/>
        </a:p>
      </dgm:t>
    </dgm:pt>
    <dgm:pt modelId="{3D7B2131-29E6-4DB3-A403-D6463002D029}" type="pres">
      <dgm:prSet presAssocID="{8A3DFA26-1D6E-49C6-9B1D-A9183C367E79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AA6A15-9D2C-4771-B58E-70BA0986C8F3}" type="pres">
      <dgm:prSet presAssocID="{8A3DFA26-1D6E-49C6-9B1D-A9183C367E79}" presName="centerTile" presStyleLbl="fgShp" presStyleIdx="0" presStyleCnt="1" custScaleX="108684" custLinFactNeighborX="1431" custLinFactNeighborY="-782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BB995748-646C-411A-8D97-8F323976BEF3}" type="presOf" srcId="{8A3DFA26-1D6E-49C6-9B1D-A9183C367E79}" destId="{58E5A030-7F21-42AE-866F-755058867662}" srcOrd="0" destOrd="0" presId="urn:microsoft.com/office/officeart/2005/8/layout/matrix1"/>
    <dgm:cxn modelId="{B3C0A3DE-02D4-4027-BF8B-0ACCFF811A3E}" type="presOf" srcId="{2837AC21-1777-44B9-B7B3-927A09CC21B3}" destId="{0393C9EA-46BE-4231-81F3-18C58A0AEC57}" srcOrd="1" destOrd="0" presId="urn:microsoft.com/office/officeart/2005/8/layout/matrix1"/>
    <dgm:cxn modelId="{324E3EB4-7F0B-4675-9FF7-0D130D255277}" type="presOf" srcId="{2837AC21-1777-44B9-B7B3-927A09CC21B3}" destId="{35D1D606-0B2A-4A8D-A58A-016B488179A5}" srcOrd="0" destOrd="0" presId="urn:microsoft.com/office/officeart/2005/8/layout/matrix1"/>
    <dgm:cxn modelId="{568D4C1E-1D3B-434F-9C80-870E8BD1D2A0}" type="presOf" srcId="{10D76F12-9E7B-4F7E-840A-6E0C28DA9714}" destId="{08F76984-86EC-475D-A47C-FF5298470F75}" srcOrd="0" destOrd="0" presId="urn:microsoft.com/office/officeart/2005/8/layout/matrix1"/>
    <dgm:cxn modelId="{48FB5C1C-8F2F-40A0-9DBB-7FF5695C941B}" type="presOf" srcId="{CDED2E8B-952E-4EB2-8F6B-DD49C2DF5AFE}" destId="{7209E5B0-855C-4186-8152-149A8F1D7350}" srcOrd="0" destOrd="0" presId="urn:microsoft.com/office/officeart/2005/8/layout/matrix1"/>
    <dgm:cxn modelId="{666C2354-3A8A-4619-8E17-365C618AAC43}" type="presOf" srcId="{CFCEC1B1-3263-4C70-9C26-FED3855AB451}" destId="{A47AF51F-3ECC-48DD-A2E8-339628F73567}" srcOrd="0" destOrd="0" presId="urn:microsoft.com/office/officeart/2005/8/layout/matrix1"/>
    <dgm:cxn modelId="{803A9A81-B5CF-47EA-8BBF-5A1047B2106E}" type="presOf" srcId="{10D76F12-9E7B-4F7E-840A-6E0C28DA9714}" destId="{6DD7A7F0-2073-4F95-B60D-949C1EF5D0EB}" srcOrd="1" destOrd="0" presId="urn:microsoft.com/office/officeart/2005/8/layout/matrix1"/>
    <dgm:cxn modelId="{6C65D050-E941-4AAE-8811-075D5BC29E89}" type="presOf" srcId="{CFCEC1B1-3263-4C70-9C26-FED3855AB451}" destId="{0E3866B6-D802-446E-886A-2EA77B3C1005}" srcOrd="1" destOrd="0" presId="urn:microsoft.com/office/officeart/2005/8/layout/matrix1"/>
    <dgm:cxn modelId="{0A6AA83B-4DC7-465C-81C6-3FED4829A374}" srcId="{E86B4B7C-6849-4098-B835-D13A3D47F123}" destId="{CFCEC1B1-3263-4C70-9C26-FED3855AB451}" srcOrd="0" destOrd="0" parTransId="{8D616BBB-23B9-48DF-BBE5-FF5B278B19F9}" sibTransId="{8392CC2E-E528-4FAB-8CFB-1B2F5485663D}"/>
    <dgm:cxn modelId="{D444B6B5-8E6D-4D10-AC3B-48408B2C0992}" type="presOf" srcId="{CDED2E8B-952E-4EB2-8F6B-DD49C2DF5AFE}" destId="{3D7B2131-29E6-4DB3-A403-D6463002D029}" srcOrd="1" destOrd="0" presId="urn:microsoft.com/office/officeart/2005/8/layout/matrix1"/>
    <dgm:cxn modelId="{913F7E1C-9C55-498F-A52C-9CDD3B7B219B}" srcId="{E86B4B7C-6849-4098-B835-D13A3D47F123}" destId="{2837AC21-1777-44B9-B7B3-927A09CC21B3}" srcOrd="1" destOrd="0" parTransId="{E67EA08B-F01A-4680-9661-951FDAA78ABD}" sibTransId="{708A5092-DD5B-4697-9F02-00987962E5FB}"/>
    <dgm:cxn modelId="{9C73F66C-98DF-461D-8ED8-D47DE0F09196}" srcId="{E86B4B7C-6849-4098-B835-D13A3D47F123}" destId="{10D76F12-9E7B-4F7E-840A-6E0C28DA9714}" srcOrd="2" destOrd="0" parTransId="{D1EF1740-1FC7-481B-8049-4F2FE89AA1A0}" sibTransId="{7ABE830C-E1BE-4295-A826-4266F5E129A5}"/>
    <dgm:cxn modelId="{87CB753F-E082-44AD-9453-1683746F461C}" srcId="{E86B4B7C-6849-4098-B835-D13A3D47F123}" destId="{CDED2E8B-952E-4EB2-8F6B-DD49C2DF5AFE}" srcOrd="3" destOrd="0" parTransId="{4770917A-B5AB-460F-BF0A-D758E9818D86}" sibTransId="{844916C9-1342-49CD-82D3-1C58231CD4D8}"/>
    <dgm:cxn modelId="{CB014117-8601-48C8-B525-6447931AD35F}" srcId="{8A3DFA26-1D6E-49C6-9B1D-A9183C367E79}" destId="{E86B4B7C-6849-4098-B835-D13A3D47F123}" srcOrd="0" destOrd="0" parTransId="{BC340EA5-01B4-4CC3-BB24-DCE78D2351BD}" sibTransId="{14DDD26A-A622-4FA6-B447-7FB880EAF587}"/>
    <dgm:cxn modelId="{611D4BA3-7EDD-4EF6-AC9B-0535CC19EAE1}" type="presOf" srcId="{E86B4B7C-6849-4098-B835-D13A3D47F123}" destId="{E4AA6A15-9D2C-4771-B58E-70BA0986C8F3}" srcOrd="0" destOrd="0" presId="urn:microsoft.com/office/officeart/2005/8/layout/matrix1"/>
    <dgm:cxn modelId="{246048F5-9D74-42BC-A03A-8A08AB7B2C74}" type="presParOf" srcId="{58E5A030-7F21-42AE-866F-755058867662}" destId="{6CE80F73-B905-4D16-A602-69B0F79C224A}" srcOrd="0" destOrd="0" presId="urn:microsoft.com/office/officeart/2005/8/layout/matrix1"/>
    <dgm:cxn modelId="{918E7655-61AA-427C-978E-43C3DDECC755}" type="presParOf" srcId="{6CE80F73-B905-4D16-A602-69B0F79C224A}" destId="{A47AF51F-3ECC-48DD-A2E8-339628F73567}" srcOrd="0" destOrd="0" presId="urn:microsoft.com/office/officeart/2005/8/layout/matrix1"/>
    <dgm:cxn modelId="{887A46B0-EF07-4D24-854D-3EE12B3C28AB}" type="presParOf" srcId="{6CE80F73-B905-4D16-A602-69B0F79C224A}" destId="{0E3866B6-D802-446E-886A-2EA77B3C1005}" srcOrd="1" destOrd="0" presId="urn:microsoft.com/office/officeart/2005/8/layout/matrix1"/>
    <dgm:cxn modelId="{2DE5CB47-496F-4D0C-BE30-CD974B405500}" type="presParOf" srcId="{6CE80F73-B905-4D16-A602-69B0F79C224A}" destId="{35D1D606-0B2A-4A8D-A58A-016B488179A5}" srcOrd="2" destOrd="0" presId="urn:microsoft.com/office/officeart/2005/8/layout/matrix1"/>
    <dgm:cxn modelId="{C8731EB0-534D-475F-8108-E0413FB1A7A5}" type="presParOf" srcId="{6CE80F73-B905-4D16-A602-69B0F79C224A}" destId="{0393C9EA-46BE-4231-81F3-18C58A0AEC57}" srcOrd="3" destOrd="0" presId="urn:microsoft.com/office/officeart/2005/8/layout/matrix1"/>
    <dgm:cxn modelId="{74FDDE00-1D89-4ACA-90AD-76A749AFA1D7}" type="presParOf" srcId="{6CE80F73-B905-4D16-A602-69B0F79C224A}" destId="{08F76984-86EC-475D-A47C-FF5298470F75}" srcOrd="4" destOrd="0" presId="urn:microsoft.com/office/officeart/2005/8/layout/matrix1"/>
    <dgm:cxn modelId="{CCB19830-6AE5-468E-9B75-4588890CD7F5}" type="presParOf" srcId="{6CE80F73-B905-4D16-A602-69B0F79C224A}" destId="{6DD7A7F0-2073-4F95-B60D-949C1EF5D0EB}" srcOrd="5" destOrd="0" presId="urn:microsoft.com/office/officeart/2005/8/layout/matrix1"/>
    <dgm:cxn modelId="{C1615120-C547-433D-97C2-47483C1A589A}" type="presParOf" srcId="{6CE80F73-B905-4D16-A602-69B0F79C224A}" destId="{7209E5B0-855C-4186-8152-149A8F1D7350}" srcOrd="6" destOrd="0" presId="urn:microsoft.com/office/officeart/2005/8/layout/matrix1"/>
    <dgm:cxn modelId="{94A1CF68-21A6-402D-AFAD-C87D8FACF09C}" type="presParOf" srcId="{6CE80F73-B905-4D16-A602-69B0F79C224A}" destId="{3D7B2131-29E6-4DB3-A403-D6463002D029}" srcOrd="7" destOrd="0" presId="urn:microsoft.com/office/officeart/2005/8/layout/matrix1"/>
    <dgm:cxn modelId="{1CE8775E-5392-430D-8418-5594D7E73791}" type="presParOf" srcId="{58E5A030-7F21-42AE-866F-755058867662}" destId="{E4AA6A15-9D2C-4771-B58E-70BA0986C8F3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7AF51F-3ECC-48DD-A2E8-339628F73567}">
      <dsp:nvSpPr>
        <dsp:cNvPr id="0" name=""/>
        <dsp:cNvSpPr/>
      </dsp:nvSpPr>
      <dsp:spPr>
        <a:xfrm rot="16200000">
          <a:off x="1062471" y="-1062471"/>
          <a:ext cx="2127175" cy="4252119"/>
        </a:xfrm>
        <a:prstGeom prst="round1Rect">
          <a:avLst/>
        </a:prstGeom>
        <a:solidFill>
          <a:schemeClr val="accent4"/>
        </a:solidFill>
        <a:ln w="20000" cap="flat" cmpd="sng" algn="ctr">
          <a:solidFill>
            <a:schemeClr val="lt1"/>
          </a:solidFill>
          <a:prstDash val="solid"/>
        </a:ln>
        <a:effectLst>
          <a:outerShdw blurRad="50800" dist="25400" dir="5400000" rotWithShape="0">
            <a:srgbClr val="000000">
              <a:alpha val="35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chemeClr val="tx1"/>
              </a:solidFill>
            </a:rPr>
            <a:t>Опыты (экспериментирование) с предметами и их свойствами</a:t>
          </a:r>
          <a:endParaRPr lang="ru-RU" sz="2300" b="1" kern="1200" dirty="0">
            <a:solidFill>
              <a:schemeClr val="tx1"/>
            </a:solidFill>
          </a:endParaRPr>
        </a:p>
      </dsp:txBody>
      <dsp:txXfrm rot="5400000">
        <a:off x="-1" y="1"/>
        <a:ext cx="4252119" cy="1595381"/>
      </dsp:txXfrm>
    </dsp:sp>
    <dsp:sp modelId="{35D1D606-0B2A-4A8D-A58A-016B488179A5}">
      <dsp:nvSpPr>
        <dsp:cNvPr id="0" name=""/>
        <dsp:cNvSpPr/>
      </dsp:nvSpPr>
      <dsp:spPr>
        <a:xfrm>
          <a:off x="4252119" y="0"/>
          <a:ext cx="4252119" cy="2127175"/>
        </a:xfrm>
        <a:prstGeom prst="round1Rect">
          <a:avLst/>
        </a:prstGeom>
        <a:solidFill>
          <a:schemeClr val="accent4"/>
        </a:solidFill>
        <a:ln w="20000" cap="flat" cmpd="sng" algn="ctr">
          <a:solidFill>
            <a:schemeClr val="lt1"/>
          </a:solidFill>
          <a:prstDash val="solid"/>
        </a:ln>
        <a:effectLst>
          <a:outerShdw blurRad="50800" dist="25400" dir="5400000" rotWithShape="0">
            <a:srgbClr val="000000">
              <a:alpha val="35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</a:rPr>
            <a:t>Коллекционирование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</a:rPr>
            <a:t> (классификационная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</a:rPr>
            <a:t> работа)</a:t>
          </a:r>
          <a:endParaRPr lang="ru-RU" sz="2400" b="1" kern="1200" dirty="0">
            <a:solidFill>
              <a:srgbClr val="C00000"/>
            </a:solidFill>
          </a:endParaRPr>
        </a:p>
      </dsp:txBody>
      <dsp:txXfrm>
        <a:off x="4252119" y="0"/>
        <a:ext cx="4252119" cy="1595381"/>
      </dsp:txXfrm>
    </dsp:sp>
    <dsp:sp modelId="{08F76984-86EC-475D-A47C-FF5298470F75}">
      <dsp:nvSpPr>
        <dsp:cNvPr id="0" name=""/>
        <dsp:cNvSpPr/>
      </dsp:nvSpPr>
      <dsp:spPr>
        <a:xfrm rot="10800000">
          <a:off x="21898" y="2088226"/>
          <a:ext cx="4252119" cy="2127175"/>
        </a:xfrm>
        <a:prstGeom prst="round1Rect">
          <a:avLst/>
        </a:prstGeom>
        <a:solidFill>
          <a:schemeClr val="accent4"/>
        </a:solidFill>
        <a:ln w="20000" cap="flat" cmpd="sng" algn="ctr">
          <a:solidFill>
            <a:schemeClr val="lt1"/>
          </a:solidFill>
          <a:prstDash val="solid"/>
        </a:ln>
        <a:effectLst>
          <a:outerShdw blurRad="50800" dist="25400" dir="5400000" rotWithShape="0">
            <a:srgbClr val="000000">
              <a:alpha val="35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Путешествие</a:t>
          </a:r>
          <a:r>
            <a:rPr lang="ru-RU" sz="2400" b="1" kern="1200" baseline="0" dirty="0" smtClean="0">
              <a:solidFill>
                <a:schemeClr val="tx1"/>
              </a:solidFill>
            </a:rPr>
            <a:t>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baseline="0" dirty="0" smtClean="0">
              <a:solidFill>
                <a:schemeClr val="tx1"/>
              </a:solidFill>
            </a:rPr>
            <a:t>по «реке времени»</a:t>
          </a:r>
          <a:endParaRPr lang="ru-RU" sz="2400" b="1" kern="1200" dirty="0">
            <a:solidFill>
              <a:schemeClr val="tx1"/>
            </a:solidFill>
          </a:endParaRPr>
        </a:p>
      </dsp:txBody>
      <dsp:txXfrm rot="10800000">
        <a:off x="21898" y="2620020"/>
        <a:ext cx="4252119" cy="1595381"/>
      </dsp:txXfrm>
    </dsp:sp>
    <dsp:sp modelId="{7209E5B0-855C-4186-8152-149A8F1D7350}">
      <dsp:nvSpPr>
        <dsp:cNvPr id="0" name=""/>
        <dsp:cNvSpPr/>
      </dsp:nvSpPr>
      <dsp:spPr>
        <a:xfrm rot="5400000">
          <a:off x="5314590" y="1064703"/>
          <a:ext cx="2127175" cy="4252119"/>
        </a:xfrm>
        <a:prstGeom prst="round1Rect">
          <a:avLst/>
        </a:prstGeom>
        <a:solidFill>
          <a:schemeClr val="accent4"/>
        </a:solidFill>
        <a:ln w="20000" cap="flat" cmpd="sng" algn="ctr">
          <a:solidFill>
            <a:schemeClr val="lt1"/>
          </a:solidFill>
          <a:prstDash val="solid"/>
        </a:ln>
        <a:effectLst>
          <a:outerShdw blurRad="50800" dist="25400" dir="5400000" rotWithShape="0">
            <a:srgbClr val="000000">
              <a:alpha val="35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Путешествие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baseline="0" dirty="0" smtClean="0">
              <a:solidFill>
                <a:schemeClr val="tx1"/>
              </a:solidFill>
            </a:rPr>
            <a:t> по карте</a:t>
          </a:r>
          <a:endParaRPr lang="ru-RU" sz="2400" b="1" kern="1200" dirty="0">
            <a:solidFill>
              <a:schemeClr val="tx1"/>
            </a:solidFill>
          </a:endParaRPr>
        </a:p>
      </dsp:txBody>
      <dsp:txXfrm rot="-5400000">
        <a:off x="4252118" y="2658969"/>
        <a:ext cx="4252119" cy="1595381"/>
      </dsp:txXfrm>
    </dsp:sp>
    <dsp:sp modelId="{E4AA6A15-9D2C-4771-B58E-70BA0986C8F3}">
      <dsp:nvSpPr>
        <dsp:cNvPr id="0" name=""/>
        <dsp:cNvSpPr/>
      </dsp:nvSpPr>
      <dsp:spPr>
        <a:xfrm>
          <a:off x="2902215" y="1512166"/>
          <a:ext cx="2772823" cy="1063587"/>
        </a:xfrm>
        <a:prstGeom prst="roundRect">
          <a:avLst/>
        </a:prstGeom>
        <a:solidFill>
          <a:schemeClr val="accent4">
            <a:tint val="95000"/>
          </a:schemeClr>
        </a:solidFill>
        <a:ln w="9525" cap="flat" cmpd="sng" algn="ctr">
          <a:solidFill>
            <a:schemeClr val="accent4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4">
              <a:shade val="70000"/>
              <a:satMod val="105000"/>
            </a:schemeClr>
          </a:contourClr>
        </a:sp3d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3">
                  <a:lumMod val="50000"/>
                </a:schemeClr>
              </a:solidFill>
            </a:rPr>
            <a:t>Типы исследования</a:t>
          </a:r>
          <a:endParaRPr lang="ru-RU" sz="24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2954135" y="1564086"/>
        <a:ext cx="2668983" cy="9597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350" y="3860800"/>
            <a:ext cx="6400800" cy="17526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Н.А. Короткова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3120008"/>
          </a:xfrm>
          <a:solidFill>
            <a:schemeClr val="bg2"/>
          </a:solidFill>
          <a:ln>
            <a:solidFill>
              <a:srgbClr val="C00000"/>
            </a:solidFill>
          </a:ln>
          <a:extLst/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Совместная партнерская деятельность взрослого с детьми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01625" y="1524000"/>
            <a:ext cx="4040188" cy="733425"/>
          </a:xfrm>
        </p:spPr>
        <p:txBody>
          <a:bodyPr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/>
              <a:t>Многоразового использования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>
          <a:xfrm>
            <a:off x="4791075" y="1524000"/>
            <a:ext cx="4041775" cy="731838"/>
          </a:xfrm>
        </p:spPr>
        <p:txBody>
          <a:bodyPr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Одноразового использования</a:t>
            </a:r>
            <a:endParaRPr lang="ru-RU" dirty="0"/>
          </a:p>
        </p:txBody>
      </p:sp>
      <p:sp>
        <p:nvSpPr>
          <p:cNvPr id="64516" name="Содержимое 2"/>
          <p:cNvSpPr>
            <a:spLocks noGrp="1"/>
          </p:cNvSpPr>
          <p:nvPr>
            <p:ph sz="quarter" idx="2"/>
          </p:nvPr>
        </p:nvSpPr>
        <p:spPr>
          <a:xfrm>
            <a:off x="301625" y="2471738"/>
            <a:ext cx="4041775" cy="3817937"/>
          </a:xfrm>
        </p:spPr>
        <p:txBody>
          <a:bodyPr/>
          <a:lstStyle/>
          <a:p>
            <a:pPr algn="ctr" eaLnBrk="1" hangingPunct="1"/>
            <a:r>
              <a:rPr lang="ru-RU" sz="1800" b="1" dirty="0" smtClean="0"/>
              <a:t>Наборы карточек-иллюстраций  для анализа-сравнения, сортировки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1800" b="1" dirty="0" smtClean="0"/>
              <a:t>(формат А4)</a:t>
            </a:r>
          </a:p>
          <a:p>
            <a:pPr algn="ctr" eaLnBrk="1" hangingPunct="1"/>
            <a:r>
              <a:rPr lang="ru-RU" sz="1800" b="1" dirty="0" smtClean="0"/>
              <a:t>Иллюстрированные энциклопедии</a:t>
            </a:r>
          </a:p>
          <a:p>
            <a:pPr algn="ctr" eaLnBrk="1" hangingPunct="1"/>
            <a:r>
              <a:rPr lang="ru-RU" sz="1800" b="1" dirty="0" smtClean="0"/>
              <a:t>Детские журналы</a:t>
            </a:r>
          </a:p>
          <a:p>
            <a:pPr algn="ctr" eaLnBrk="1" hangingPunct="1">
              <a:buFont typeface="Wingdings 2" pitchFamily="18" charset="2"/>
              <a:buNone/>
            </a:pPr>
            <a:endParaRPr lang="ru-RU" sz="2400" b="1" dirty="0" smtClean="0"/>
          </a:p>
        </p:txBody>
      </p:sp>
      <p:sp>
        <p:nvSpPr>
          <p:cNvPr id="64517" name="Содержимое 6"/>
          <p:cNvSpPr>
            <a:spLocks noGrp="1"/>
          </p:cNvSpPr>
          <p:nvPr>
            <p:ph sz="quarter" idx="4"/>
          </p:nvPr>
        </p:nvSpPr>
        <p:spPr>
          <a:xfrm>
            <a:off x="4800600" y="2471738"/>
            <a:ext cx="4038600" cy="382111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1800" b="1" dirty="0" smtClean="0"/>
              <a:t>Мелкие картинки-вырезки для наклеивания на классификационную таблицу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1800" b="1" dirty="0" smtClean="0"/>
              <a:t>(размером примерно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1800" b="1" dirty="0" smtClean="0"/>
              <a:t> 6 </a:t>
            </a:r>
            <a:r>
              <a:rPr lang="ru-RU" sz="1800" b="1" dirty="0" err="1" smtClean="0"/>
              <a:t>х</a:t>
            </a:r>
            <a:r>
              <a:rPr lang="ru-RU" sz="1800" b="1" dirty="0" smtClean="0"/>
              <a:t> 8 или 7 </a:t>
            </a:r>
            <a:r>
              <a:rPr lang="ru-RU" sz="1800" b="1" dirty="0" err="1" smtClean="0"/>
              <a:t>х</a:t>
            </a:r>
            <a:r>
              <a:rPr lang="ru-RU" sz="1800" b="1" dirty="0" smtClean="0"/>
              <a:t> 10 см)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Иллюстративный материал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l="74738" b="66667"/>
          <a:stretch>
            <a:fillRect/>
          </a:stretch>
        </p:blipFill>
        <p:spPr bwMode="auto">
          <a:xfrm>
            <a:off x="6228184" y="4653136"/>
            <a:ext cx="68150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 t="67522" r="73619"/>
          <a:stretch>
            <a:fillRect/>
          </a:stretch>
        </p:blipFill>
        <p:spPr bwMode="auto">
          <a:xfrm>
            <a:off x="7524328" y="4437112"/>
            <a:ext cx="711696" cy="619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 t="33102" r="73929" b="32917"/>
          <a:stretch>
            <a:fillRect/>
          </a:stretch>
        </p:blipFill>
        <p:spPr bwMode="auto">
          <a:xfrm>
            <a:off x="5508104" y="5445224"/>
            <a:ext cx="70331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 r="74240" b="67338"/>
          <a:stretch>
            <a:fillRect/>
          </a:stretch>
        </p:blipFill>
        <p:spPr bwMode="auto">
          <a:xfrm>
            <a:off x="5004048" y="4581128"/>
            <a:ext cx="694928" cy="622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 l="50404" t="67522" r="25573"/>
          <a:stretch>
            <a:fillRect/>
          </a:stretch>
        </p:blipFill>
        <p:spPr bwMode="auto">
          <a:xfrm>
            <a:off x="7092280" y="5589240"/>
            <a:ext cx="648072" cy="619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 l="23401" t="67082" r="49907"/>
          <a:stretch>
            <a:fillRect/>
          </a:stretch>
        </p:blipFill>
        <p:spPr bwMode="auto">
          <a:xfrm>
            <a:off x="7956376" y="5301208"/>
            <a:ext cx="720080" cy="627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Содержимое 4" descr="20150907_0940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539552" y="5013176"/>
            <a:ext cx="1728192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Содержимое 4" descr="20150907_0940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83768" y="4941168"/>
            <a:ext cx="1728191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Тематика 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484313"/>
            <a:ext cx="8504238" cy="4897437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b="1" dirty="0" smtClean="0"/>
              <a:t>Времена года (сезоны)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b="1" dirty="0" smtClean="0"/>
              <a:t>Мир растений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b="1" dirty="0" smtClean="0"/>
              <a:t>Мир животных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b="1" dirty="0" smtClean="0"/>
              <a:t>Виды минералов (камни)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b="1" dirty="0" smtClean="0"/>
              <a:t>Виды местности (природные ландшафты)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b="1" dirty="0" smtClean="0"/>
              <a:t>Виды транспорта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b="1" dirty="0" smtClean="0"/>
              <a:t>Виды строительных сооружений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b="1" dirty="0" smtClean="0"/>
              <a:t>Виды профессий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b="1" dirty="0" smtClean="0"/>
              <a:t>Виды спорта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2400" b="1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2400" b="1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5436096" cy="758825"/>
          </a:xfrm>
        </p:spPr>
        <p:txBody>
          <a:bodyPr/>
          <a:lstStyle/>
          <a:p>
            <a:r>
              <a:rPr lang="ru-RU" sz="3600" b="1" dirty="0" smtClean="0"/>
              <a:t>Времена года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1052736"/>
            <a:ext cx="8460432" cy="580526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Введение в тему - чтение рассказа в стихах С. Маршака «Круглый год» (смысловым фоном могут служить и тексты для длительного чтения — книги В. Бианки «Синичкин календарь», «Мышонок Пик»).</a:t>
            </a:r>
          </a:p>
          <a:p>
            <a:pPr algn="just"/>
            <a:r>
              <a:rPr lang="ru-RU" dirty="0" smtClean="0"/>
              <a:t>Обсуждение, чем времена года отличаются друг от друга (сравним сезоны </a:t>
            </a:r>
            <a:r>
              <a:rPr lang="ru-RU" sz="3000" dirty="0" smtClean="0"/>
              <a:t>попарно</a:t>
            </a:r>
            <a:r>
              <a:rPr lang="ru-RU" dirty="0" smtClean="0"/>
              <a:t>), какие природные явления и общественные события характерны для каждого сезона; как догадаться, какое время года на дворе; что нравится (или не нравится) в каждом времени года.</a:t>
            </a:r>
          </a:p>
          <a:p>
            <a:pPr algn="just"/>
            <a:r>
              <a:rPr lang="ru-RU" dirty="0" smtClean="0"/>
              <a:t>Из множества карточек с изображениями сезонных событий (небольшого формата репродукции пейзажей и жанровых картин, фотографии, вырезки из иллюстрированных журналов заранее приготовлены и лежат в коробке изображением вниз) все возьмем по одной карточке (взрослый тоже). Разделимся на четыре группы (по сезонам). Каждая группа наклеит свои карточки («метки») на плотный лист бумаги — создаст картину сезона. Затем эти листы прикрепим к большой схеме «круглого года», предварительно вычерченной на листе ватмана в виде круга с четырьмя секторами и надписанной воспитателем.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4775200" cy="758825"/>
          </a:xfrm>
        </p:spPr>
        <p:txBody>
          <a:bodyPr/>
          <a:lstStyle/>
          <a:p>
            <a:r>
              <a:rPr lang="ru-RU" sz="3600" b="1" dirty="0" smtClean="0"/>
              <a:t>Времена года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539552" y="1052736"/>
            <a:ext cx="7632848" cy="4824536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 smtClean="0"/>
              <a:t>Предложим детям стандартные листы бумаги (формат А4) с такой же схемой «круглого года». Дома вместе со взрослыми ребенок может подобрать и наклеить на схему соответствующие каждому сезону вырезки-«метки», сделать надписи (сезоны, месяцы).</a:t>
            </a:r>
          </a:p>
          <a:p>
            <a:pPr algn="just">
              <a:buNone/>
            </a:pPr>
            <a:endParaRPr lang="ru-RU" dirty="0" smtClean="0"/>
          </a:p>
          <a:p>
            <a:pPr algn="just"/>
            <a:r>
              <a:rPr lang="ru-RU" dirty="0" smtClean="0"/>
              <a:t>Можно порекомендовать родителям все детские работы собирать в папку, чтобы к концу года у каждого ребенка получился своеобразный справочник: «Что я узнал о мире».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228600"/>
            <a:ext cx="3262136" cy="758952"/>
          </a:xfrm>
        </p:spPr>
        <p:txBody>
          <a:bodyPr>
            <a:prstTxWarp prst="textPlain">
              <a:avLst/>
            </a:prstTxWarp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лето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" name="Содержимое 6" descr="20150907_10011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3455935" y="1160689"/>
            <a:ext cx="6048201" cy="4536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6" descr="20150907_100113.jpg"/>
          <p:cNvPicPr>
            <a:picLocks noChangeAspect="1"/>
          </p:cNvPicPr>
          <p:nvPr/>
        </p:nvPicPr>
        <p:blipFill>
          <a:blip r:embed="rId3" cstate="print"/>
          <a:srcRect l="11766" r="29403"/>
          <a:stretch>
            <a:fillRect/>
          </a:stretch>
        </p:blipFill>
        <p:spPr>
          <a:xfrm>
            <a:off x="1115616" y="2276872"/>
            <a:ext cx="2160240" cy="27539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95736" y="260648"/>
            <a:ext cx="4932040" cy="464096"/>
          </a:xfrm>
        </p:spPr>
        <p:txBody>
          <a:bodyPr>
            <a:normAutofit fontScale="90000"/>
          </a:bodyPr>
          <a:lstStyle/>
          <a:p>
            <a:pPr marL="274320" indent="-274320">
              <a:defRPr/>
            </a:pPr>
            <a:r>
              <a:rPr lang="ru-RU" sz="3600" b="1" dirty="0" smtClean="0"/>
              <a:t>Мир животных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323528" y="764704"/>
            <a:ext cx="8136904" cy="6093296"/>
          </a:xfrm>
          <a:solidFill>
            <a:schemeClr val="bg2"/>
          </a:solidFill>
        </p:spPr>
        <p:txBody>
          <a:bodyPr>
            <a:normAutofit fontScale="62500" lnSpcReduction="20000"/>
          </a:bodyPr>
          <a:lstStyle/>
          <a:p>
            <a:pPr algn="just"/>
            <a:r>
              <a:rPr lang="ru-RU" dirty="0" smtClean="0"/>
              <a:t>Для введения в тему </a:t>
            </a:r>
            <a:r>
              <a:rPr lang="ru-RU" dirty="0" smtClean="0">
                <a:solidFill>
                  <a:srgbClr val="C00000"/>
                </a:solidFill>
              </a:rPr>
              <a:t>почитаем стихотворение </a:t>
            </a:r>
            <a:r>
              <a:rPr lang="ru-RU" dirty="0" smtClean="0"/>
              <a:t>С. Маршака «Про гиппопотама»; поговорим о том, какие еще животные известны детям, каких животных они видели в естественных условиях; выясним, кто уже побывал в зоопарке, предоставим детям возможность обменяться впечатлениями о виденных животных. (Можно приурочить эту тему к чтению книги Б. Житкова «Что я видел» — главы о зоопарке.)</a:t>
            </a:r>
          </a:p>
          <a:p>
            <a:pPr algn="just"/>
            <a:r>
              <a:rPr lang="ru-RU" dirty="0" smtClean="0">
                <a:solidFill>
                  <a:srgbClr val="C00000"/>
                </a:solidFill>
              </a:rPr>
              <a:t>Рассмотрим множество карточек-иллюстраций </a:t>
            </a:r>
            <a:r>
              <a:rPr lang="ru-RU" dirty="0" smtClean="0"/>
              <a:t>с изображениями животных (воспитатель заранее подбирает изображения рыб, птиц, млекопитающих).</a:t>
            </a:r>
          </a:p>
          <a:p>
            <a:pPr algn="just"/>
            <a:r>
              <a:rPr lang="ru-RU" dirty="0" smtClean="0"/>
              <a:t>В процессе обсуждения — сравнения разных живых существ — </a:t>
            </a:r>
            <a:r>
              <a:rPr lang="ru-RU" dirty="0" smtClean="0">
                <a:solidFill>
                  <a:srgbClr val="C00000"/>
                </a:solidFill>
              </a:rPr>
              <a:t>подойдем к основанию классификации </a:t>
            </a:r>
            <a:r>
              <a:rPr lang="ru-RU" dirty="0" smtClean="0"/>
              <a:t>— среде обитания; поговорим о зависимости строения тела животного и его образа жизни от среды обитания (бегать по суше, плавать в воде, летать в воздухе). Рассортируем карточки по среде обитания (млекопитающие, рыбы, птицы). Обсудим исключительные случаи: нелетающие птицы (страус, пингвин), живущие в воде млекопитающие (кит, дельфин).</a:t>
            </a:r>
          </a:p>
          <a:p>
            <a:pPr algn="just"/>
            <a:r>
              <a:rPr lang="ru-RU" dirty="0" smtClean="0"/>
              <a:t>Поговорим о том, чем питаются разные животные, найдем еще одно основание классификации — по характеру питания: хищные и нехищные животные (питающиеся растениями или всеядные); поищем среди иллюстраций соответствующие примеры птиц, зверей, рыб.</a:t>
            </a:r>
          </a:p>
          <a:p>
            <a:pPr algn="just"/>
            <a:r>
              <a:rPr lang="ru-RU" dirty="0" smtClean="0"/>
              <a:t>Займемся </a:t>
            </a:r>
            <a:r>
              <a:rPr lang="ru-RU" dirty="0" smtClean="0">
                <a:solidFill>
                  <a:srgbClr val="C00000"/>
                </a:solidFill>
              </a:rPr>
              <a:t>классификационной таблицей </a:t>
            </a:r>
            <a:r>
              <a:rPr lang="ru-RU" dirty="0" smtClean="0"/>
              <a:t>(лист ватмана со съемными частями и таблички с обозначениями возможных оснований классификации заранее приготовлены воспитателем). Разделимся на три группы; каждая группа заполнит свою часть таблицы, выбирая из множества небольших карточек-вырезок подходящие; затем соединим части таблицы вместе.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28601"/>
            <a:ext cx="4355976" cy="536104"/>
          </a:xfrm>
        </p:spPr>
        <p:txBody>
          <a:bodyPr>
            <a:normAutofit fontScale="90000"/>
          </a:bodyPr>
          <a:lstStyle/>
          <a:p>
            <a:pPr marL="274320" indent="-274320">
              <a:defRPr/>
            </a:pPr>
            <a:r>
              <a:rPr lang="ru-RU" sz="3600" b="1" dirty="0" smtClean="0"/>
              <a:t>Мир растений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395536" y="1052736"/>
            <a:ext cx="8352928" cy="5184576"/>
          </a:xfrm>
          <a:solidFill>
            <a:schemeClr val="bg2"/>
          </a:solidFill>
        </p:spPr>
        <p:txBody>
          <a:bodyPr>
            <a:normAutofit fontScale="40000" lnSpcReduction="20000"/>
          </a:bodyPr>
          <a:lstStyle/>
          <a:p>
            <a:pPr algn="just"/>
            <a:r>
              <a:rPr lang="ru-RU" sz="3200" dirty="0" smtClean="0"/>
              <a:t>Для введения в тему </a:t>
            </a:r>
            <a:r>
              <a:rPr lang="ru-RU" sz="3200" dirty="0" smtClean="0">
                <a:solidFill>
                  <a:srgbClr val="C00000"/>
                </a:solidFill>
              </a:rPr>
              <a:t>почитаем</a:t>
            </a:r>
            <a:r>
              <a:rPr lang="ru-RU" sz="3200" dirty="0" smtClean="0"/>
              <a:t> «Рассказ о кустах и деревьях» из книги М. Ильина, Е. Сегал «Азбука природы» или предложим детям вспомнить, что растет в лесу, в парке, в саду.</a:t>
            </a:r>
          </a:p>
          <a:p>
            <a:pPr algn="just"/>
            <a:r>
              <a:rPr lang="ru-RU" sz="3200" dirty="0" smtClean="0">
                <a:solidFill>
                  <a:srgbClr val="C00000"/>
                </a:solidFill>
              </a:rPr>
              <a:t>Рассмотрим</a:t>
            </a:r>
            <a:r>
              <a:rPr lang="ru-RU" sz="3200" dirty="0" smtClean="0"/>
              <a:t> приготовленные заранее </a:t>
            </a:r>
            <a:r>
              <a:rPr lang="ru-RU" sz="3200" dirty="0" smtClean="0">
                <a:solidFill>
                  <a:srgbClr val="C00000"/>
                </a:solidFill>
              </a:rPr>
              <a:t>карточки-иллюстрации</a:t>
            </a:r>
            <a:r>
              <a:rPr lang="ru-RU" sz="3200" dirty="0" smtClean="0"/>
              <a:t> с изображениями деревьев, кустарников, трав. Иллюстрации можно передавать из рук в руки, рассматривать индивидуально, обсуждать с со­седями.</a:t>
            </a:r>
          </a:p>
          <a:p>
            <a:pPr algn="just"/>
            <a:r>
              <a:rPr lang="ru-RU" sz="3200" dirty="0" smtClean="0">
                <a:solidFill>
                  <a:srgbClr val="C00000"/>
                </a:solidFill>
              </a:rPr>
              <a:t>Выясним, что общего </a:t>
            </a:r>
            <a:r>
              <a:rPr lang="ru-RU" sz="3200" dirty="0" smtClean="0"/>
              <a:t>у всех этих растений (корень, ствол-стебель, листья, плоды-семена), чем они различаются (величиной, характером стебля). Затем </a:t>
            </a:r>
            <a:r>
              <a:rPr lang="ru-RU" sz="3200" dirty="0" smtClean="0">
                <a:solidFill>
                  <a:srgbClr val="C00000"/>
                </a:solidFill>
              </a:rPr>
              <a:t>рассортируем</a:t>
            </a:r>
            <a:r>
              <a:rPr lang="ru-RU" sz="3200" dirty="0" smtClean="0"/>
              <a:t> множество маленьких карточек-вырезок по выбранному основанию (например по характеру стебля-ствола).</a:t>
            </a:r>
          </a:p>
          <a:p>
            <a:pPr algn="just"/>
            <a:r>
              <a:rPr lang="ru-RU" sz="3200" dirty="0" smtClean="0">
                <a:solidFill>
                  <a:srgbClr val="C00000"/>
                </a:solidFill>
              </a:rPr>
              <a:t>Разместим карточки </a:t>
            </a:r>
            <a:r>
              <a:rPr lang="ru-RU" sz="3200" dirty="0" smtClean="0"/>
              <a:t>на заранее приготовленной классификационной таблице (с соответствующими графами и надписями):</a:t>
            </a:r>
          </a:p>
          <a:p>
            <a:pPr algn="just"/>
            <a:r>
              <a:rPr lang="ru-RU" sz="3200" dirty="0" smtClean="0"/>
              <a:t>Работать с большой группой детей будет удобнее, если части таблицы наложены на большой лист ватмана и могут сниматься (то есть таблица разъединяется):</a:t>
            </a:r>
          </a:p>
          <a:p>
            <a:pPr algn="just"/>
            <a:r>
              <a:rPr lang="ru-RU" sz="3200" dirty="0" smtClean="0"/>
              <a:t>Чтобы окончательно оформить таблицу, разделимся на три подгруппы, каждая будет наклеивать карточки на одну из частей таблицы. Затем соберем таблицу вновь и проверим, нет ли ошибок.</a:t>
            </a:r>
          </a:p>
          <a:p>
            <a:pPr algn="just"/>
            <a:r>
              <a:rPr lang="ru-RU" sz="3200" dirty="0" smtClean="0"/>
              <a:t>С детьми 7-го года жизни можно дополнительно обсудить вопрос, относятся ли грибы к миру растений, чем они схожи с другими растениями, чем отличаются; возможно, возникнет идея сделать еще одну колонку в классификационной таблице.</a:t>
            </a:r>
          </a:p>
          <a:p>
            <a:pPr algn="just"/>
            <a:r>
              <a:rPr lang="ru-RU" sz="3200" dirty="0" smtClean="0"/>
              <a:t>Исследование мира растений может быть продолжено </a:t>
            </a:r>
            <a:r>
              <a:rPr lang="ru-RU" sz="3200" dirty="0" smtClean="0">
                <a:solidFill>
                  <a:srgbClr val="C00000"/>
                </a:solidFill>
              </a:rPr>
              <a:t>практической классификацией </a:t>
            </a:r>
            <a:r>
              <a:rPr lang="ru-RU" sz="3200" dirty="0" smtClean="0"/>
              <a:t>— предложим детям сделать коллекцию (гербарий) из заранее засушенных воспитателем травянистых растений, листьев наиболее распространенных в данной местности и узнаваемых деревьев и кустарников. Обсудим, как называются эти растения, к какой колонке нашей таблицы относятся. Растения наклеиваются на плотные листы бумаги и рассортировываются в три емкости (коробки) с надписями: «Деревья», «Кусты», «Травы».</a:t>
            </a:r>
          </a:p>
          <a:p>
            <a:pPr algn="just"/>
            <a:r>
              <a:rPr lang="ru-RU" sz="3200" dirty="0" smtClean="0"/>
              <a:t>Эту тему целесообразно приурочить к поре листопада, и предложить родителям погулять с ребенком в лесу, парке, сквере, собрать красивые расцвеченные листья, засушить их и сделать дома собственный гер­барий с надписями. Часть гербарных листов ребенок может принести в детский, сад и пополнить ими групповую коллекцию.</a:t>
            </a:r>
          </a:p>
          <a:p>
            <a:pPr algn="just"/>
            <a:r>
              <a:rPr lang="ru-RU" sz="3200" dirty="0" smtClean="0"/>
              <a:t>Стоит предложить родителям, если есть возможность, посетить с детьми Ботанический сад.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8534400" cy="758825"/>
          </a:xfrm>
        </p:spPr>
        <p:txBody>
          <a:bodyPr/>
          <a:lstStyle/>
          <a:p>
            <a:pPr marL="274320" indent="-274320">
              <a:defRPr/>
            </a:pPr>
            <a:r>
              <a:rPr lang="ru-RU" sz="3600" b="1" dirty="0" smtClean="0"/>
              <a:t>Виды транспорта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395536" y="1052736"/>
            <a:ext cx="8208912" cy="5400675"/>
          </a:xfrm>
          <a:solidFill>
            <a:schemeClr val="bg2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algn="just"/>
            <a:r>
              <a:rPr lang="ru-RU" dirty="0" smtClean="0"/>
              <a:t>Для введения в тему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почитаем рассказ </a:t>
            </a:r>
            <a:r>
              <a:rPr lang="ru-RU" dirty="0" smtClean="0"/>
              <a:t>в стихах С. Маршака «Почта».</a:t>
            </a:r>
          </a:p>
          <a:p>
            <a:pPr algn="just"/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Поговорим</a:t>
            </a:r>
            <a:r>
              <a:rPr lang="ru-RU" dirty="0" smtClean="0"/>
              <a:t> о том, как путешествовало письмо и что такое транспорт; сравним попарно транспортные средства, которые доставляли письмо, в поисках сходства и различия между ними (самолет — пароход; пароход — поезд; поезд — автомобиль и т. д.). Наметим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первое основание классификации </a:t>
            </a:r>
            <a:r>
              <a:rPr lang="ru-RU" dirty="0" smtClean="0"/>
              <a:t>— среда передвижения: воздушный — водный — сухопутный транспорт. Рассмотрим карточки-иллюстрации и рассортируем их на три соответствующие группы.</a:t>
            </a:r>
          </a:p>
          <a:p>
            <a:pPr algn="just"/>
            <a:r>
              <a:rPr lang="ru-RU" dirty="0" smtClean="0"/>
              <a:t>Выясним, какие виды транспорта есть в нашем городе (местности), кто из детей на каком виде транспорта путешествовал (ездил на дачу, в дальнее путешествие).</a:t>
            </a:r>
          </a:p>
          <a:p>
            <a:pPr algn="just"/>
            <a:r>
              <a:rPr lang="ru-RU" dirty="0" smtClean="0"/>
              <a:t>Обсудим, что заставляет двигаться автомобиль, поезд, самолет (двигатель, мотор). Рассмотрим карточки-иллюстрации с изображениями транспортных средств, приводимых в движение силой животных или природы (ветер, течение реки): езда верхом и в упряжке, парусники, плоты, воздушные шары и планеры. Наметим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еще одно основание классификации</a:t>
            </a:r>
            <a:r>
              <a:rPr lang="ru-RU" dirty="0" smtClean="0"/>
              <a:t>: транспорт с двигателем (мотором) — без двигателя.</a:t>
            </a:r>
          </a:p>
          <a:p>
            <a:pPr algn="just"/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Заполним классификационную таблицу </a:t>
            </a:r>
            <a:r>
              <a:rPr lang="ru-RU" dirty="0" smtClean="0"/>
              <a:t>небольшими карточками-вырезками, разделив весь транспорт на виды по среде передвижения (воздушный — водный — сухопутный) и по наличию (отсутствию) двигателя (например: теплоход — парусник; автомобиль — упряжка животных; самолет — воздушный шар).</a:t>
            </a:r>
          </a:p>
          <a:p>
            <a:pPr algn="just"/>
            <a:r>
              <a:rPr lang="ru-RU" dirty="0" smtClean="0"/>
              <a:t>Части таблицы можно сделать съемными и заполнять их, разбившись на три подгруппы, по видам транспорта; затем соединить все части.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74320" indent="-274320">
              <a:defRPr/>
            </a:pPr>
            <a:r>
              <a:rPr lang="ru-RU" sz="3600" b="1" cap="small" dirty="0" smtClean="0"/>
              <a:t>Виды</a:t>
            </a:r>
            <a:r>
              <a:rPr lang="ru-RU" sz="3600" dirty="0" smtClean="0"/>
              <a:t> </a:t>
            </a:r>
            <a:r>
              <a:rPr lang="ru-RU" sz="3600" b="1" dirty="0" smtClean="0"/>
              <a:t>строительных сооружений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412776"/>
            <a:ext cx="8503920" cy="5070304"/>
          </a:xfrm>
          <a:solidFill>
            <a:schemeClr val="bg2"/>
          </a:solidFill>
        </p:spPr>
        <p:txBody>
          <a:bodyPr>
            <a:normAutofit fontScale="47500" lnSpcReduction="20000"/>
          </a:bodyPr>
          <a:lstStyle/>
          <a:p>
            <a:pPr algn="just"/>
            <a:r>
              <a:rPr lang="ru-RU" dirty="0" smtClean="0"/>
              <a:t>Эту тему можно приурочить к чтению больших художественных произведений, в которых персонажи наблюдают жизнь города и деревни (например, Б. Житков «Что я видел», Ю. Дружков «Приключения Карандаша и </a:t>
            </a:r>
            <a:r>
              <a:rPr lang="ru-RU" dirty="0" err="1" smtClean="0"/>
              <a:t>Самоделкина</a:t>
            </a:r>
            <a:r>
              <a:rPr lang="ru-RU" dirty="0" smtClean="0"/>
              <a:t>»).</a:t>
            </a:r>
          </a:p>
          <a:p>
            <a:pPr algn="just"/>
            <a:r>
              <a:rPr lang="ru-RU" dirty="0" smtClean="0"/>
              <a:t>Для введения в тему предложим детям множество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карточек с изображениями </a:t>
            </a:r>
            <a:r>
              <a:rPr lang="ru-RU" dirty="0" smtClean="0"/>
              <a:t>разнообразных зданий и строительных сооружений. Рассмотрим вместе, что это такое, назовем каждое.</a:t>
            </a:r>
          </a:p>
          <a:p>
            <a:pPr algn="just"/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Обсудим</a:t>
            </a:r>
            <a:r>
              <a:rPr lang="ru-RU" dirty="0" smtClean="0"/>
              <a:t>, как называется место, где мы живем (город или деревня, село), в каких домах живем, какие здания есть вокруг (какие особенно примечательные здания в нашей местности).</a:t>
            </a:r>
          </a:p>
          <a:p>
            <a:pPr algn="just"/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Сравним </a:t>
            </a:r>
            <a:r>
              <a:rPr lang="ru-RU" dirty="0" smtClean="0"/>
              <a:t>строительные сооружения в городе и в деревне (чем они похожи и чем различаются). Например, в городе: жилые здания — многоэтажные, кир­пичные или бетонные; много общественных зданий (школы, поликлиники и больницы, детские сады, магазины и торговые центры, театры, вокзалы и т. д.); промышленные здания (заводы и фабрики). В селе (деревне): жилые здания — одноэтажные (малоэтажные), деревянные (избы); мало общественных зданий, нет заводов и фабрик, но есть фермы, теплицы и оранжереи, мельницы и т. п.</a:t>
            </a:r>
          </a:p>
          <a:p>
            <a:pPr algn="just"/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Рассортируем карточки-иллюстрации</a:t>
            </a:r>
            <a:r>
              <a:rPr lang="ru-RU" dirty="0" smtClean="0"/>
              <a:t>, приняв за основание характер населенного пункта: что подойдет для города, что — для деревни. Обсудим сооружения, однозначно не подходящие ни к одной группе (маяк, автострада, железнодорожный путь, мосты, плотины), поговорим об их назначении, выделим их в отдельную группу: это сооружения, которые могут быть и в городе и в деревне или за пределами населенных пунктов.</a:t>
            </a:r>
          </a:p>
          <a:p>
            <a:pPr algn="just"/>
            <a:r>
              <a:rPr lang="ru-RU" dirty="0" smtClean="0"/>
              <a:t>С детьми 7-го года жизни можно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создать таблицу </a:t>
            </a:r>
            <a:r>
              <a:rPr lang="ru-RU" dirty="0" smtClean="0"/>
              <a:t>с дополнительными расчленениями по функции зданий в жизни людей: жилые — общественные — промышленные.</a:t>
            </a:r>
          </a:p>
          <a:p>
            <a:pPr algn="just"/>
            <a:r>
              <a:rPr lang="ru-RU" dirty="0" smtClean="0"/>
              <a:t>Разделимся на несколько подгрупп (по 4—5 человек). Каждая придумает и начнет делать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макет</a:t>
            </a:r>
            <a:r>
              <a:rPr lang="ru-RU" dirty="0" smtClean="0"/>
              <a:t> города или деревни (на готовом картонном поле, с обозначенными цветом рекой или озером, дорогами и т. п.) из бросового и природного материала. Работа может быть продолжена на занятии продуктивной деятельностью.</a:t>
            </a:r>
          </a:p>
          <a:p>
            <a:pPr algn="just"/>
            <a:r>
              <a:rPr lang="ru-RU" dirty="0" smtClean="0"/>
              <a:t>Вариант: каждая подгруппа делает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 картины-панно </a:t>
            </a:r>
            <a:r>
              <a:rPr lang="ru-RU" dirty="0" smtClean="0"/>
              <a:t>города или деревни из иллюстраций, вырезок (по аналогии с описанными выше панно «Природные ландшафты»).</a:t>
            </a:r>
          </a:p>
          <a:p>
            <a:pPr algn="just"/>
            <a:r>
              <a:rPr lang="ru-RU" dirty="0" smtClean="0"/>
              <a:t>Можно порекомендовать родителям поговорить с детьми о родном городе (селе), об имеющихся в окрестностях особенных строительных сооружениях, обратить внимание на здания, мимо которых они проходят каждый день, и т. 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74320" indent="-274320">
              <a:defRPr/>
            </a:pPr>
            <a:r>
              <a:rPr lang="ru-RU" sz="3600" b="1" cap="small" dirty="0" smtClean="0"/>
              <a:t>Виды</a:t>
            </a:r>
            <a:r>
              <a:rPr lang="ru-RU" sz="3600" dirty="0" smtClean="0"/>
              <a:t> профессий</a:t>
            </a:r>
            <a:endParaRPr lang="ru-RU" sz="3600" b="1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412776"/>
            <a:ext cx="8503920" cy="5070304"/>
          </a:xfrm>
          <a:solidFill>
            <a:schemeClr val="bg2"/>
          </a:solidFill>
        </p:spPr>
        <p:txBody>
          <a:bodyPr>
            <a:normAutofit fontScale="47500" lnSpcReduction="20000"/>
          </a:bodyPr>
          <a:lstStyle/>
          <a:p>
            <a:pPr algn="just"/>
            <a:r>
              <a:rPr lang="ru-RU" sz="2900" dirty="0" smtClean="0"/>
              <a:t>Для введения в тему почитаем стихотворение С. Михалкова «А что у вас?» или В. Маяковского «Кем быть?».</a:t>
            </a:r>
          </a:p>
          <a:p>
            <a:pPr algn="just"/>
            <a:r>
              <a:rPr lang="ru-RU" sz="2900" i="1" dirty="0" smtClean="0">
                <a:solidFill>
                  <a:schemeClr val="accent1">
                    <a:lumMod val="50000"/>
                  </a:schemeClr>
                </a:solidFill>
              </a:rPr>
              <a:t>Обсудим</a:t>
            </a:r>
            <a:r>
              <a:rPr lang="ru-RU" sz="2900" dirty="0" smtClean="0"/>
              <a:t>, что такое профессия, какие бывают профессии, </a:t>
            </a:r>
            <a:r>
              <a:rPr lang="ru-RU" sz="2900" i="1" dirty="0" smtClean="0">
                <a:solidFill>
                  <a:schemeClr val="accent1">
                    <a:lumMod val="50000"/>
                  </a:schemeClr>
                </a:solidFill>
              </a:rPr>
              <a:t>запишем их названия </a:t>
            </a:r>
            <a:r>
              <a:rPr lang="ru-RU" sz="2900" dirty="0" smtClean="0"/>
              <a:t>печатными буквами на заготовленных заранее небольших карточках. Подумаем, как их можно рассортировать (сгруппировать): чем различаются профессии, какие из них схожи между собой.</a:t>
            </a:r>
          </a:p>
          <a:p>
            <a:pPr algn="just"/>
            <a:r>
              <a:rPr lang="ru-RU" sz="2900" dirty="0" smtClean="0"/>
              <a:t>Подойдем к возможному </a:t>
            </a:r>
            <a:r>
              <a:rPr lang="ru-RU" sz="2900" i="1" dirty="0" smtClean="0">
                <a:solidFill>
                  <a:schemeClr val="accent1">
                    <a:lumMod val="50000"/>
                  </a:schemeClr>
                </a:solidFill>
              </a:rPr>
              <a:t>основанию классификации профессий</a:t>
            </a:r>
            <a:r>
              <a:rPr lang="ru-RU" sz="2900" dirty="0" smtClean="0"/>
              <a:t>: с чем имеет дело человек на работе (с техникой и неживой природой — шофер, инженер, геолог и пр.; с живой природой — фермер, садовод, ветеринар и пр.; с людьми — учитель, воспитатель, врач, продавец и пр.).</a:t>
            </a:r>
          </a:p>
          <a:p>
            <a:pPr algn="just"/>
            <a:r>
              <a:rPr lang="ru-RU" sz="2900" i="1" dirty="0" smtClean="0">
                <a:solidFill>
                  <a:schemeClr val="accent1">
                    <a:lumMod val="50000"/>
                  </a:schemeClr>
                </a:solidFill>
              </a:rPr>
              <a:t>Распределим карточки на классификационной таблице</a:t>
            </a:r>
            <a:r>
              <a:rPr lang="ru-RU" sz="2900" dirty="0" smtClean="0"/>
              <a:t>: каждый ребенок берет несколько карточек и объясняет, куда он их поместит и почему. Обсудим двойственные случаи (например, военный может иметь дело и с людьми, и с техникой).</a:t>
            </a:r>
          </a:p>
          <a:p>
            <a:pPr algn="just"/>
            <a:r>
              <a:rPr lang="ru-RU" sz="2900" dirty="0" smtClean="0"/>
              <a:t>Продолжим </a:t>
            </a:r>
            <a:r>
              <a:rPr lang="ru-RU" sz="2900" i="1" dirty="0" smtClean="0">
                <a:solidFill>
                  <a:schemeClr val="accent1">
                    <a:lumMod val="50000"/>
                  </a:schemeClr>
                </a:solidFill>
              </a:rPr>
              <a:t>обсуждение</a:t>
            </a:r>
            <a:r>
              <a:rPr lang="ru-RU" sz="2900" dirty="0" smtClean="0"/>
              <a:t>: какую профессию ты бы выбрал для себя («Кем я хочу быть»)? Сколько профессий в твоей семье (имеются в виду родители, бабушки, дедушки, старшие братья, сестры и др.)? </a:t>
            </a:r>
            <a:r>
              <a:rPr lang="ru-RU" sz="2900" i="1" dirty="0" smtClean="0">
                <a:solidFill>
                  <a:schemeClr val="accent1">
                    <a:lumMod val="50000"/>
                  </a:schemeClr>
                </a:solidFill>
              </a:rPr>
              <a:t>Запишем на карточках </a:t>
            </a:r>
            <a:r>
              <a:rPr lang="ru-RU" sz="2900" dirty="0" smtClean="0"/>
              <a:t>эти профессии и внесем в таблицу. Будем дополнять ее в дальнейшем, если узнаем еще о каких-то профессиях.</a:t>
            </a:r>
          </a:p>
          <a:p>
            <a:pPr algn="just"/>
            <a:r>
              <a:rPr lang="ru-RU" sz="2900" dirty="0" smtClean="0"/>
              <a:t>Вариант: с детьми 6-го года жизни лучше проводить исследование на карточках не с надписями, а с изображением людей различных профессий.</a:t>
            </a:r>
          </a:p>
          <a:p>
            <a:pPr algn="just"/>
            <a:r>
              <a:rPr lang="ru-RU" sz="2900" dirty="0" smtClean="0"/>
              <a:t>Можно предложить детям дома сделать </a:t>
            </a:r>
            <a:r>
              <a:rPr lang="ru-RU" sz="2900" i="1" dirty="0" smtClean="0">
                <a:solidFill>
                  <a:schemeClr val="accent1">
                    <a:lumMod val="50000"/>
                  </a:schemeClr>
                </a:solidFill>
              </a:rPr>
              <a:t>книжку «Профессии в нашей семье»: </a:t>
            </a:r>
            <a:r>
              <a:rPr lang="ru-RU" sz="2900" dirty="0" smtClean="0"/>
              <a:t>каждый ребенок получает пустой блок-книжку (шесть-семь скрепленных листов, размером в половину стандартного листа). Чтобы заполнить ее, надо расспросить родителей, нарисовать или наклеить подходящие картинки, с помощью взрослых сделать подписи под рисунками. Каждому члену семьи можно отвести отдельную страницу («Профессия моего папы» и т. д.), а последнюю страницу посвятить своей будущей профессии («Кем я буду, когда вырасту»).</a:t>
            </a:r>
          </a:p>
          <a:p>
            <a:pPr algn="just"/>
            <a:r>
              <a:rPr lang="ru-RU" sz="2900" dirty="0" smtClean="0"/>
              <a:t>Готовые книжки рассмотрим и обсудим в группе.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59832" y="2780928"/>
            <a:ext cx="5867400" cy="1219200"/>
          </a:xfrm>
          <a:extLst/>
        </p:spPr>
        <p:txBody>
          <a:bodyPr>
            <a:prstTxWarp prst="textPlain">
              <a:avLst/>
            </a:prstTxWarp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Познавательно-исследовательская деятельность</a:t>
            </a:r>
            <a:endParaRPr lang="ru-RU" dirty="0"/>
          </a:p>
        </p:txBody>
      </p:sp>
      <p:sp>
        <p:nvSpPr>
          <p:cNvPr id="46083" name="Рисунок 3"/>
          <p:cNvSpPr>
            <a:spLocks noGrp="1" noTextEdit="1"/>
          </p:cNvSpPr>
          <p:nvPr>
            <p:ph type="pic" idx="1"/>
          </p:nvPr>
        </p:nvSpPr>
        <p:spPr/>
      </p:sp>
      <p:sp>
        <p:nvSpPr>
          <p:cNvPr id="46084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96837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Основания подбора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содержания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для исследовательской деятельности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844823"/>
          <a:ext cx="8504238" cy="42543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01752" y="228600"/>
            <a:ext cx="6214464" cy="7589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Коллекционирование (классификация)</a:t>
            </a:r>
            <a:endParaRPr lang="ru-RU" dirty="0"/>
          </a:p>
        </p:txBody>
      </p:sp>
      <p:pic>
        <p:nvPicPr>
          <p:cNvPr id="10" name="Содержимое 9" descr="6Kw-Pxr3Row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444208" y="836712"/>
            <a:ext cx="2448396" cy="1633615"/>
          </a:xfrm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251520" y="1484784"/>
            <a:ext cx="4038600" cy="4681728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b="1" dirty="0" smtClean="0"/>
              <a:t> Организуя </a:t>
            </a:r>
            <a:r>
              <a:rPr lang="ru-RU" b="1" dirty="0" smtClean="0"/>
              <a:t>образовательную деятельность  </a:t>
            </a:r>
            <a:r>
              <a:rPr lang="ru-RU" b="1" dirty="0" smtClean="0"/>
              <a:t>в рамках данного смыслового контекста, следует использовать материал, легко поддающийся группировке, сортировке по видам в рамках общего (родового) понятия. </a:t>
            </a:r>
          </a:p>
          <a:p>
            <a:pPr algn="just">
              <a:buNone/>
            </a:pPr>
            <a:r>
              <a:rPr lang="ru-RU" dirty="0" smtClean="0"/>
              <a:t> В зависимости от конкретной темы это </a:t>
            </a:r>
          </a:p>
          <a:p>
            <a:pPr algn="just">
              <a:buFont typeface="Wingdings" pitchFamily="2" charset="2"/>
              <a:buChar char="q"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FF0000"/>
                </a:solidFill>
              </a:rPr>
              <a:t>реальный материал </a:t>
            </a:r>
            <a:r>
              <a:rPr lang="ru-RU" dirty="0" smtClean="0"/>
              <a:t>(например образцы минералов) </a:t>
            </a:r>
          </a:p>
          <a:p>
            <a:pPr algn="just">
              <a:buFont typeface="Wingdings" pitchFamily="2" charset="2"/>
              <a:buChar char="q"/>
            </a:pPr>
            <a:r>
              <a:rPr lang="ru-RU" dirty="0" smtClean="0"/>
              <a:t>  </a:t>
            </a:r>
            <a:r>
              <a:rPr lang="ru-RU" b="1" dirty="0" smtClean="0">
                <a:solidFill>
                  <a:srgbClr val="FF0000"/>
                </a:solidFill>
              </a:rPr>
              <a:t> образный </a:t>
            </a:r>
            <a:r>
              <a:rPr lang="ru-RU" dirty="0" smtClean="0"/>
              <a:t>— множество иллюстративных карточек-вырезок (например изображения различных видов транспорта). </a:t>
            </a:r>
          </a:p>
          <a:p>
            <a:pPr algn="ctr">
              <a:buNone/>
            </a:pPr>
            <a:r>
              <a:rPr lang="ru-RU" b="1" dirty="0" smtClean="0"/>
              <a:t>  Воспитатель и дети обсуждают материал, ищут черты сходства и различия между объектами, нащупывают в ходе обсуждения-рассуждения возможные основания для их группировки.</a:t>
            </a:r>
          </a:p>
          <a:p>
            <a:endParaRPr lang="ru-RU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700808"/>
            <a:ext cx="172819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580112" y="3933056"/>
            <a:ext cx="2697730" cy="1907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3968" y="1484784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Затем материал размещается в заранее приготовленной классификационной таблице. </a:t>
            </a:r>
          </a:p>
          <a:p>
            <a:pPr algn="just"/>
            <a:r>
              <a:rPr lang="ru-RU" dirty="0" smtClean="0"/>
              <a:t>Это может быть лист ватмана с обозначенным вверху «родовым» именем сравниваемых объектов и пустыми графами, в которые в ходе обсуждения будут вписываться названия видов объектов в соответствии с найденными основаниями классификации (к примеру, транспорт — воздушный, водный, наземный). </a:t>
            </a:r>
          </a:p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В </a:t>
            </a:r>
            <a:r>
              <a:rPr lang="ru-RU" b="1" dirty="0" smtClean="0"/>
              <a:t>работе принимают участие все дети, подбирая нужные объекты и располагая их на классификационной таблице.</a:t>
            </a:r>
            <a:endParaRPr lang="ru-RU" b="1" dirty="0"/>
          </a:p>
        </p:txBody>
      </p:sp>
      <p:pic>
        <p:nvPicPr>
          <p:cNvPr id="1027" name="Picture 3" descr="image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3403600" cy="193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5" y="3645024"/>
          <a:ext cx="3384376" cy="1463040"/>
        </p:xfrm>
        <a:graphic>
          <a:graphicData uri="http://schemas.openxmlformats.org/drawingml/2006/table">
            <a:tbl>
              <a:tblPr/>
              <a:tblGrid>
                <a:gridCol w="1120553"/>
                <a:gridCol w="1126800"/>
                <a:gridCol w="1137023"/>
              </a:tblGrid>
              <a:tr h="320040">
                <a:tc gridSpan="3">
                  <a:txBody>
                    <a:bodyPr/>
                    <a:lstStyle/>
                    <a:p>
                      <a:pPr marL="647700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Segoe UI"/>
                          <a:ea typeface="Segoe UI"/>
                          <a:cs typeface="Times New Roman"/>
                        </a:rPr>
                        <a:t>ЗДАНИЯ И СТРОИТЕЛЬНЫЕ СООРУЖЕНИЯ</a:t>
                      </a: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pPr marL="330200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Segoe UI"/>
                          <a:ea typeface="Segoe UI"/>
                          <a:cs typeface="Times New Roman"/>
                        </a:rPr>
                        <a:t>Городские</a:t>
                      </a: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55600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Segoe UI"/>
                          <a:ea typeface="Segoe UI"/>
                          <a:cs typeface="Times New Roman"/>
                        </a:rPr>
                        <a:t>Сельские</a:t>
                      </a: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41300" algn="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Segoe UI"/>
                          <a:ea typeface="Segoe UI"/>
                          <a:cs typeface="Times New Roman"/>
                        </a:rPr>
                        <a:t>Отдельные сооружения</a:t>
                      </a: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79928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Если исследовались реальные объекты (например засушенные листья для гербария, образцы минералов), они размещаются в подходящие емкости в виде коллекции, а на классификационную таблицу прикрепляются замещающие их картинки или просто ярлычки с названиями объектов. Надписи дети могут сделать с помощью воспитателя.</a:t>
            </a:r>
            <a:endParaRPr lang="ru-RU" sz="2000" b="1" dirty="0"/>
          </a:p>
        </p:txBody>
      </p:sp>
      <p:pic>
        <p:nvPicPr>
          <p:cNvPr id="4" name="Picture 7" descr="C:\Users\lenovo\Desktop\images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140968"/>
            <a:ext cx="4063167" cy="2713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58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340768"/>
            <a:ext cx="7776864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Классификационная таблица должна быть достаточно велика по размеру и «открыта» для дополнения. </a:t>
            </a:r>
            <a:r>
              <a:rPr lang="ru-RU" sz="2000" dirty="0" smtClean="0"/>
              <a:t>В процессе НОД </a:t>
            </a:r>
            <a:r>
              <a:rPr lang="ru-RU" sz="2000" dirty="0" smtClean="0"/>
              <a:t>она заполняется лишь отчасти и остается в групповом помещении. Оставшиеся в ней «пустоты» дети могут заполнить в дальнейшем, найдя подходящие иллюстрации дома. Эта продолженная жизнь таблицы поддерживает интерес к теме и служит поводом для ее обсуждения в свободное от занятий время.</a:t>
            </a:r>
          </a:p>
          <a:p>
            <a:pPr algn="just"/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r>
              <a:rPr lang="ru-RU" sz="2000" b="1" dirty="0" smtClean="0"/>
              <a:t>Несколько пояснений относительно иллюстративного материала: от правильного его подбора зависит успешность </a:t>
            </a:r>
            <a:r>
              <a:rPr lang="ru-RU" sz="2000" b="1" dirty="0" smtClean="0"/>
              <a:t>результата.</a:t>
            </a:r>
            <a:endParaRPr lang="ru-RU" sz="2000" b="1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трелка вниз 2"/>
          <p:cNvSpPr/>
          <p:nvPr/>
        </p:nvSpPr>
        <p:spPr>
          <a:xfrm>
            <a:off x="4499992" y="5373216"/>
            <a:ext cx="1080120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7588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Коллекционирование (классификация)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half" idx="1"/>
          </p:nvPr>
        </p:nvSpPr>
        <p:spPr>
          <a:xfrm>
            <a:off x="301625" y="1371600"/>
            <a:ext cx="4038600" cy="4681538"/>
          </a:xfrm>
        </p:spPr>
        <p:txBody>
          <a:bodyPr>
            <a:normAutofit fontScale="925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800" b="1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800" b="1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800" b="1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300" b="1" dirty="0" smtClean="0"/>
              <a:t>Что нужно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9500" b="1" dirty="0" smtClean="0"/>
              <a:t>?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b="1" dirty="0"/>
          </a:p>
        </p:txBody>
      </p:sp>
      <p:sp>
        <p:nvSpPr>
          <p:cNvPr id="14" name="Содержимое 13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538"/>
          </a:xfrm>
        </p:spPr>
        <p:txBody>
          <a:bodyPr>
            <a:normAutofit fontScale="925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/>
              <a:t>Квалификационная таблица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 – это может быть лист ватмана с обозначенным вверху «родовым» именем сравниваемых объектов и пустыми графами, в которые в ходе обсуждения будут прикрепляться картинки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342</TotalTime>
  <Words>2294</Words>
  <Application>Microsoft Office PowerPoint</Application>
  <PresentationFormat>Экран (4:3)</PresentationFormat>
  <Paragraphs>114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Официальная</vt:lpstr>
      <vt:lpstr>Совместная партнерская деятельность взрослого с детьми</vt:lpstr>
      <vt:lpstr>Познавательно-исследовательская деятельность</vt:lpstr>
      <vt:lpstr>Основания подбора содержания для исследовательской деятельности</vt:lpstr>
      <vt:lpstr>Коллекционирование (классификация)</vt:lpstr>
      <vt:lpstr>Презентация PowerPoint</vt:lpstr>
      <vt:lpstr>Презентация PowerPoint</vt:lpstr>
      <vt:lpstr>Презентация PowerPoint</vt:lpstr>
      <vt:lpstr>Презентация PowerPoint</vt:lpstr>
      <vt:lpstr>Коллекционирование (классификация)</vt:lpstr>
      <vt:lpstr>Иллюстративный материал</vt:lpstr>
      <vt:lpstr>Тематика </vt:lpstr>
      <vt:lpstr>Времена года</vt:lpstr>
      <vt:lpstr>Времена года</vt:lpstr>
      <vt:lpstr>лето</vt:lpstr>
      <vt:lpstr>Мир животных</vt:lpstr>
      <vt:lpstr>Мир растений</vt:lpstr>
      <vt:lpstr>Виды транспорта</vt:lpstr>
      <vt:lpstr>Виды строительных сооружений</vt:lpstr>
      <vt:lpstr>Виды профессий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Совместная партнерская деятельность взрослого с детьми</dc:title>
  <dc:creator>Марина</dc:creator>
  <cp:lastModifiedBy>Ury</cp:lastModifiedBy>
  <cp:revision>33</cp:revision>
  <dcterms:created xsi:type="dcterms:W3CDTF">2016-03-11T16:55:25Z</dcterms:created>
  <dcterms:modified xsi:type="dcterms:W3CDTF">2016-11-08T12:55:29Z</dcterms:modified>
</cp:coreProperties>
</file>