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74" r:id="rId6"/>
    <p:sldId id="276" r:id="rId7"/>
    <p:sldId id="277" r:id="rId8"/>
    <p:sldId id="275" r:id="rId9"/>
    <p:sldId id="278" r:id="rId10"/>
    <p:sldId id="279" r:id="rId11"/>
    <p:sldId id="280" r:id="rId12"/>
    <p:sldId id="281" r:id="rId13"/>
    <p:sldId id="282" r:id="rId14"/>
    <p:sldId id="259" r:id="rId15"/>
    <p:sldId id="267" r:id="rId16"/>
    <p:sldId id="268" r:id="rId17"/>
    <p:sldId id="269" r:id="rId18"/>
    <p:sldId id="270" r:id="rId19"/>
    <p:sldId id="271" r:id="rId20"/>
    <p:sldId id="260" r:id="rId21"/>
    <p:sldId id="262" r:id="rId22"/>
    <p:sldId id="273" r:id="rId23"/>
    <p:sldId id="264" r:id="rId24"/>
    <p:sldId id="261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" Target="slides/slide2.xml" /><Relationship Id="rId30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/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E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728345" y="5225415"/>
            <a:ext cx="7981950" cy="1353820"/>
          </a:xfrm>
          <a:prstGeom prst="rect">
            <a:avLst/>
          </a:prstGeom>
          <a:noFill/>
        </p:spPr>
        <p:txBody>
          <a:bodyPr wrap="square">
            <a:normAutofit lnSpcReduction="20000"/>
          </a:bodyPr>
          <a:lstStyle/>
          <a:p>
            <a:pPr algn="ctr">
              <a:defRPr sz="2400"/>
            </a:pPr>
            <a:endParaRPr sz="3600">
              <a:latin typeface="Times New Roman"/>
              <a:cs typeface="Times New Roman"/>
            </a:endParaRPr>
          </a:p>
          <a:p>
            <a:pPr algn="ctr">
              <a:defRPr sz="2400"/>
            </a:pPr>
            <a:endParaRPr sz="2000" b="1">
              <a:latin typeface="Times New Roman"/>
              <a:cs typeface="Times New Roman"/>
            </a:endParaRPr>
          </a:p>
          <a:p>
            <a:pPr algn="ctr">
              <a:defRPr sz="2400"/>
            </a:pPr>
            <a:r>
              <a:rPr sz="2000" b="1">
                <a:latin typeface="Times New Roman" panose="02020603050405020304" charset="0"/>
                <a:cs typeface="Times New Roman" panose="02020603050405020304" charset="0"/>
              </a:rPr>
              <a:t>Этот день учит нас быть в безопасности!</a:t>
            </a:r>
            <a:endParaRPr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sz="2000" b="1">
                <a:latin typeface="Times New Roman" panose="02020603050405020304" charset="0"/>
                <a:cs typeface="Times New Roman" panose="02020603050405020304" charset="0"/>
              </a:rPr>
              <a:t>Мы узнаём, как защитить себя и помочь другим.</a:t>
            </a:r>
            <a:endParaRPr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05"/>
            <a:ext cx="9144635" cy="55295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5575" y="469265"/>
            <a:ext cx="8322945" cy="55740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-53975" y="55245"/>
            <a:ext cx="9197975" cy="68033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9144635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44145" y="0"/>
            <a:ext cx="9288145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C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393365" y="360000"/>
            <a:ext cx="457327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/>
            </a:pPr>
            <a:r>
              <a:t>Если случился пожар</a:t>
            </a:r>
            <a:r>
              <a:rPr lang="ru-RU"/>
              <a:t>?</a:t>
            </a:r>
            <a:endParaRPr lang="ru-RU"/>
          </a:p>
          <a:p>
            <a:pPr algn="ctr">
              <a:defRPr sz="3600" b="1"/>
            </a:pPr>
            <a:r>
              <a:rPr lang="ru-RU"/>
              <a:t>Что делать?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0000" y="1800000"/>
            <a:ext cx="7920000" cy="36000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 sz="2400"/>
            </a:pPr>
            <a:r>
              <a:rPr sz="6600">
                <a:latin typeface="Times New Roman" panose="02020603050405020304" charset="0"/>
                <a:cs typeface="Times New Roman" panose="02020603050405020304" charset="0"/>
              </a:rPr>
              <a:t>Не прячься!</a:t>
            </a:r>
            <a:endParaRPr sz="6600">
              <a:latin typeface="Times New Roman"/>
              <a:cs typeface="Times New Roman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sz="6600">
                <a:latin typeface="Times New Roman" panose="02020603050405020304" charset="0"/>
                <a:cs typeface="Times New Roman" panose="02020603050405020304" charset="0"/>
              </a:rPr>
              <a:t>Позови взрослых.</a:t>
            </a:r>
            <a:endParaRPr sz="66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sz="6600">
                <a:latin typeface="Times New Roman" panose="02020603050405020304" charset="0"/>
                <a:cs typeface="Times New Roman" panose="02020603050405020304" charset="0"/>
              </a:rPr>
              <a:t>Выходи спокойно.</a:t>
            </a:r>
            <a:endParaRPr sz="6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-94615" y="-745490"/>
            <a:ext cx="9333230" cy="76034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-93345" y="0"/>
            <a:ext cx="9236710" cy="71767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-655320" y="67945"/>
            <a:ext cx="10015220" cy="83121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-64135" y="-70485"/>
            <a:ext cx="9273540" cy="77654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-51435" y="-128270"/>
            <a:ext cx="9375775" cy="7388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CC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04145" y="422230"/>
            <a:ext cx="864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/>
            </a:pPr>
            <a:r>
              <a:t>Что такое гражданская оборона?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4235" y="1424305"/>
            <a:ext cx="7433945" cy="1385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defRPr sz="2400"/>
            </a:pP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Гражданская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оборона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набор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действий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который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помогает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подготовиться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защите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людей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домов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вещей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Её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задача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защитить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людей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жильё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культурные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ценности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полезные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вещи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опасностей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появиться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войны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стихийных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техногенных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бедствий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Организация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гражданской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обороны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её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работа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—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очень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важная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часть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дела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государства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она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помогает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держать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страну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безопасности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строить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надёжную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защиту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всех</a:t>
            </a:r>
            <a:r>
              <a:rPr lang="en-US" altLang="ru-RU" sz="17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7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75840" y="3743325"/>
            <a:ext cx="4432935" cy="31146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728980" y="835025"/>
            <a:ext cx="7912100" cy="108775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2400"/>
            </a:pPr>
            <a:r>
              <a:rPr sz="2800"/>
              <a:t>.</a:t>
            </a:r>
            <a:endParaRPr sz="2800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60325"/>
            <a:ext cx="9230360" cy="70853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CC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/>
            </a:pPr>
            <a:r>
              <a:t>Полезные номера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510" y="999490"/>
            <a:ext cx="3404235" cy="99250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2400"/>
            </a:pPr>
            <a:r>
              <a:t>112 – служба помощи</a:t>
            </a:r>
          </a:p>
          <a:p>
            <a:r>
              <a:t>Звони только при опасности!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765" y="1795780"/>
            <a:ext cx="9168765" cy="51854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C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41305" y="309200"/>
            <a:ext cx="864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/>
            </a:pPr>
            <a:r>
              <a:t>Как быть в безопасности?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75" y="1570130"/>
            <a:ext cx="7920000" cy="36000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 sz="2400"/>
            </a:pPr>
            <a:r>
              <a:rPr sz="6000">
                <a:latin typeface="Times New Roman" panose="02020603050405020304" charset="0"/>
                <a:cs typeface="Times New Roman" panose="02020603050405020304" charset="0"/>
              </a:rPr>
              <a:t>Слушай взрослых</a:t>
            </a:r>
            <a:endParaRPr sz="6000">
              <a:latin typeface="Times New Roman"/>
              <a:cs typeface="Times New Roman"/>
            </a:endParaRPr>
          </a:p>
          <a:p>
            <a:pPr algn="ctr"/>
            <a:r>
              <a:rPr sz="6000">
                <a:latin typeface="Times New Roman" panose="02020603050405020304" charset="0"/>
                <a:cs typeface="Times New Roman" panose="02020603050405020304" charset="0"/>
              </a:rPr>
              <a:t>Не паникуй</a:t>
            </a:r>
            <a:endParaRPr sz="6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sz="6000">
                <a:latin typeface="Times New Roman" panose="02020603050405020304" charset="0"/>
                <a:cs typeface="Times New Roman" panose="02020603050405020304" charset="0"/>
              </a:rPr>
              <a:t>Помогай другим</a:t>
            </a:r>
            <a:endParaRPr sz="6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E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2183085" y="487635"/>
            <a:ext cx="4674235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/>
            </a:pPr>
            <a:r>
              <a:t>Если услышал сирену</a:t>
            </a:r>
            <a:r>
              <a:rPr lang="ru-RU"/>
              <a:t>?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36930" y="1306195"/>
            <a:ext cx="7366000" cy="180213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defRPr sz="2400"/>
            </a:pPr>
            <a:r>
              <a:rPr sz="5400"/>
              <a:t>Сохраняй спокойствие.</a:t>
            </a:r>
            <a:endParaRPr sz="5400"/>
          </a:p>
          <a:p>
            <a:r>
              <a:rPr sz="5400"/>
              <a:t>Слушай взрослых.</a:t>
            </a:r>
            <a:endParaRPr sz="5400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7900" y="3213735"/>
            <a:ext cx="7084060" cy="35325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CC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600" b="1"/>
            </a:pPr>
            <a:r>
              <a:t>Кто помогает людям?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1865" y="1593215"/>
            <a:ext cx="7919720" cy="17424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sz="6600"/>
              <a:t>Спасатели</a:t>
            </a:r>
            <a:endParaRPr sz="6600"/>
          </a:p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sz="6600"/>
              <a:t>Пожарные</a:t>
            </a:r>
            <a:endParaRPr sz="6600"/>
          </a:p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sz="6600"/>
              <a:t>Врачи</a:t>
            </a:r>
            <a:endParaRPr sz="6600"/>
          </a:p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sz="6600"/>
              <a:t>Полицейские</a:t>
            </a:r>
            <a:endParaRPr sz="66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283845" y="160020"/>
            <a:ext cx="3842385" cy="305308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22800" y="160655"/>
            <a:ext cx="4194810" cy="305244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4"/>
          <a:stretch>
            <a:fillRect/>
          </a:stretch>
        </p:blipFill>
        <p:spPr>
          <a:xfrm>
            <a:off x="283845" y="3737610"/>
            <a:ext cx="3813175" cy="2732405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5"/>
          <a:stretch>
            <a:fillRect/>
          </a:stretch>
        </p:blipFill>
        <p:spPr>
          <a:xfrm>
            <a:off x="4622800" y="3756025"/>
            <a:ext cx="4131945" cy="27139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622935" y="1149985"/>
            <a:ext cx="7898765" cy="62490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Font typeface="Arial"/>
              <a:buChar char="•"/>
            </a:pPr>
            <a:r>
              <a:rPr sz="2000" b="1"/>
              <a:t>Землетрясение — когда земля трясётся и рушатся здания.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Наводнение — когда много воды заливает улицы и дома.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Пожар — сильный огонь, который быстро распространяется.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Ураган, шторм и сильный ветер — очень мощный ветер и ливень.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Град и снегопад — крупные куски льда или много снега, что затрудняет движение.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Селевые обрушения — грязь и камни сползают вниз с гор.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Засуха — длительный период без дождей, из-за этого сохнет растительность.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Ураганные приливы и цунами — очень большая волна от моря, которая может затопить берег.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Обвалы и оползни — земля начинает срываться с горы и засыпает дорогу.</a:t>
            </a:r>
            <a:endParaRPr sz="2000" b="1"/>
          </a:p>
          <a:p>
            <a:pPr marL="0" indent="0">
              <a:buFont typeface="Arial"/>
              <a:buChar char="•"/>
            </a:pPr>
            <a:r>
              <a:rPr sz="2000" b="1"/>
              <a:t>Ливень и сильная буря — сильный дождь вместе с ветром, который может повредить вещи и дороги.</a:t>
            </a:r>
            <a:endParaRPr sz="2000" b="1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746250" y="523875"/>
            <a:ext cx="5850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latin typeface="Arial Black" panose="020b0a04020102020204" charset="0"/>
                <a:cs typeface="Arial Black" panose="020b0a04020102020204" charset="0"/>
              </a:rPr>
              <a:t>КАКИЕ СТИХИЙНЫЕ БЕДСТВИЯ БЫВАЮТ?</a:t>
            </a:r>
            <a:endParaRPr lang="ru-RU" altLang="en-US" b="1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908685" y="508000"/>
            <a:ext cx="7217410" cy="58413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8615" y="262890"/>
            <a:ext cx="8380730" cy="61728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56565" y="583565"/>
            <a:ext cx="8766175" cy="65373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Разлив нефти или химикатов — грязная вода и земля, неприятный запах, вредно для животных и людей.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Аварии на атомных станциях — риск радиации, поэтому людей просят уйти в безопасное место.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Пожары на электростанциях и в подстанциях — темнеет и может выключиться свет.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Прорывы трубопроводов (газ, вода) — утечки газов или воды, иногда могут быть взрывы.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Обрушение дорог и мостов — часть конструкции падала, путь становится опасным.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Аварии на шахтах — пыль и взрывы в шахте, вредно для горняков.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Загрязнение воды на очистных или в канализации — вода становится грязной и пахнет неприятно.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Поломки крупной техники на производстве — может начаться пожар или утечка.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Font typeface="Arial"/>
              <a:buChar char="•"/>
            </a:pPr>
            <a:r>
              <a:rPr>
                <a:latin typeface="Arial Black" panose="020b0a04020102020204" charset="0"/>
                <a:cs typeface="Arial Black" panose="020b0a04020102020204" charset="0"/>
              </a:rPr>
              <a:t>Падение конструкций на стройке — материалы падают и можно пострадать.</a:t>
            </a:r>
            <a:endParaRPr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48000" y="2152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/>
              <a:t>ТЕХНОГЕННЫЕ АВАРИИ:</a:t>
            </a:r>
            <a:endParaRPr lang="ru-RU" altLang="en-US" b="1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/>
          <p:nvPr/>
        </p:nvPicPr>
        <p:blipFill>
          <a:blip r:embed="rId2"/>
          <a:stretch>
            <a:fillRect/>
          </a:stretch>
        </p:blipFill>
        <p:spPr>
          <a:xfrm>
            <a:off x="302260" y="382905"/>
            <a:ext cx="8533765" cy="62064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46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29">
      <vt:lpstr>Arial</vt:lpstr>
      <vt:lpstr>Calibri</vt:lpstr>
      <vt:lpstr>Times New Roman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description>generated using python-pptx</dc:description>
  <cp:lastModifiedBy>HUAWEI</cp:lastModifiedBy>
  <cp:revision>4</cp:revision>
  <dcterms:created xsi:type="dcterms:W3CDTF">2013-01-27T09:14:00Z</dcterms:created>
  <dcterms:modified xsi:type="dcterms:W3CDTF">2026-02-28T18:51:20Z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A9C5D227C89E4A2EA349CD1C48C12A19_12</vt:lpwstr>
  </property>
  <property fmtid="{D5CDD505-2E9C-101B-9397-08002B2CF9AE}" pid="3" name="KSOProductBuildVer">
    <vt:lpwstr>1049-12.2.0.23196</vt:lpwstr>
  </property>
</Properties>
</file>