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8" r:id="rId1"/>
  </p:sldMasterIdLst>
  <p:notesMasterIdLst>
    <p:notesMasterId r:id="rId32"/>
  </p:notesMasterIdLst>
  <p:handoutMasterIdLst>
    <p:handoutMasterId r:id="rId33"/>
  </p:handoutMasterIdLst>
  <p:sldIdLst>
    <p:sldId id="268" r:id="rId2"/>
    <p:sldId id="270" r:id="rId3"/>
    <p:sldId id="271" r:id="rId4"/>
    <p:sldId id="272" r:id="rId5"/>
    <p:sldId id="279" r:id="rId6"/>
    <p:sldId id="273" r:id="rId7"/>
    <p:sldId id="326" r:id="rId8"/>
    <p:sldId id="274" r:id="rId9"/>
    <p:sldId id="327" r:id="rId10"/>
    <p:sldId id="280" r:id="rId11"/>
    <p:sldId id="325" r:id="rId12"/>
    <p:sldId id="288" r:id="rId13"/>
    <p:sldId id="287" r:id="rId14"/>
    <p:sldId id="329" r:id="rId15"/>
    <p:sldId id="331" r:id="rId16"/>
    <p:sldId id="281" r:id="rId17"/>
    <p:sldId id="282" r:id="rId18"/>
    <p:sldId id="283" r:id="rId19"/>
    <p:sldId id="334" r:id="rId20"/>
    <p:sldId id="286" r:id="rId21"/>
    <p:sldId id="333" r:id="rId22"/>
    <p:sldId id="290" r:id="rId23"/>
    <p:sldId id="294" r:id="rId24"/>
    <p:sldId id="295" r:id="rId25"/>
    <p:sldId id="323" r:id="rId26"/>
    <p:sldId id="299" r:id="rId27"/>
    <p:sldId id="300" r:id="rId28"/>
    <p:sldId id="316" r:id="rId29"/>
    <p:sldId id="314" r:id="rId30"/>
    <p:sldId id="315" r:id="rId31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2" autoAdjust="0"/>
  </p:normalViewPr>
  <p:slideViewPr>
    <p:cSldViewPr>
      <p:cViewPr varScale="1">
        <p:scale>
          <a:sx n="55" d="100"/>
          <a:sy n="55" d="100"/>
        </p:scale>
        <p:origin x="2244" y="84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6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3958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lIns="91440" tIns="45720" rIns="91440" bIns="45720"/>
          <a:lstStyle>
            <a:lvl1pPr lvl="0" algn="l" rtl="0">
              <a:defRPr sz="1200"/>
            </a:lvl1pPr>
          </a:lstStyle>
          <a:p>
            <a:endParaRPr/>
          </a:p>
        </p:txBody>
      </p:sp>
      <p:sp>
        <p:nvSpPr>
          <p:cNvPr id="3" name="Дата 2"/>
          <p:cNvSpPr txBox="1"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lIns="91440" tIns="45720" rIns="91440" bIns="45720"/>
          <a:lstStyle>
            <a:lvl1pPr lvl="0" algn="r" rtl="0">
              <a:defRPr sz="1200"/>
            </a:lvl1pPr>
          </a:lstStyle>
          <a:p>
            <a:endParaRPr/>
          </a:p>
        </p:txBody>
      </p:sp>
      <p:sp>
        <p:nvSpPr>
          <p:cNvPr id="4" name="Образ слайда 3"/>
          <p:cNvSpPr txBox="1"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srgbClr val="000000"/>
            </a:solidFill>
          </a:ln>
        </p:spPr>
        <p:txBody>
          <a:bodyPr lIns="91440" tIns="45720" rIns="91440" bIns="45720" anchor="ctr"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5" name="Заметки 4"/>
          <p:cNvSpPr txBox="1"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40" tIns="45720" rIns="91440" bIns="45720"/>
          <a:lstStyle>
            <a:lvl1pPr lvl="0">
              <a:defRPr/>
            </a:lvl1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4"/>
          </p:nvPr>
        </p:nvSpPr>
        <p:spPr>
          <a:xfrm>
            <a:off x="0" y="8685214"/>
            <a:ext cx="2971800" cy="457200"/>
          </a:xfrm>
          <a:prstGeom prst="rect">
            <a:avLst/>
          </a:prstGeom>
        </p:spPr>
        <p:txBody>
          <a:bodyPr lIns="91440" tIns="45720" rIns="91440" bIns="45720" anchor="b"/>
          <a:lstStyle>
            <a:lvl1pPr lvl="0" algn="l" rtl="0">
              <a:defRPr sz="1200"/>
            </a:lvl1pPr>
          </a:lstStyle>
          <a:p>
            <a:endParaRPr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xfrm>
            <a:off x="3884613" y="8685214"/>
            <a:ext cx="2971800" cy="457200"/>
          </a:xfrm>
          <a:prstGeom prst="rect">
            <a:avLst/>
          </a:prstGeom>
        </p:spPr>
        <p:txBody>
          <a:bodyPr lIns="91440" tIns="45720" rIns="91440" bIns="45720" anchor="b"/>
          <a:lstStyle>
            <a:lvl1pPr lvl="0" algn="r" rtl="0">
              <a:defRPr sz="1200"/>
            </a:lvl1pPr>
          </a:lstStyle>
          <a:p>
            <a:fld id="{8B38DBA3-52F9-4AF4-A6A4-FA4D7DB2F99C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82927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lvl="0" algn="l" rtl="0">
      <a:defRPr sz="1200">
        <a:solidFill>
          <a:schemeClr val="tx1"/>
        </a:solidFill>
        <a:latin typeface="Calibri"/>
      </a:defRPr>
    </a:lvl1pPr>
    <a:lvl2pPr marL="457200" lvl="0" algn="l" rtl="0">
      <a:defRPr sz="1200">
        <a:solidFill>
          <a:schemeClr val="tx1"/>
        </a:solidFill>
        <a:latin typeface="Calibri"/>
      </a:defRPr>
    </a:lvl2pPr>
    <a:lvl3pPr marL="914400" lvl="0" algn="l" rtl="0">
      <a:defRPr sz="1200">
        <a:solidFill>
          <a:schemeClr val="tx1"/>
        </a:solidFill>
        <a:latin typeface="Calibri"/>
      </a:defRPr>
    </a:lvl3pPr>
    <a:lvl4pPr marL="1371600" lvl="0" algn="l" rtl="0">
      <a:defRPr sz="1200">
        <a:solidFill>
          <a:schemeClr val="tx1"/>
        </a:solidFill>
        <a:latin typeface="Calibri"/>
      </a:defRPr>
    </a:lvl4pPr>
    <a:lvl5pPr marL="1828800" lvl="0" algn="l" rtl="0">
      <a:defRPr sz="1200">
        <a:solidFill>
          <a:schemeClr val="tx1"/>
        </a:solidFill>
        <a:latin typeface="Calibri"/>
      </a:defRPr>
    </a:lvl5pPr>
    <a:lvl6pPr marL="2286000" lvl="0" algn="l" rtl="0">
      <a:defRPr sz="1200">
        <a:solidFill>
          <a:schemeClr val="tx1"/>
        </a:solidFill>
        <a:latin typeface="Calibri"/>
      </a:defRPr>
    </a:lvl6pPr>
    <a:lvl7pPr marL="2743200" lvl="0" algn="l" rtl="0">
      <a:defRPr sz="1200">
        <a:solidFill>
          <a:schemeClr val="tx1"/>
        </a:solidFill>
        <a:latin typeface="Calibri"/>
      </a:defRPr>
    </a:lvl7pPr>
    <a:lvl8pPr marL="3200400" lvl="0" algn="l" rtl="0">
      <a:defRPr sz="1200">
        <a:solidFill>
          <a:schemeClr val="tx1"/>
        </a:solidFill>
        <a:latin typeface="Calibri"/>
      </a:defRPr>
    </a:lvl8pPr>
    <a:lvl9pPr marL="3657600" lvl="0" algn="l" rtl="0">
      <a:defRPr sz="1200">
        <a:solidFill>
          <a:schemeClr val="tx1"/>
        </a:solidFill>
        <a:latin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 txBox="1"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3" name="Заметки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 dirty="0"/>
          </a:p>
        </p:txBody>
      </p:sp>
      <p:sp>
        <p:nvSpPr>
          <p:cNvPr id="4" name="Номер слайда 3"/>
          <p:cNvSpPr txBox="1"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089442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тки 1"/>
          <p:cNvSpPr txBox="1">
            <a:spLocks noGrp="1"/>
          </p:cNvSpPr>
          <p:nvPr>
            <p:ph type="body"/>
          </p:nvPr>
        </p:nvSpPr>
        <p:spPr>
          <a:xfrm>
            <a:off x="685800" y="609600"/>
            <a:ext cx="7086600" cy="53340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222748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тки 1"/>
          <p:cNvSpPr txBox="1">
            <a:spLocks noGrp="1"/>
          </p:cNvSpPr>
          <p:nvPr>
            <p:ph type="body"/>
          </p:nvPr>
        </p:nvSpPr>
        <p:spPr>
          <a:xfrm>
            <a:off x="685800" y="609600"/>
            <a:ext cx="7086600" cy="53340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355714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тки 1"/>
          <p:cNvSpPr txBox="1">
            <a:spLocks noGrp="1"/>
          </p:cNvSpPr>
          <p:nvPr>
            <p:ph type="body"/>
          </p:nvPr>
        </p:nvSpPr>
        <p:spPr>
          <a:xfrm>
            <a:off x="685800" y="609600"/>
            <a:ext cx="7086600" cy="53340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407299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тки 1"/>
          <p:cNvSpPr txBox="1">
            <a:spLocks noGrp="1"/>
          </p:cNvSpPr>
          <p:nvPr>
            <p:ph type="body"/>
          </p:nvPr>
        </p:nvSpPr>
        <p:spPr>
          <a:xfrm>
            <a:off x="685800" y="609600"/>
            <a:ext cx="7086600" cy="53340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590440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тки 1"/>
          <p:cNvSpPr txBox="1">
            <a:spLocks noGrp="1"/>
          </p:cNvSpPr>
          <p:nvPr>
            <p:ph type="body"/>
          </p:nvPr>
        </p:nvSpPr>
        <p:spPr>
          <a:xfrm>
            <a:off x="685800" y="609600"/>
            <a:ext cx="7086600" cy="53340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363302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тки 1"/>
          <p:cNvSpPr txBox="1">
            <a:spLocks noGrp="1"/>
          </p:cNvSpPr>
          <p:nvPr>
            <p:ph type="body"/>
          </p:nvPr>
        </p:nvSpPr>
        <p:spPr>
          <a:xfrm>
            <a:off x="685800" y="609600"/>
            <a:ext cx="7086600" cy="53340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753285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тки 1"/>
          <p:cNvSpPr txBox="1">
            <a:spLocks noGrp="1"/>
          </p:cNvSpPr>
          <p:nvPr>
            <p:ph type="body"/>
          </p:nvPr>
        </p:nvSpPr>
        <p:spPr>
          <a:xfrm>
            <a:off x="685800" y="609600"/>
            <a:ext cx="7086600" cy="53340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194094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тки 1"/>
          <p:cNvSpPr txBox="1">
            <a:spLocks noGrp="1"/>
          </p:cNvSpPr>
          <p:nvPr>
            <p:ph type="body"/>
          </p:nvPr>
        </p:nvSpPr>
        <p:spPr>
          <a:xfrm>
            <a:off x="685800" y="609600"/>
            <a:ext cx="7086600" cy="53340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199456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тки 1"/>
          <p:cNvSpPr txBox="1">
            <a:spLocks noGrp="1"/>
          </p:cNvSpPr>
          <p:nvPr>
            <p:ph type="body"/>
          </p:nvPr>
        </p:nvSpPr>
        <p:spPr>
          <a:xfrm>
            <a:off x="685800" y="609600"/>
            <a:ext cx="7086600" cy="53340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848555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тки 1"/>
          <p:cNvSpPr txBox="1">
            <a:spLocks noGrp="1"/>
          </p:cNvSpPr>
          <p:nvPr>
            <p:ph type="body"/>
          </p:nvPr>
        </p:nvSpPr>
        <p:spPr>
          <a:xfrm>
            <a:off x="685800" y="609600"/>
            <a:ext cx="7086600" cy="53340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00069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тки 1"/>
          <p:cNvSpPr txBox="1">
            <a:spLocks noGrp="1"/>
          </p:cNvSpPr>
          <p:nvPr>
            <p:ph type="body"/>
          </p:nvPr>
        </p:nvSpPr>
        <p:spPr>
          <a:xfrm>
            <a:off x="685800" y="609600"/>
            <a:ext cx="7086600" cy="53340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428598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тки 1"/>
          <p:cNvSpPr txBox="1">
            <a:spLocks noGrp="1"/>
          </p:cNvSpPr>
          <p:nvPr>
            <p:ph type="body"/>
          </p:nvPr>
        </p:nvSpPr>
        <p:spPr>
          <a:xfrm>
            <a:off x="685800" y="609600"/>
            <a:ext cx="7086600" cy="53340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029797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тки 1"/>
          <p:cNvSpPr txBox="1">
            <a:spLocks noGrp="1"/>
          </p:cNvSpPr>
          <p:nvPr>
            <p:ph type="body"/>
          </p:nvPr>
        </p:nvSpPr>
        <p:spPr>
          <a:xfrm>
            <a:off x="685800" y="609600"/>
            <a:ext cx="7086600" cy="53340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413700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тки 1"/>
          <p:cNvSpPr txBox="1">
            <a:spLocks noGrp="1"/>
          </p:cNvSpPr>
          <p:nvPr>
            <p:ph type="body"/>
          </p:nvPr>
        </p:nvSpPr>
        <p:spPr>
          <a:xfrm>
            <a:off x="685800" y="609600"/>
            <a:ext cx="7086600" cy="53340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829239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тки 1"/>
          <p:cNvSpPr txBox="1">
            <a:spLocks noGrp="1"/>
          </p:cNvSpPr>
          <p:nvPr>
            <p:ph type="body"/>
          </p:nvPr>
        </p:nvSpPr>
        <p:spPr>
          <a:xfrm>
            <a:off x="685800" y="609600"/>
            <a:ext cx="7086600" cy="53340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906079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тки 1"/>
          <p:cNvSpPr txBox="1">
            <a:spLocks noGrp="1"/>
          </p:cNvSpPr>
          <p:nvPr>
            <p:ph type="body"/>
          </p:nvPr>
        </p:nvSpPr>
        <p:spPr>
          <a:xfrm>
            <a:off x="685800" y="609600"/>
            <a:ext cx="7086600" cy="53340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63461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тки 1"/>
          <p:cNvSpPr txBox="1">
            <a:spLocks noGrp="1"/>
          </p:cNvSpPr>
          <p:nvPr>
            <p:ph type="body"/>
          </p:nvPr>
        </p:nvSpPr>
        <p:spPr>
          <a:xfrm>
            <a:off x="685800" y="609600"/>
            <a:ext cx="7086600" cy="53340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769598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тки 1"/>
          <p:cNvSpPr txBox="1">
            <a:spLocks noGrp="1"/>
          </p:cNvSpPr>
          <p:nvPr>
            <p:ph type="body"/>
          </p:nvPr>
        </p:nvSpPr>
        <p:spPr>
          <a:xfrm>
            <a:off x="685800" y="609600"/>
            <a:ext cx="7086600" cy="53340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181130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тки 1"/>
          <p:cNvSpPr txBox="1">
            <a:spLocks noGrp="1"/>
          </p:cNvSpPr>
          <p:nvPr>
            <p:ph type="body"/>
          </p:nvPr>
        </p:nvSpPr>
        <p:spPr>
          <a:xfrm>
            <a:off x="685800" y="609600"/>
            <a:ext cx="7086600" cy="53340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875689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  <a:prstGeom prst="rect">
            <a:avLst/>
          </a:prstGeom>
        </p:spPr>
        <p:txBody>
          <a:bodyPr anchor="b"/>
          <a:lstStyle>
            <a:lvl1pPr lvl="0" algn="l" rtl="0">
              <a:defRPr sz="2000" b="1"/>
            </a:lvl1pPr>
          </a:lstStyle>
          <a:p>
            <a:pPr lvl="0" rtl="0"/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 txBox="1"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  <a:prstGeom prst="rect">
            <a:avLst/>
          </a:prstGeom>
        </p:spPr>
        <p:txBody>
          <a:bodyPr/>
          <a:lstStyle>
            <a:lvl1pPr marL="0" lvl="0" indent="0" rtl="0">
              <a:buNone/>
              <a:defRPr sz="3200"/>
            </a:lvl1pPr>
          </a:lstStyle>
          <a:p>
            <a:pPr lvl="0" rtl="0"/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 txBox="1"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  <a:prstGeom prst="rect">
            <a:avLst/>
          </a:prstGeom>
        </p:spPr>
        <p:txBody>
          <a:bodyPr/>
          <a:lstStyle>
            <a:lvl1pPr marL="0" lvl="0" indent="0" rtl="0">
              <a:buNone/>
              <a:defRPr sz="1400"/>
            </a:lvl1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 txBox="1"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‹#›</a:t>
            </a:fld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 rtl="0"/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sz="half" idx="1"/>
          </p:nvPr>
        </p:nvSpPr>
        <p:spPr>
          <a:xfrm>
            <a:off x="342900" y="2133601"/>
            <a:ext cx="3028950" cy="6034617"/>
          </a:xfrm>
          <a:prstGeom prst="rect">
            <a:avLst/>
          </a:prstGeom>
        </p:spPr>
        <p:txBody>
          <a:bodyPr/>
          <a:lstStyle>
            <a:lvl1pPr lvl="0" rtl="0">
              <a:defRPr sz="2800"/>
            </a:lvl1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4" name="Текст 3"/>
          <p:cNvSpPr txBox="1">
            <a:spLocks noGrp="1"/>
          </p:cNvSpPr>
          <p:nvPr>
            <p:ph type="body" sz="half" idx="2"/>
          </p:nvPr>
        </p:nvSpPr>
        <p:spPr>
          <a:xfrm>
            <a:off x="3486150" y="2133601"/>
            <a:ext cx="3028950" cy="6034617"/>
          </a:xfrm>
          <a:prstGeom prst="rect">
            <a:avLst/>
          </a:prstGeom>
        </p:spPr>
        <p:txBody>
          <a:bodyPr/>
          <a:lstStyle>
            <a:lvl1pPr lvl="0" rtl="0">
              <a:defRPr sz="2800"/>
            </a:lvl1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5" name="Дата 4"/>
          <p:cNvSpPr txBox="1"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‹#›</a:t>
            </a:fld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  <a:prstGeom prst="rect">
            <a:avLst/>
          </a:prstGeom>
        </p:spPr>
        <p:txBody>
          <a:bodyPr anchor="b"/>
          <a:lstStyle>
            <a:lvl1pPr lvl="0" algn="l" rtl="0">
              <a:defRPr sz="2000" b="1"/>
            </a:lvl1pPr>
          </a:lstStyle>
          <a:p>
            <a:pPr lvl="0" rtl="0"/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2681287" y="364067"/>
            <a:ext cx="3833813" cy="7804151"/>
          </a:xfrm>
          <a:prstGeom prst="rect">
            <a:avLst/>
          </a:prstGeom>
        </p:spPr>
        <p:txBody>
          <a:bodyPr/>
          <a:lstStyle>
            <a:lvl1pPr lvl="0" rtl="0">
              <a:defRPr sz="3200"/>
            </a:lvl1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4" name="Текст 3"/>
          <p:cNvSpPr txBox="1"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2"/>
          </a:xfrm>
          <a:prstGeom prst="rect">
            <a:avLst/>
          </a:prstGeom>
        </p:spPr>
        <p:txBody>
          <a:bodyPr/>
          <a:lstStyle>
            <a:lvl1pPr marL="0" lvl="0" indent="0" rtl="0">
              <a:buNone/>
              <a:defRPr sz="1400"/>
            </a:lvl1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 txBox="1"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‹#›</a:t>
            </a:fld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 rtl="0"/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‹#›</a:t>
            </a:fld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  <a:prstGeom prst="rect">
            <a:avLst/>
          </a:prstGeom>
        </p:spPr>
        <p:txBody>
          <a:bodyPr/>
          <a:lstStyle>
            <a:lvl1pPr lvl="0" rtl="0">
              <a:defRPr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 rtl="0"/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 txBox="1"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  <a:prstGeom prst="rect">
            <a:avLst/>
          </a:prstGeom>
        </p:spPr>
        <p:txBody>
          <a:bodyPr/>
          <a:lstStyle>
            <a:lvl1pPr marL="0" lvl="0" indent="0" algn="ctr" rtl="0"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 rtl="0"/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‹#›</a:t>
            </a:fld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 txBox="1"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3" name="Нижний колонтитул 2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" name="Номер слайда 3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‹#›</a:t>
            </a:fld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 rtl="0"/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 txBox="1"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" name="Нижний колонтитул 3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5" name="Номер слайда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‹#›</a:t>
            </a:fld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4972050" y="366185"/>
            <a:ext cx="1543050" cy="7802033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 rtl="0"/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342900" y="366185"/>
            <a:ext cx="4514850" cy="7802033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‹#›</a:t>
            </a:fld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lvl="0" rtl="0">
              <a:defRPr/>
            </a:lvl1pPr>
          </a:lstStyle>
          <a:p>
            <a:pPr lvl="0" rtl="0"/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342900" y="2046817"/>
            <a:ext cx="3030141" cy="1286924"/>
          </a:xfrm>
          <a:prstGeom prst="rect">
            <a:avLst/>
          </a:prstGeom>
        </p:spPr>
        <p:txBody>
          <a:bodyPr anchor="b"/>
          <a:lstStyle>
            <a:lvl1pPr marL="0" lvl="0" indent="0" rtl="0">
              <a:buNone/>
              <a:defRPr sz="2400" b="1"/>
            </a:lvl1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4" name="Текст 3"/>
          <p:cNvSpPr txBox="1">
            <a:spLocks noGrp="1"/>
          </p:cNvSpPr>
          <p:nvPr>
            <p:ph type="body" sz="half" idx="2"/>
          </p:nvPr>
        </p:nvSpPr>
        <p:spPr>
          <a:xfrm>
            <a:off x="342900" y="3333741"/>
            <a:ext cx="3030141" cy="4834477"/>
          </a:xfrm>
          <a:prstGeom prst="rect">
            <a:avLst/>
          </a:prstGeom>
        </p:spPr>
        <p:txBody>
          <a:bodyPr/>
          <a:lstStyle>
            <a:lvl1pPr lvl="0" rtl="0">
              <a:defRPr sz="2400"/>
            </a:lvl1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5" name="Текст 4"/>
          <p:cNvSpPr txBox="1">
            <a:spLocks noGrp="1"/>
          </p:cNvSpPr>
          <p:nvPr>
            <p:ph type="body" sz="quarter" idx="3"/>
          </p:nvPr>
        </p:nvSpPr>
        <p:spPr>
          <a:xfrm>
            <a:off x="3483769" y="2046816"/>
            <a:ext cx="3031331" cy="1286925"/>
          </a:xfrm>
          <a:prstGeom prst="rect">
            <a:avLst/>
          </a:prstGeom>
        </p:spPr>
        <p:txBody>
          <a:bodyPr anchor="b"/>
          <a:lstStyle>
            <a:lvl1pPr marL="0" lvl="0" indent="0" rtl="0">
              <a:buNone/>
              <a:defRPr sz="2400" b="1"/>
            </a:lvl1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6" name="Текст 5"/>
          <p:cNvSpPr txBox="1">
            <a:spLocks noGrp="1"/>
          </p:cNvSpPr>
          <p:nvPr>
            <p:ph type="body" sz="quarter" idx="4"/>
          </p:nvPr>
        </p:nvSpPr>
        <p:spPr>
          <a:xfrm>
            <a:off x="3483769" y="3333741"/>
            <a:ext cx="3031331" cy="4834477"/>
          </a:xfrm>
          <a:prstGeom prst="rect">
            <a:avLst/>
          </a:prstGeom>
        </p:spPr>
        <p:txBody>
          <a:bodyPr/>
          <a:lstStyle>
            <a:lvl1pPr lvl="0" rtl="0">
              <a:defRPr sz="2400"/>
            </a:lvl1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7" name="Дата 6"/>
          <p:cNvSpPr txBox="1"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8" name="Нижний колонтитул 7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9" name="Номер слайда 8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‹#›</a:t>
            </a:fld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 rtl="0"/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t>‹#›</a:t>
            </a:fld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1714488" y="761973"/>
            <a:ext cx="4800612" cy="1128211"/>
          </a:xfrm>
          <a:prstGeom prst="rect">
            <a:avLst/>
          </a:prstGeom>
        </p:spPr>
        <p:txBody>
          <a:bodyPr lIns="91440" tIns="45720" rIns="91440" bIns="45720" anchor="ctr"/>
          <a:lstStyle>
            <a:lvl1pPr lvl="0">
              <a:defRPr/>
            </a:lvl1pPr>
          </a:lstStyle>
          <a:p>
            <a:pPr lvl="0" rtl="0"/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910810" y="2133601"/>
            <a:ext cx="5604290" cy="6034617"/>
          </a:xfrm>
          <a:prstGeom prst="rect">
            <a:avLst/>
          </a:prstGeom>
        </p:spPr>
        <p:txBody>
          <a:bodyPr lIns="91440" tIns="45720" rIns="91440" bIns="45720"/>
          <a:lstStyle>
            <a:lvl1pPr lvl="0">
              <a:defRPr/>
            </a:lvl1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4"/>
          </a:xfrm>
          <a:prstGeom prst="rect">
            <a:avLst/>
          </a:prstGeom>
        </p:spPr>
        <p:txBody>
          <a:bodyPr lIns="91440" tIns="45720" rIns="91440" bIns="45720" anchor="ctr"/>
          <a:lstStyle>
            <a:lvl1pPr lvl="0" algn="l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4"/>
          </a:xfrm>
          <a:prstGeom prst="rect">
            <a:avLst/>
          </a:prstGeom>
        </p:spPr>
        <p:txBody>
          <a:bodyPr lIns="91440" tIns="45720" rIns="91440" bIns="45720" anchor="ctr"/>
          <a:lstStyle>
            <a:lvl1pPr lvl="0" algn="ct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4"/>
          </a:xfrm>
          <a:prstGeom prst="rect">
            <a:avLst/>
          </a:prstGeom>
        </p:spPr>
        <p:txBody>
          <a:bodyPr lIns="91440" tIns="45720" rIns="91440" bIns="45720" anchor="ctr"/>
          <a:lstStyle>
            <a:lvl1pPr lvl="0" algn="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38DBA3-52F9-4AF4-A6A4-FA4D7DB2F99C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lvl="0" algn="ctr" rtl="0">
        <a:buNone/>
        <a:defRPr lang="ru-RU" sz="3200">
          <a:solidFill>
            <a:schemeClr val="accent1">
              <a:lumMod val="5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</a:defRPr>
      </a:lvl1pPr>
    </p:titleStyle>
    <p:bodyStyle>
      <a:lvl1pPr marL="342900" lvl="0" indent="-342900" algn="l" rtl="0">
        <a:spcBef>
          <a:spcPct val="20000"/>
        </a:spcBef>
        <a:defRPr sz="2800">
          <a:solidFill>
            <a:schemeClr val="accent5">
              <a:lumMod val="50000"/>
            </a:schemeClr>
          </a:solidFill>
          <a:latin typeface="Segoe UI"/>
        </a:defRPr>
      </a:lvl1pPr>
      <a:lvl2pPr marL="742950" lvl="0" indent="-285750" algn="l" rtl="0">
        <a:spcBef>
          <a:spcPct val="20000"/>
        </a:spcBef>
        <a:defRPr sz="2800" i="1">
          <a:solidFill>
            <a:schemeClr val="tx1"/>
          </a:solidFill>
          <a:latin typeface="Segoe UI"/>
        </a:defRPr>
      </a:lvl2pPr>
      <a:lvl3pPr marL="1143000" lvl="0" indent="-228600" algn="l" rtl="0">
        <a:spcBef>
          <a:spcPct val="20000"/>
        </a:spcBef>
        <a:defRPr sz="2400">
          <a:solidFill>
            <a:schemeClr val="tx1"/>
          </a:solidFill>
          <a:latin typeface="Segoe UI"/>
        </a:defRPr>
      </a:lvl3pPr>
      <a:lvl4pPr marL="1600200" lvl="0" indent="-228600" algn="l" rtl="0">
        <a:spcBef>
          <a:spcPct val="20000"/>
        </a:spcBef>
        <a:defRPr sz="2000">
          <a:solidFill>
            <a:schemeClr val="tx1"/>
          </a:solidFill>
          <a:latin typeface="Segoe UI"/>
        </a:defRPr>
      </a:lvl4pPr>
      <a:lvl5pPr marL="2057400" lvl="0" indent="-228600" algn="l" rtl="0">
        <a:spcBef>
          <a:spcPct val="20000"/>
        </a:spcBef>
        <a:defRPr sz="2000">
          <a:solidFill>
            <a:schemeClr val="tx1"/>
          </a:solidFill>
          <a:latin typeface="Segoe UI"/>
        </a:defRPr>
      </a:lvl5pPr>
      <a:lvl6pPr marL="2514600" lvl="0" indent="-228600" algn="l" rtl="0">
        <a:spcBef>
          <a:spcPct val="20000"/>
        </a:spcBef>
        <a:buFont typeface="Arial"/>
        <a:buChar char="•"/>
        <a:defRPr sz="2000">
          <a:solidFill>
            <a:schemeClr val="tx1"/>
          </a:solidFill>
          <a:latin typeface="Segoe UI"/>
        </a:defRPr>
      </a:lvl6pPr>
      <a:lvl7pPr marL="2971800" lvl="0" indent="-228600" algn="l" rtl="0">
        <a:spcBef>
          <a:spcPct val="20000"/>
        </a:spcBef>
        <a:buFont typeface="Arial"/>
        <a:buChar char="•"/>
        <a:defRPr sz="2000">
          <a:solidFill>
            <a:schemeClr val="tx1"/>
          </a:solidFill>
          <a:latin typeface="Segoe UI"/>
        </a:defRPr>
      </a:lvl7pPr>
      <a:lvl8pPr marL="3429000" lvl="0" indent="-228600" algn="l" rtl="0">
        <a:spcBef>
          <a:spcPct val="20000"/>
        </a:spcBef>
        <a:buFont typeface="Arial"/>
        <a:buChar char="•"/>
        <a:defRPr sz="2000">
          <a:solidFill>
            <a:schemeClr val="tx1"/>
          </a:solidFill>
          <a:latin typeface="Segoe UI"/>
        </a:defRPr>
      </a:lvl8pPr>
      <a:lvl9pPr marL="3886200" lvl="0" indent="-228600" algn="l" rtl="0">
        <a:spcBef>
          <a:spcPct val="20000"/>
        </a:spcBef>
        <a:buFont typeface="Arial"/>
        <a:buChar char="•"/>
        <a:defRPr sz="2000">
          <a:solidFill>
            <a:schemeClr val="tx1"/>
          </a:solidFill>
          <a:latin typeface="Segoe UI"/>
        </a:defRPr>
      </a:lvl9pPr>
    </p:bodyStyle>
    <p:otherStyle>
      <a:lvl1pPr marL="0" lvl="0" algn="l" rtl="0">
        <a:defRPr sz="1800">
          <a:solidFill>
            <a:schemeClr val="tx1"/>
          </a:solidFill>
          <a:latin typeface="Segoe UI"/>
        </a:defRPr>
      </a:lvl1pPr>
      <a:lvl2pPr marL="457200" lvl="0" algn="l" rtl="0">
        <a:defRPr sz="1800">
          <a:solidFill>
            <a:schemeClr val="tx1"/>
          </a:solidFill>
          <a:latin typeface="Segoe UI"/>
        </a:defRPr>
      </a:lvl2pPr>
      <a:lvl3pPr marL="914400" lvl="0" algn="l" rtl="0">
        <a:defRPr sz="1800">
          <a:solidFill>
            <a:schemeClr val="tx1"/>
          </a:solidFill>
          <a:latin typeface="Segoe UI"/>
        </a:defRPr>
      </a:lvl3pPr>
      <a:lvl4pPr marL="1371600" lvl="0" algn="l" rtl="0">
        <a:defRPr sz="1800">
          <a:solidFill>
            <a:schemeClr val="tx1"/>
          </a:solidFill>
          <a:latin typeface="Segoe UI"/>
        </a:defRPr>
      </a:lvl4pPr>
      <a:lvl5pPr marL="1828800" lvl="0" algn="l" rtl="0">
        <a:defRPr sz="1800">
          <a:solidFill>
            <a:schemeClr val="tx1"/>
          </a:solidFill>
          <a:latin typeface="Segoe UI"/>
        </a:defRPr>
      </a:lvl5pPr>
      <a:lvl6pPr marL="2286000" lvl="0" algn="l" rtl="0">
        <a:defRPr sz="1800">
          <a:solidFill>
            <a:schemeClr val="tx1"/>
          </a:solidFill>
          <a:latin typeface="Segoe UI"/>
        </a:defRPr>
      </a:lvl6pPr>
      <a:lvl7pPr marL="2743200" lvl="0" algn="l" rtl="0">
        <a:defRPr sz="1800">
          <a:solidFill>
            <a:schemeClr val="tx1"/>
          </a:solidFill>
          <a:latin typeface="Segoe UI"/>
        </a:defRPr>
      </a:lvl7pPr>
      <a:lvl8pPr marL="3200400" lvl="0" algn="l" rtl="0">
        <a:defRPr sz="1800">
          <a:solidFill>
            <a:schemeClr val="tx1"/>
          </a:solidFill>
          <a:latin typeface="Segoe UI"/>
        </a:defRPr>
      </a:lvl8pPr>
      <a:lvl9pPr marL="3657600" lvl="0" algn="l" rtl="0">
        <a:defRPr sz="1800">
          <a:solidFill>
            <a:schemeClr val="tx1"/>
          </a:solidFill>
          <a:latin typeface="Segoe U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g"/><Relationship Id="rId3" Type="http://schemas.openxmlformats.org/officeDocument/2006/relationships/image" Target="../media/image1.jpg"/><Relationship Id="rId7" Type="http://schemas.openxmlformats.org/officeDocument/2006/relationships/image" Target="../media/image3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8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solncesvet.ru/social/settings/" TargetMode="External"/><Relationship Id="rId2" Type="http://schemas.openxmlformats.org/officeDocument/2006/relationships/hyperlink" Target="https://users/775115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&#1080;&#1079;&#1091;&#1084;&#1088;&#1091;&#1076;&#1085;&#1099;&#1081;&#1075;&#1086;&#1088;&#1086;&#1076;.&#1076;&#1077;&#1090;&#1080;/admin/index/settings/53228" TargetMode="External"/><Relationship Id="rId5" Type="http://schemas.openxmlformats.org/officeDocument/2006/relationships/hyperlink" Target="https://nsportal.ru/ivanova-nadezhda-v-0" TargetMode="External"/><Relationship Id="rId4" Type="http://schemas.openxmlformats.org/officeDocument/2006/relationships/hyperlink" Target="https://infourok.ru/user/ivanova-nadezhda-viktorovna15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08720" y="1187625"/>
            <a:ext cx="5112567" cy="1446550"/>
          </a:xfrm>
          <a:prstGeom prst="rect">
            <a:avLst/>
          </a:prstGeom>
        </p:spPr>
        <p:txBody>
          <a:bodyPr wrap="square"/>
          <a:lstStyle>
            <a:lvl1pPr lvl="0">
              <a:defRPr/>
            </a:lvl1pPr>
          </a:lstStyle>
          <a:p>
            <a:pPr lvl="0" algn="ctr" rtl="0"/>
            <a:r>
              <a:rPr lang="ru-RU" sz="4400" b="1" i="1" dirty="0">
                <a:solidFill>
                  <a:srgbClr val="FF0000"/>
                </a:solidFill>
                <a:latin typeface="Segoe UI Black"/>
              </a:rPr>
              <a:t>Портфолио </a:t>
            </a:r>
            <a:r>
              <a:rPr lang="ru-RU" sz="4400" b="1" i="1" dirty="0" smtClean="0">
                <a:solidFill>
                  <a:srgbClr val="FF0000"/>
                </a:solidFill>
                <a:latin typeface="Segoe UI Black"/>
              </a:rPr>
              <a:t>воспитателя</a:t>
            </a:r>
          </a:p>
          <a:p>
            <a:pPr lvl="0" algn="ctr" rtl="0"/>
            <a:r>
              <a:rPr lang="ru-RU" sz="2000" b="1" i="1" dirty="0" smtClean="0">
                <a:latin typeface="Segoe UI Black"/>
              </a:rPr>
              <a:t>Доу Медведицкого</a:t>
            </a:r>
          </a:p>
          <a:p>
            <a:pPr lvl="0" algn="ctr" rtl="0"/>
            <a:r>
              <a:rPr lang="ru-RU" sz="2000" b="1" i="1" dirty="0" smtClean="0">
                <a:latin typeface="Segoe UI Black"/>
              </a:rPr>
              <a:t>Муниципального</a:t>
            </a:r>
          </a:p>
          <a:p>
            <a:pPr lvl="0" algn="ctr" rtl="0"/>
            <a:r>
              <a:rPr lang="ru-RU" sz="2000" b="1" i="1" dirty="0" smtClean="0">
                <a:latin typeface="Segoe UI Black"/>
              </a:rPr>
              <a:t>Детского сада №1 «Радуга» </a:t>
            </a:r>
            <a:endParaRPr lang="ru-RU" sz="2000" b="1" i="1" dirty="0">
              <a:latin typeface="Segoe UI Black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840" y="3635896"/>
            <a:ext cx="2592288" cy="391384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692696" y="1"/>
            <a:ext cx="5112569" cy="1115615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 rtl="0"/>
            <a:r>
              <a:rPr lang="ru-RU" sz="5400">
                <a:solidFill>
                  <a:srgbClr val="FF0000"/>
                </a:solidFill>
                <a:latin typeface="Segoe UI Black"/>
              </a:rPr>
              <a:t>Содержание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1052736" y="1331640"/>
            <a:ext cx="4726597" cy="6984776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 rtl="0">
              <a:buNone/>
            </a:pPr>
            <a:r>
              <a:rPr lang="ru-RU" sz="2400" b="1" dirty="0">
                <a:solidFill>
                  <a:srgbClr val="FF0000"/>
                </a:solidFill>
              </a:rPr>
              <a:t>Раздел </a:t>
            </a:r>
            <a:r>
              <a:rPr lang="en-US" sz="2400" b="1" dirty="0">
                <a:solidFill>
                  <a:srgbClr val="FF0000"/>
                </a:solidFill>
              </a:rPr>
              <a:t>I</a:t>
            </a:r>
            <a:r>
              <a:rPr lang="ru-RU" sz="2400" b="1" dirty="0"/>
              <a:t> </a:t>
            </a:r>
            <a:r>
              <a:rPr lang="ru-RU" sz="2400" b="1" dirty="0">
                <a:solidFill>
                  <a:srgbClr val="7030A0"/>
                </a:solidFill>
              </a:rPr>
              <a:t>Общие сведения о педагоге</a:t>
            </a:r>
          </a:p>
          <a:p>
            <a:pPr lvl="0" rtl="0">
              <a:buNone/>
            </a:pPr>
            <a:r>
              <a:rPr lang="ru-RU" sz="2400" b="1" dirty="0">
                <a:solidFill>
                  <a:srgbClr val="FF0000"/>
                </a:solidFill>
              </a:rPr>
              <a:t>Раздел 2 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Научно-методическая деятельность</a:t>
            </a:r>
            <a:endParaRPr lang="ru-RU" sz="2400" b="1" dirty="0">
              <a:solidFill>
                <a:srgbClr val="7030A0"/>
              </a:solidFill>
            </a:endParaRPr>
          </a:p>
          <a:p>
            <a:pPr lvl="0"/>
            <a:r>
              <a:rPr lang="ru-RU" sz="2400" b="1" dirty="0">
                <a:solidFill>
                  <a:srgbClr val="FF0000"/>
                </a:solidFill>
              </a:rPr>
              <a:t>Раздел 3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Награды и достижения педагога</a:t>
            </a:r>
            <a:endParaRPr lang="ru-RU" sz="2400" b="1" dirty="0">
              <a:solidFill>
                <a:srgbClr val="7030A0"/>
              </a:solidFill>
            </a:endParaRPr>
          </a:p>
          <a:p>
            <a:r>
              <a:rPr lang="ru-RU" sz="2400" b="1" dirty="0" smtClean="0">
                <a:solidFill>
                  <a:srgbClr val="FF0000"/>
                </a:solidFill>
              </a:rPr>
              <a:t>Раздел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>
                <a:solidFill>
                  <a:srgbClr val="FF0000"/>
                </a:solidFill>
              </a:rPr>
              <a:t>4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>
                <a:solidFill>
                  <a:srgbClr val="7030A0"/>
                </a:solidFill>
              </a:rPr>
              <a:t>Результаты педагогической деятельности</a:t>
            </a:r>
          </a:p>
          <a:p>
            <a:pPr lvl="0"/>
            <a:r>
              <a:rPr lang="ru-RU" sz="2400" b="1" dirty="0" smtClean="0">
                <a:solidFill>
                  <a:srgbClr val="FF0000"/>
                </a:solidFill>
              </a:rPr>
              <a:t>Раздел </a:t>
            </a:r>
            <a:r>
              <a:rPr lang="ru-RU" sz="2400" b="1" dirty="0">
                <a:solidFill>
                  <a:srgbClr val="FF0000"/>
                </a:solidFill>
              </a:rPr>
              <a:t>5</a:t>
            </a:r>
            <a:r>
              <a:rPr lang="ru-RU" sz="2400" b="1" dirty="0" smtClean="0"/>
              <a:t> </a:t>
            </a:r>
            <a:r>
              <a:rPr lang="ru-RU" sz="2400" b="1" dirty="0">
                <a:solidFill>
                  <a:srgbClr val="7030A0"/>
                </a:solidFill>
              </a:rPr>
              <a:t>Материалы по     обобщению и распространению Педагогического опыта</a:t>
            </a:r>
          </a:p>
          <a:p>
            <a:pPr lvl="0"/>
            <a:r>
              <a:rPr lang="ru-RU" sz="2400" b="1" dirty="0">
                <a:solidFill>
                  <a:srgbClr val="FF0000"/>
                </a:solidFill>
              </a:rPr>
              <a:t>      </a:t>
            </a:r>
            <a:endParaRPr lang="ru-RU" sz="24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404664" y="1499659"/>
            <a:ext cx="5976665" cy="3504389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 rtl="0"/>
            <a:r>
              <a:rPr lang="ru-RU" sz="9600">
                <a:solidFill>
                  <a:srgbClr val="FF0000"/>
                </a:solidFill>
                <a:latin typeface="Segoe UI Black"/>
              </a:rPr>
              <a:t>Раздел </a:t>
            </a:r>
            <a:r>
              <a:rPr lang="en-US" sz="9600">
                <a:solidFill>
                  <a:srgbClr val="FF0000"/>
                </a:solidFill>
                <a:latin typeface="Segoe UI Black"/>
              </a:rPr>
              <a:t>I</a:t>
            </a:r>
            <a:r>
              <a:t/>
            </a:r>
            <a:br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08720" y="3995936"/>
            <a:ext cx="5328593" cy="1323439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 algn="ctr" rtl="0"/>
            <a:r>
              <a:rPr lang="ru-RU" sz="4000" b="1" i="1">
                <a:solidFill>
                  <a:srgbClr val="7030A0"/>
                </a:solidFill>
                <a:latin typeface="Segoe UI Black"/>
              </a:rPr>
              <a:t>Общие сведения о педагоге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3934" y="4879602"/>
            <a:ext cx="5904657" cy="2554545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algn="ctr"/>
            <a:r>
              <a:rPr lang="ru-RU" sz="2800" b="1">
                <a:solidFill>
                  <a:srgbClr val="FF0000"/>
                </a:solidFill>
              </a:rPr>
              <a:t>Воспитатель</a:t>
            </a:r>
            <a:r>
              <a:rPr lang="ru-RU" sz="2800" b="1"/>
              <a:t> </a:t>
            </a:r>
            <a:endParaRPr lang="ru-RU" sz="2800" b="1" dirty="0"/>
          </a:p>
          <a:p>
            <a:r>
              <a:rPr lang="ru-RU" sz="2800" b="1"/>
              <a:t>ДОУ Медведицкий муниципальный детский сад №1 «Радуга»</a:t>
            </a:r>
            <a:endParaRPr lang="ru-RU" sz="2800" b="1" dirty="0"/>
          </a:p>
          <a:p>
            <a:pPr algn="ctr"/>
            <a:r>
              <a:rPr lang="ru-RU" sz="2800" b="1" dirty="0"/>
              <a:t>Дата рождения: </a:t>
            </a:r>
          </a:p>
          <a:p>
            <a:pPr algn="ctr"/>
            <a:r>
              <a:rPr lang="ru-RU" sz="2800" b="1"/>
              <a:t>14.06.1981г</a:t>
            </a:r>
            <a:r>
              <a:rPr lang="ru-RU" sz="2800" b="1" dirty="0"/>
              <a:t>.</a:t>
            </a:r>
          </a:p>
          <a:p>
            <a:pPr lvl="0" algn="ctr" rtl="0"/>
            <a:endParaRPr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63934" y="433849"/>
            <a:ext cx="483141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FF0000"/>
                </a:solidFill>
              </a:rPr>
              <a:t>       </a:t>
            </a:r>
            <a:r>
              <a:rPr lang="ru-RU" sz="3600" b="1" dirty="0" err="1">
                <a:solidFill>
                  <a:srgbClr val="FF0000"/>
                </a:solidFill>
              </a:rPr>
              <a:t>Бастрон</a:t>
            </a:r>
            <a:r>
              <a:rPr lang="ru-RU" sz="3600" b="1" dirty="0">
                <a:solidFill>
                  <a:srgbClr val="FF0000"/>
                </a:solidFill>
              </a:rPr>
              <a:t> Юлия </a:t>
            </a:r>
          </a:p>
          <a:p>
            <a:r>
              <a:rPr lang="ru-RU" sz="3600" b="1" dirty="0">
                <a:solidFill>
                  <a:srgbClr val="FF0000"/>
                </a:solidFill>
              </a:rPr>
              <a:t>       Александровна</a:t>
            </a:r>
          </a:p>
          <a:p>
            <a:pPr algn="ctr"/>
            <a:endParaRPr lang="ru-RU" sz="3600" b="1" dirty="0">
              <a:solidFill>
                <a:srgbClr val="FF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8880" y="1691680"/>
            <a:ext cx="2247085" cy="29961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0648" y="369332"/>
            <a:ext cx="6408712" cy="1569660"/>
          </a:xfrm>
          <a:prstGeom prst="rect">
            <a:avLst/>
          </a:prstGeom>
        </p:spPr>
        <p:txBody>
          <a:bodyPr wrap="square"/>
          <a:lstStyle>
            <a:lvl1pPr lvl="0">
              <a:defRPr/>
            </a:lvl1pPr>
          </a:lstStyle>
          <a:p>
            <a:pPr lvl="0" algn="ctr" rtl="0"/>
            <a:endParaRPr dirty="0"/>
          </a:p>
          <a:p>
            <a:pPr lvl="0" algn="ctr" rtl="0"/>
            <a:endParaRPr dirty="0"/>
          </a:p>
          <a:p>
            <a:pPr lvl="0" algn="ctr" rtl="0"/>
            <a:r>
              <a:rPr lang="ru-RU" sz="3200" b="1" i="1" dirty="0">
                <a:solidFill>
                  <a:srgbClr val="FF0000"/>
                </a:solidFill>
              </a:rPr>
              <a:t>Эссе: </a:t>
            </a:r>
            <a:endParaRPr lang="ru-RU" sz="3200" b="1" i="1" dirty="0" smtClean="0">
              <a:solidFill>
                <a:srgbClr val="FF0000"/>
              </a:solidFill>
            </a:endParaRPr>
          </a:p>
          <a:p>
            <a:pPr lvl="0" algn="ctr" rtl="0"/>
            <a:r>
              <a:rPr lang="ru-RU" sz="3200" b="1" i="1" dirty="0" smtClean="0">
                <a:solidFill>
                  <a:srgbClr val="FF0000"/>
                </a:solidFill>
              </a:rPr>
              <a:t>«</a:t>
            </a:r>
            <a:r>
              <a:rPr lang="ru-RU" sz="3200" b="1" i="1" dirty="0">
                <a:solidFill>
                  <a:srgbClr val="FF0000"/>
                </a:solidFill>
              </a:rPr>
              <a:t>Я и моя профессия»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80729" y="954106"/>
            <a:ext cx="4104456" cy="4431983"/>
          </a:xfrm>
          <a:prstGeom prst="rect">
            <a:avLst/>
          </a:prstGeom>
        </p:spPr>
        <p:txBody>
          <a:bodyPr wrap="square"/>
          <a:lstStyle>
            <a:lvl1pPr lvl="0">
              <a:defRPr/>
            </a:lvl1pPr>
          </a:lstStyle>
          <a:p>
            <a:pPr lvl="0" algn="r" rtl="0"/>
            <a:endParaRPr lang="ru-RU" dirty="0" smtClean="0"/>
          </a:p>
          <a:p>
            <a:pPr lvl="0" algn="r" rtl="0"/>
            <a:endParaRPr lang="en-US" dirty="0"/>
          </a:p>
          <a:p>
            <a:pPr lvl="0" algn="r" rtl="0"/>
            <a:endParaRPr lang="en-US" dirty="0"/>
          </a:p>
          <a:p>
            <a:pPr lvl="0" algn="r" rtl="0"/>
            <a:endParaRPr lang="en-US" dirty="0"/>
          </a:p>
          <a:p>
            <a:pPr algn="r"/>
            <a:r>
              <a:rPr lang="ru-RU" sz="2000" b="1" i="1" dirty="0">
                <a:solidFill>
                  <a:srgbClr val="7030A0"/>
                </a:solidFill>
              </a:rPr>
              <a:t>«Многое зависит от того, кто вел ребенка в детский сад, что вошло в его разум и сердце из окружающего мира, - это и определяет, каким человеком станет сегодняшний малыш. Ориентиром для ребенка является взрослый, в данном случае воспитатель».</a:t>
            </a:r>
          </a:p>
          <a:p>
            <a:pPr algn="r"/>
            <a:r>
              <a:rPr lang="ru-RU" sz="2000" b="1" i="1" dirty="0">
                <a:solidFill>
                  <a:srgbClr val="7030A0"/>
                </a:solidFill>
              </a:rPr>
              <a:t>А.В. Сухомлинский </a:t>
            </a:r>
          </a:p>
          <a:p>
            <a:pPr lvl="0" algn="r" rtl="0"/>
            <a:r>
              <a:rPr lang="ru-RU" sz="2000" dirty="0">
                <a:solidFill>
                  <a:srgbClr val="00B050"/>
                </a:solidFill>
              </a:rPr>
              <a:t>    </a:t>
            </a:r>
          </a:p>
          <a:p>
            <a:pPr lvl="0" algn="r" rtl="0"/>
            <a:r>
              <a:rPr lang="ru-RU" sz="2000" dirty="0">
                <a:solidFill>
                  <a:srgbClr val="00B050"/>
                </a:solidFill>
              </a:rPr>
              <a:t> </a:t>
            </a:r>
            <a:r>
              <a:rPr lang="ru-RU" sz="2000" b="1" dirty="0">
                <a:solidFill>
                  <a:srgbClr val="7030A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«Я отношусь к своим воспитанникам так же, как хочу, чтоб относились</a:t>
            </a:r>
          </a:p>
          <a:p>
            <a:pPr lvl="0" algn="r" rtl="0"/>
            <a:r>
              <a:rPr lang="ru-RU" sz="2000" b="1" dirty="0">
                <a:solidFill>
                  <a:srgbClr val="7030A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к моим родным детям»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ctrTitle"/>
          </p:nvPr>
        </p:nvSpPr>
        <p:spPr>
          <a:xfrm flipH="1">
            <a:off x="404664" y="251520"/>
            <a:ext cx="432048" cy="792088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 algn="l" rtl="0"/>
            <a:r>
              <a:rPr lang="ru-RU" sz="3600"/>
              <a:t>   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92696" y="323528"/>
            <a:ext cx="5472609" cy="646331"/>
          </a:xfrm>
          <a:prstGeom prst="rect">
            <a:avLst/>
          </a:prstGeom>
        </p:spPr>
        <p:txBody>
          <a:bodyPr wrap="square"/>
          <a:lstStyle>
            <a:lvl1pPr lvl="0">
              <a:defRPr/>
            </a:lvl1pPr>
          </a:lstStyle>
          <a:p>
            <a:pPr lvl="0" algn="ctr" rtl="0"/>
            <a:r>
              <a:rPr lang="ru-RU" sz="3600" b="1">
                <a:solidFill>
                  <a:srgbClr val="FF0000"/>
                </a:solidFill>
              </a:rPr>
              <a:t>Образование: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76672" y="969859"/>
            <a:ext cx="5832648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dirty="0"/>
              <a:t>  </a:t>
            </a:r>
            <a:r>
              <a:rPr lang="ru-RU" sz="2600" dirty="0" smtClean="0"/>
              <a:t>Муниципальное образовательное учреждение </a:t>
            </a:r>
            <a:r>
              <a:rPr lang="ru-RU" sz="2600" dirty="0" err="1" smtClean="0"/>
              <a:t>Жирновское</a:t>
            </a:r>
            <a:r>
              <a:rPr lang="ru-RU" sz="2600" dirty="0" smtClean="0"/>
              <a:t> педагогическое училище 2000г.</a:t>
            </a:r>
            <a:endParaRPr lang="ru-RU" sz="2600" dirty="0"/>
          </a:p>
          <a:p>
            <a:r>
              <a:rPr lang="ru-RU" sz="2400" b="1" dirty="0">
                <a:solidFill>
                  <a:srgbClr val="FF0000"/>
                </a:solidFill>
              </a:rPr>
              <a:t>Специальность</a:t>
            </a:r>
            <a:r>
              <a:rPr lang="ru-RU" sz="2400" b="1" dirty="0"/>
              <a:t>:</a:t>
            </a:r>
            <a:r>
              <a:rPr lang="ru-RU" sz="2400" dirty="0"/>
              <a:t> </a:t>
            </a:r>
            <a:r>
              <a:rPr lang="ru-RU" sz="2400" dirty="0" smtClean="0"/>
              <a:t>«Преподавание в начальной школе»</a:t>
            </a:r>
            <a:endParaRPr lang="ru-RU" sz="2400" dirty="0"/>
          </a:p>
          <a:p>
            <a:r>
              <a:rPr lang="ru-RU" sz="2400" b="1" dirty="0">
                <a:solidFill>
                  <a:srgbClr val="FF0000"/>
                </a:solidFill>
              </a:rPr>
              <a:t>Квалификация</a:t>
            </a:r>
            <a:r>
              <a:rPr lang="ru-RU" sz="2400" b="1" dirty="0"/>
              <a:t>: </a:t>
            </a:r>
            <a:r>
              <a:rPr lang="ru-RU" sz="2400" dirty="0" smtClean="0"/>
              <a:t>«Учитель начальных классов»</a:t>
            </a:r>
            <a:endParaRPr lang="ru-RU" sz="2400" dirty="0"/>
          </a:p>
          <a:p>
            <a:r>
              <a:rPr lang="ru-RU" sz="2400" b="1" dirty="0">
                <a:solidFill>
                  <a:srgbClr val="FF0000"/>
                </a:solidFill>
              </a:rPr>
              <a:t>Переквалификация</a:t>
            </a:r>
            <a:r>
              <a:rPr lang="ru-RU" sz="2400" dirty="0"/>
              <a:t>: </a:t>
            </a:r>
            <a:r>
              <a:rPr lang="ru-RU" sz="2400" dirty="0" smtClean="0"/>
              <a:t>Государственное бюджетное профессиональное образовательное учреждение «</a:t>
            </a:r>
            <a:r>
              <a:rPr lang="ru-RU" sz="2400" dirty="0" err="1" smtClean="0"/>
              <a:t>Жирновский</a:t>
            </a:r>
            <a:r>
              <a:rPr lang="ru-RU" sz="2400" dirty="0" smtClean="0"/>
              <a:t> педагогический колледж» 2016г.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ru-RU" sz="2400" dirty="0"/>
          </a:p>
          <a:p>
            <a:pPr algn="ctr"/>
            <a:r>
              <a:rPr lang="ru-RU" sz="2400" b="1" dirty="0">
                <a:solidFill>
                  <a:srgbClr val="FF0000"/>
                </a:solidFill>
              </a:rPr>
              <a:t>Специальность</a:t>
            </a:r>
            <a:r>
              <a:rPr lang="ru-RU" sz="2400" dirty="0"/>
              <a:t>: «Педагогика и методика дошкольного образования»</a:t>
            </a:r>
          </a:p>
          <a:p>
            <a:pPr algn="ctr"/>
            <a:r>
              <a:rPr lang="ru-RU" sz="2400" b="1" dirty="0">
                <a:solidFill>
                  <a:srgbClr val="FF0000"/>
                </a:solidFill>
              </a:rPr>
              <a:t>Квалификация</a:t>
            </a:r>
            <a:r>
              <a:rPr lang="ru-RU" sz="2400" dirty="0"/>
              <a:t>: «Воспитатель детей  дошкольного возраста», </a:t>
            </a:r>
          </a:p>
          <a:p>
            <a:pPr algn="ctr"/>
            <a:r>
              <a:rPr lang="ru-RU" sz="2400" dirty="0" smtClean="0"/>
              <a:t>274 </a:t>
            </a:r>
            <a:r>
              <a:rPr lang="ru-RU" sz="2400" dirty="0"/>
              <a:t>ч.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872" y="1259632"/>
            <a:ext cx="3429000" cy="248045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744" y="3732518"/>
            <a:ext cx="3528392" cy="2502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263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1196752" y="1"/>
            <a:ext cx="288032" cy="683567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 algn="l" rtl="0"/>
            <a:r>
              <a:rPr lang="ru-RU" sz="800"/>
              <a:t>    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sz="half" idx="1"/>
          </p:nvPr>
        </p:nvSpPr>
        <p:spPr>
          <a:xfrm>
            <a:off x="908720" y="1187624"/>
            <a:ext cx="5148572" cy="6696744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marL="0" indent="0"/>
            <a:r>
              <a:rPr lang="ru-RU" sz="2000" dirty="0">
                <a:solidFill>
                  <a:srgbClr val="FF0000"/>
                </a:solidFill>
              </a:rPr>
              <a:t>Курсы повышения квалификации: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rgbClr val="FF0000"/>
                </a:solidFill>
              </a:rPr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2011год, ГАУ ДПО  «ВГАПО»  по программе «Развитие профессиональной компетентности дошкольного педагога: актуальные проблемы». 108 ч.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rgbClr val="FF0000"/>
                </a:solidFill>
              </a:rPr>
              <a:t>Курсы </a:t>
            </a:r>
            <a:r>
              <a:rPr lang="ru-RU" sz="2000" dirty="0">
                <a:solidFill>
                  <a:srgbClr val="FF0000"/>
                </a:solidFill>
              </a:rPr>
              <a:t>повышения квалификации: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2016 </a:t>
            </a:r>
            <a:r>
              <a:rPr lang="ru-RU" sz="2000" dirty="0">
                <a:solidFill>
                  <a:schemeClr val="tx1"/>
                </a:solidFill>
              </a:rPr>
              <a:t>год, </a:t>
            </a:r>
            <a:r>
              <a:rPr lang="ru-RU" sz="2000" dirty="0" smtClean="0">
                <a:solidFill>
                  <a:schemeClr val="tx1"/>
                </a:solidFill>
              </a:rPr>
              <a:t>ООО «Издательство «Учитель» по программе                    « Инклюзивная практика обучения и воспитания детей с ОВЗ в условиях реализации ФГОС». 72 ч.</a:t>
            </a:r>
            <a:endParaRPr lang="ru-RU" sz="2000" dirty="0">
              <a:solidFill>
                <a:schemeClr val="tx1"/>
              </a:solidFill>
            </a:endParaRPr>
          </a:p>
          <a:p>
            <a:pPr marL="0" lvl="0" indent="0" algn="just"/>
            <a:r>
              <a:rPr lang="ru-RU" sz="2000" dirty="0">
                <a:solidFill>
                  <a:srgbClr val="FF0000"/>
                </a:solidFill>
              </a:rPr>
              <a:t>Курсы повышения квалификации:</a:t>
            </a:r>
          </a:p>
          <a:p>
            <a:pPr marL="0" lvl="0" indent="0" algn="just"/>
            <a:r>
              <a:rPr lang="ru-RU" sz="2000" dirty="0" smtClean="0">
                <a:solidFill>
                  <a:schemeClr val="tx1"/>
                </a:solidFill>
              </a:rPr>
              <a:t>2023год, ГАУ ДПО «ВГАПО» по дополнительной </a:t>
            </a:r>
            <a:r>
              <a:rPr lang="ru-RU" sz="2000" dirty="0">
                <a:solidFill>
                  <a:schemeClr val="tx1"/>
                </a:solidFill>
              </a:rPr>
              <a:t>программе «Новая модель аттестации (пробное тестирование)»  </a:t>
            </a:r>
            <a:r>
              <a:rPr lang="ru-RU" sz="2000" dirty="0" smtClean="0">
                <a:solidFill>
                  <a:schemeClr val="tx1"/>
                </a:solidFill>
              </a:rPr>
              <a:t>18 </a:t>
            </a:r>
            <a:r>
              <a:rPr lang="ru-RU" sz="2000" dirty="0">
                <a:solidFill>
                  <a:schemeClr val="tx1"/>
                </a:solidFill>
              </a:rPr>
              <a:t>ч</a:t>
            </a:r>
            <a:r>
              <a:rPr lang="ru-RU" sz="2000" dirty="0" smtClean="0">
                <a:solidFill>
                  <a:schemeClr val="tx1"/>
                </a:solidFill>
              </a:rPr>
              <a:t>.</a:t>
            </a:r>
            <a:endParaRPr lang="ru-RU" sz="2000" dirty="0">
              <a:solidFill>
                <a:schemeClr val="tx1"/>
              </a:solidFill>
            </a:endParaRPr>
          </a:p>
          <a:p>
            <a:pPr lvl="0" algn="just"/>
            <a:r>
              <a:rPr lang="ru-RU" sz="2000" dirty="0">
                <a:solidFill>
                  <a:schemeClr val="tx1"/>
                </a:solidFill>
              </a:rPr>
              <a:t>        </a:t>
            </a:r>
            <a:r>
              <a:rPr lang="ru-RU" sz="2000" dirty="0" smtClean="0">
                <a:solidFill>
                  <a:schemeClr val="tx1"/>
                </a:solidFill>
              </a:rPr>
              <a:t>  Общий </a:t>
            </a:r>
          </a:p>
          <a:p>
            <a:pPr lvl="0" algn="just"/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            трудовой стаж:21 </a:t>
            </a:r>
            <a:r>
              <a:rPr lang="ru-RU" sz="2000" dirty="0">
                <a:solidFill>
                  <a:schemeClr val="tx1"/>
                </a:solidFill>
              </a:rPr>
              <a:t>лет </a:t>
            </a:r>
          </a:p>
          <a:p>
            <a:pPr lvl="0" algn="just"/>
            <a:r>
              <a:rPr lang="ru-RU" sz="2000" dirty="0">
                <a:solidFill>
                  <a:schemeClr val="tx1"/>
                </a:solidFill>
              </a:rPr>
              <a:t>      </a:t>
            </a:r>
            <a:r>
              <a:rPr lang="ru-RU" sz="2000" dirty="0" smtClean="0">
                <a:solidFill>
                  <a:schemeClr val="tx1"/>
                </a:solidFill>
              </a:rPr>
              <a:t>     В данном</a:t>
            </a:r>
          </a:p>
          <a:p>
            <a:pPr lvl="0" algn="just"/>
            <a:r>
              <a:rPr lang="ru-RU" sz="2000" dirty="0" smtClean="0">
                <a:solidFill>
                  <a:schemeClr val="tx1"/>
                </a:solidFill>
              </a:rPr>
              <a:t>                  учреждении:21 </a:t>
            </a:r>
            <a:r>
              <a:rPr lang="ru-RU" sz="2000" dirty="0">
                <a:solidFill>
                  <a:schemeClr val="tx1"/>
                </a:solidFill>
              </a:rPr>
              <a:t>года</a:t>
            </a:r>
          </a:p>
          <a:p>
            <a:pPr marL="0" lvl="0" indent="0" algn="just"/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24744" y="395536"/>
            <a:ext cx="4320480" cy="584775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 algn="ctr" rtl="0"/>
            <a:r>
              <a:rPr lang="ru-RU" sz="3200" b="1" i="1">
                <a:solidFill>
                  <a:srgbClr val="FF0000"/>
                </a:solidFill>
              </a:rPr>
              <a:t>Образование: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1797" y="2411760"/>
            <a:ext cx="2952328" cy="209229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633" y="2411760"/>
            <a:ext cx="3050382" cy="204403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824" y="5220072"/>
            <a:ext cx="3113584" cy="2214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906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71400" y="369331"/>
            <a:ext cx="6408712" cy="584775"/>
          </a:xfrm>
          <a:prstGeom prst="rect">
            <a:avLst/>
          </a:prstGeom>
        </p:spPr>
        <p:txBody>
          <a:bodyPr wrap="square"/>
          <a:lstStyle>
            <a:lvl1pPr lvl="0">
              <a:defRPr/>
            </a:lvl1pPr>
          </a:lstStyle>
          <a:p>
            <a:pPr lvl="0" algn="ctr" rtl="0"/>
            <a:r>
              <a:rPr lang="ru-RU" sz="3200" b="1" i="1" dirty="0">
                <a:solidFill>
                  <a:srgbClr val="FF0000"/>
                </a:solidFill>
              </a:rPr>
              <a:t>Эссе: «Я и моя профессия»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04664" y="954108"/>
            <a:ext cx="5976665" cy="6863417"/>
          </a:xfrm>
          <a:prstGeom prst="rect">
            <a:avLst/>
          </a:prstGeom>
        </p:spPr>
        <p:txBody>
          <a:bodyPr wrap="square"/>
          <a:lstStyle>
            <a:lvl1pPr lvl="0">
              <a:defRPr/>
            </a:lvl1pPr>
          </a:lstStyle>
          <a:p>
            <a:pPr lvl="0" algn="just" rtl="0"/>
            <a:r>
              <a:rPr lang="ru-RU" sz="2000" b="1" i="1" dirty="0">
                <a:solidFill>
                  <a:srgbClr val="7030A0"/>
                </a:solidFill>
                <a:latin typeface="Times New Roman"/>
              </a:rPr>
              <a:t>      Детский сад – это дом внимания, добра, света, где учатся жить. Воспитывая детей, я стараюсь научить их дружить друг с другом, сделать коллективом, где не было бы лишних, не особенных. </a:t>
            </a:r>
          </a:p>
          <a:p>
            <a:pPr lvl="0" algn="just" rtl="0"/>
            <a:r>
              <a:rPr lang="ru-RU" sz="2000" b="1" i="1" dirty="0">
                <a:solidFill>
                  <a:srgbClr val="7030A0"/>
                </a:solidFill>
                <a:latin typeface="Times New Roman"/>
              </a:rPr>
              <a:t>      Дети моей группы с удовольствием идут в детский сад, приветствуют друг друга радостными улыбками, объятиями, делятся «домашними» новостями, вместе играют, делают для себя все новые и новые открытия. Значит им здесь хорошо и уютно. И это меня радует.</a:t>
            </a:r>
          </a:p>
          <a:p>
            <a:pPr lvl="0" algn="just" rtl="0"/>
            <a:r>
              <a:rPr lang="ru-RU" sz="2000" b="1" i="1" dirty="0">
                <a:solidFill>
                  <a:srgbClr val="7030A0"/>
                </a:solidFill>
                <a:latin typeface="Times New Roman"/>
              </a:rPr>
              <a:t>      Я считаю, что дети являются даром Божьим и ни с чем несравнимым сокровищем, которое дается не всем людям, поэтому я стараюсь    относиться к ним с заботой и  добротой.</a:t>
            </a:r>
          </a:p>
          <a:p>
            <a:pPr lvl="0" algn="ctr" rtl="0"/>
            <a:r>
              <a:rPr lang="ru-RU" sz="2000" b="1" i="1" dirty="0">
                <a:solidFill>
                  <a:srgbClr val="7030A0"/>
                </a:solidFill>
                <a:latin typeface="Times New Roman"/>
              </a:rPr>
              <a:t>   На этом и стоит моя профессия.</a:t>
            </a:r>
            <a:r>
              <a:rPr dirty="0"/>
              <a:t/>
            </a:r>
            <a:br>
              <a:rPr dirty="0"/>
            </a:br>
            <a:r>
              <a:rPr lang="ru-RU" dirty="0"/>
              <a:t> </a:t>
            </a:r>
            <a:r>
              <a:rPr lang="ru-RU" sz="2000" b="1" i="1" dirty="0">
                <a:solidFill>
                  <a:srgbClr val="7030A0"/>
                </a:solidFill>
                <a:latin typeface="Times New Roman"/>
              </a:rPr>
              <a:t>Я – счастливый человек! Думать </a:t>
            </a:r>
          </a:p>
          <a:p>
            <a:pPr lvl="0" algn="ctr" rtl="0"/>
            <a:r>
              <a:rPr lang="ru-RU" sz="2000" b="1" i="1" dirty="0">
                <a:solidFill>
                  <a:srgbClr val="7030A0"/>
                </a:solidFill>
                <a:latin typeface="Times New Roman"/>
              </a:rPr>
              <a:t>о детях, заботиться о них,</a:t>
            </a:r>
          </a:p>
          <a:p>
            <a:pPr lvl="0" algn="ctr" rtl="0"/>
            <a:r>
              <a:rPr lang="ru-RU" sz="2000" b="1" i="1" dirty="0">
                <a:solidFill>
                  <a:srgbClr val="7030A0"/>
                </a:solidFill>
                <a:latin typeface="Times New Roman"/>
              </a:rPr>
              <a:t> любить их – самое прекрасное чувство, которое дано испытать не каждому. </a:t>
            </a:r>
          </a:p>
          <a:p>
            <a:pPr lvl="0" algn="ctr" rtl="0"/>
            <a:r>
              <a:rPr lang="ru-RU" sz="2000" b="1" i="1" dirty="0">
                <a:solidFill>
                  <a:srgbClr val="7030A0"/>
                </a:solidFill>
                <a:latin typeface="Times New Roman"/>
              </a:rPr>
              <a:t>И этим я счастлива!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05809" y="1979712"/>
            <a:ext cx="3744416" cy="1296144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 algn="ctr" rtl="0"/>
            <a:r>
              <a:rPr lang="ru-RU" sz="4000" b="1" i="1" dirty="0" smtClean="0">
                <a:solidFill>
                  <a:srgbClr val="FF0000"/>
                </a:solidFill>
              </a:rPr>
              <a:t>Раздел 2</a:t>
            </a:r>
            <a:endParaRPr lang="en-US" sz="4000" b="1" i="1" dirty="0">
              <a:solidFill>
                <a:srgbClr val="FF0000"/>
              </a:solidFill>
            </a:endParaRPr>
          </a:p>
        </p:txBody>
      </p:sp>
      <p:sp>
        <p:nvSpPr>
          <p:cNvPr id="14" name="Текст 13"/>
          <p:cNvSpPr>
            <a:spLocks noGrp="1"/>
          </p:cNvSpPr>
          <p:nvPr>
            <p:ph type="body" idx="1"/>
          </p:nvPr>
        </p:nvSpPr>
        <p:spPr>
          <a:xfrm>
            <a:off x="1289114" y="3275856"/>
            <a:ext cx="4534414" cy="2160240"/>
          </a:xfrm>
        </p:spPr>
        <p:txBody>
          <a:bodyPr/>
          <a:lstStyle/>
          <a:p>
            <a:r>
              <a:rPr lang="ru-RU" sz="4000" b="1" dirty="0" smtClean="0"/>
              <a:t>      Научно – методическая                         деятельность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975420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818518" y="1325615"/>
            <a:ext cx="5483258" cy="6270721"/>
          </a:xfrm>
          <a:prstGeom prst="rect">
            <a:avLst/>
          </a:prstGeom>
        </p:spPr>
        <p:txBody>
          <a:bodyPr>
            <a:normAutofit fontScale="92000" lnSpcReduction="10000"/>
          </a:bodyPr>
          <a:lstStyle>
            <a:lvl1pPr lvl="0">
              <a:defRPr/>
            </a:lvl1pPr>
          </a:lstStyle>
          <a:p>
            <a:pPr marL="0"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Письмо Министерства образования и науки РФ от 10 января 2014 г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>
              <a:spcBef>
                <a:spcPts val="0"/>
              </a:spcBef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08-5 «О соблюдении организациями, осуществляющими образовательную деятельность, требований, установленных ФГОС ДО»;</a:t>
            </a:r>
          </a:p>
          <a:p>
            <a:pPr marL="0"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Устав  Муниципального бюджетного  дошкольного образовательного учреждения – детский сад № 1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algn="ctr"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Основная общеобразовательная программа- образовательная программа дошкольного образования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ДОУ МДС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д/с №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«Радуга»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algn="ctr"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Должностная инструкция воспитателя.</a:t>
            </a:r>
          </a:p>
          <a:p>
            <a:pPr lvl="0" algn="just" rtl="0"/>
            <a:endParaRPr lang="ru-RU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64704" y="0"/>
            <a:ext cx="5688633" cy="1077218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 algn="ctr" rtl="0"/>
            <a:r>
              <a:rPr lang="ru-RU" sz="3200" b="1" i="1">
                <a:solidFill>
                  <a:srgbClr val="FF0000"/>
                </a:solidFill>
              </a:rPr>
              <a:t>Нормативно – правовые документы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980728" y="1974760"/>
            <a:ext cx="5040559" cy="6159241"/>
          </a:xfrm>
          <a:prstGeom prst="rect">
            <a:avLst/>
          </a:prstGeom>
        </p:spPr>
        <p:txBody>
          <a:bodyPr>
            <a:normAutofit/>
          </a:bodyPr>
          <a:lstStyle>
            <a:lvl1pPr lvl="0">
              <a:defRPr/>
            </a:lvl1pPr>
          </a:lstStyle>
          <a:p>
            <a:pPr marL="0"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29 декабря 2012 года №273- ФЗ  « Об образовании в Российской Федерации»;</a:t>
            </a:r>
          </a:p>
          <a:p>
            <a:pPr marL="0">
              <a:spcBef>
                <a:spcPts val="0"/>
              </a:spcBef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Конвенция о правах ребенка (ООН);</a:t>
            </a:r>
          </a:p>
          <a:p>
            <a:pPr marL="0">
              <a:spcBef>
                <a:spcPts val="0"/>
              </a:spcBef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Федеральный государственный образовательный стандарт дошкольного образования утвержден приказом Министерства образования и науки Российской Федерации от 17 октября 2013г.   № 1155;</a:t>
            </a:r>
          </a:p>
          <a:p>
            <a:pPr marL="0">
              <a:spcBef>
                <a:spcPts val="0"/>
              </a:spcBef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Постановление Главного государственного санитарного врача РФ от 15 мая  2013 г. N 26 "Об утверждении СанПиН 2.4.1.3049-13 "Санитарно- эпидемиологические требования к устройству, содержанию и организации режима  работы дошкольных образовательных организаций";</a:t>
            </a:r>
          </a:p>
          <a:p>
            <a:pPr marL="0">
              <a:spcBef>
                <a:spcPts val="0"/>
              </a:spcBef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Министерства образования и науки РФ от 30 августа 2013 г. N 1014 «Об утверждении Порядка организации и осуществления образовательной  деятельности по ООП– ОП ДО</a:t>
            </a:r>
            <a:endParaRPr lang="ru-RU" sz="1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905497" y="783465"/>
            <a:ext cx="4896544" cy="1077218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 algn="ctr" rtl="0"/>
            <a:r>
              <a:rPr lang="ru-RU" sz="3200" b="1" i="1" dirty="0">
                <a:solidFill>
                  <a:srgbClr val="FF0000"/>
                </a:solidFill>
              </a:rPr>
              <a:t>Нормативно-правовые документы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4704" y="611560"/>
            <a:ext cx="4694312" cy="1080120"/>
          </a:xfrm>
        </p:spPr>
        <p:txBody>
          <a:bodyPr/>
          <a:lstStyle/>
          <a:p>
            <a:r>
              <a:rPr lang="ru-RU" sz="2400" dirty="0" smtClean="0">
                <a:solidFill>
                  <a:srgbClr val="C00000"/>
                </a:solidFill>
              </a:rPr>
              <a:t>Участие в семинарах, в совещаниях методических объединениях</a:t>
            </a:r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7" b="2837"/>
          <a:stretch>
            <a:fillRect/>
          </a:stretch>
        </p:blipFill>
        <p:spPr>
          <a:xfrm>
            <a:off x="3585535" y="1907704"/>
            <a:ext cx="1868363" cy="2491151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744" y="2298110"/>
            <a:ext cx="1872208" cy="26464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934" y="5490252"/>
            <a:ext cx="3054835" cy="2189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819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0674" y="3059832"/>
            <a:ext cx="2638553" cy="189102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978" y="3081008"/>
            <a:ext cx="2609006" cy="186984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6320" y="755576"/>
            <a:ext cx="2977328" cy="203450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5484" y="5220605"/>
            <a:ext cx="2936655" cy="2075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151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458670" y="761974"/>
            <a:ext cx="6066675" cy="4871274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 rtl="0"/>
            <a:r>
              <a:rPr lang="ru-RU" sz="9600" dirty="0">
                <a:solidFill>
                  <a:srgbClr val="FF0000"/>
                </a:solidFill>
                <a:latin typeface="Segoe UI Black"/>
              </a:rPr>
              <a:t>Раздел </a:t>
            </a:r>
            <a:r>
              <a:rPr lang="ru-RU" sz="9600" dirty="0" smtClean="0">
                <a:solidFill>
                  <a:srgbClr val="FF0000"/>
                </a:solidFill>
                <a:latin typeface="Segoe UI Black"/>
              </a:rPr>
              <a:t>3</a:t>
            </a:r>
            <a:r>
              <a:rPr dirty="0"/>
              <a:t/>
            </a:r>
            <a:br>
              <a:rPr dirty="0"/>
            </a:br>
            <a:r>
              <a:rPr lang="ru-RU" sz="2400" dirty="0"/>
              <a:t> </a:t>
            </a:r>
            <a:r>
              <a:rPr dirty="0"/>
              <a:t/>
            </a:r>
            <a:br>
              <a:rPr dirty="0"/>
            </a:b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908720" y="3563888"/>
            <a:ext cx="5184575" cy="2554545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 algn="ctr" rtl="0"/>
            <a:r>
              <a:rPr lang="ru-RU" sz="4000" b="1" i="1" dirty="0">
                <a:solidFill>
                  <a:srgbClr val="7030A0"/>
                </a:solidFill>
                <a:latin typeface="Segoe UI Black"/>
              </a:rPr>
              <a:t>Награды и достижения педагога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40768" y="0"/>
            <a:ext cx="4104456" cy="1323439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 algn="ctr" rtl="0"/>
            <a:r>
              <a:rPr lang="ru-RU" sz="4000" b="1" i="1" dirty="0">
                <a:solidFill>
                  <a:srgbClr val="0070C0"/>
                </a:solidFill>
              </a:rPr>
              <a:t>Мои достижения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889" y="1547663"/>
            <a:ext cx="2138071" cy="302433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0259" y="1547662"/>
            <a:ext cx="2137621" cy="302433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226" y="4355976"/>
            <a:ext cx="2014767" cy="29158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11696" y="170795"/>
            <a:ext cx="5976664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500" b="1" dirty="0" smtClean="0">
                <a:solidFill>
                  <a:srgbClr val="0070C0"/>
                </a:solidFill>
              </a:rPr>
              <a:t>Участие детей в международных </a:t>
            </a:r>
            <a:r>
              <a:rPr lang="ru-RU" sz="3500" b="1" dirty="0">
                <a:solidFill>
                  <a:srgbClr val="0070C0"/>
                </a:solidFill>
              </a:rPr>
              <a:t>и </a:t>
            </a:r>
            <a:r>
              <a:rPr lang="ru-RU" sz="3500" b="1" dirty="0" smtClean="0">
                <a:solidFill>
                  <a:srgbClr val="0070C0"/>
                </a:solidFill>
              </a:rPr>
              <a:t>всероссийских конкурсах</a:t>
            </a:r>
            <a:endParaRPr lang="ru-RU" sz="3500" b="1" dirty="0">
              <a:solidFill>
                <a:srgbClr val="0070C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5752" y="2051720"/>
            <a:ext cx="2433228" cy="344031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752" y="3191848"/>
            <a:ext cx="2305821" cy="31811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534" y="3654315"/>
            <a:ext cx="1655240" cy="233975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194" y="357125"/>
            <a:ext cx="2160241" cy="305359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941" y="3734908"/>
            <a:ext cx="2018558" cy="285331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872" y="4139952"/>
            <a:ext cx="1960890" cy="27718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4181" y="617825"/>
            <a:ext cx="2147039" cy="3034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474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ctrTitle"/>
          </p:nvPr>
        </p:nvSpPr>
        <p:spPr>
          <a:xfrm>
            <a:off x="514350" y="0"/>
            <a:ext cx="5722962" cy="4788024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 rtl="0"/>
            <a:r>
              <a:rPr lang="ru-RU" sz="9600" dirty="0">
                <a:solidFill>
                  <a:srgbClr val="FF0000"/>
                </a:solidFill>
                <a:latin typeface="Segoe UI Black"/>
              </a:rPr>
              <a:t>Раздел 4</a:t>
            </a:r>
            <a:endParaRPr lang="en-US" sz="9600" dirty="0">
              <a:solidFill>
                <a:srgbClr val="FF0000"/>
              </a:solidFill>
              <a:latin typeface="Segoe UI Black"/>
            </a:endParaRPr>
          </a:p>
        </p:txBody>
      </p:sp>
      <p:sp>
        <p:nvSpPr>
          <p:cNvPr id="3" name="Подзаголовок 2"/>
          <p:cNvSpPr txBox="1">
            <a:spLocks noGrp="1"/>
          </p:cNvSpPr>
          <p:nvPr>
            <p:ph type="subTitle" idx="1"/>
          </p:nvPr>
        </p:nvSpPr>
        <p:spPr>
          <a:xfrm flipV="1">
            <a:off x="1028700" y="7518399"/>
            <a:ext cx="4800600" cy="45719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196752" y="3779912"/>
            <a:ext cx="4752529" cy="1938992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 algn="ctr" rtl="0"/>
            <a:r>
              <a:rPr lang="ru-RU" sz="4000" b="1" i="1">
                <a:solidFill>
                  <a:srgbClr val="7030A0"/>
                </a:solidFill>
                <a:latin typeface="Segoe UI Black"/>
              </a:rPr>
              <a:t>Результаты педагогической деятельности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2736" y="17022"/>
            <a:ext cx="4800612" cy="1128211"/>
          </a:xfrm>
        </p:spPr>
        <p:txBody>
          <a:bodyPr/>
          <a:lstStyle/>
          <a:p>
            <a:r>
              <a:rPr lang="ru-RU" dirty="0" smtClean="0"/>
              <a:t>Мы занимаемся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56" y="1145235"/>
            <a:ext cx="2438399" cy="182879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80" y="3409059"/>
            <a:ext cx="2772961" cy="208211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968" y="4802834"/>
            <a:ext cx="1894424" cy="25229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7182" y="1862855"/>
            <a:ext cx="2997332" cy="2222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062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2123" y="511544"/>
            <a:ext cx="5976665" cy="1384995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 algn="ctr" rtl="0"/>
            <a:r>
              <a:rPr lang="ru-RU" sz="2800" b="1" i="1">
                <a:solidFill>
                  <a:srgbClr val="FF0000"/>
                </a:solidFill>
                <a:latin typeface="Segoe UI Black"/>
              </a:rPr>
              <a:t>Физкультурно-оздоровительные мероприятия в моей группе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3187" y="1745267"/>
            <a:ext cx="5715601" cy="7028425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marL="342900" lvl="0" indent="-342900" rtl="0">
              <a:buFont typeface="Wingdings"/>
              <a:buChar char="v"/>
            </a:pPr>
            <a:r>
              <a:rPr lang="ru-RU" sz="2400" b="1" dirty="0">
                <a:solidFill>
                  <a:srgbClr val="7030A0"/>
                </a:solidFill>
                <a:latin typeface="Times New Roman"/>
              </a:rPr>
              <a:t>Хождение по массажным коврикам босиком</a:t>
            </a:r>
          </a:p>
          <a:p>
            <a:pPr marL="342900" indent="-342900">
              <a:buFont typeface="Wingdings"/>
              <a:buChar char="v"/>
            </a:pPr>
            <a:r>
              <a:rPr lang="ru-RU" sz="2400" b="1" dirty="0">
                <a:solidFill>
                  <a:srgbClr val="7030A0"/>
                </a:solidFill>
                <a:latin typeface="Times New Roman"/>
              </a:rPr>
              <a:t>Ежедневная утренняя гимнастика</a:t>
            </a:r>
          </a:p>
          <a:p>
            <a:pPr marL="342900" lvl="0" indent="-342900">
              <a:buFont typeface="Wingdings"/>
              <a:buChar char="v"/>
            </a:pPr>
            <a:r>
              <a:rPr lang="ru-RU" sz="2400" b="1" dirty="0">
                <a:solidFill>
                  <a:srgbClr val="7030A0"/>
                </a:solidFill>
                <a:latin typeface="Times New Roman"/>
              </a:rPr>
              <a:t>Оздоровительная гимнастика после дневного сна</a:t>
            </a:r>
          </a:p>
          <a:p>
            <a:pPr marL="342900" lvl="0" indent="-342900">
              <a:buFont typeface="Wingdings"/>
              <a:buChar char="v"/>
            </a:pPr>
            <a:r>
              <a:rPr lang="ru-RU" sz="2400" b="1" dirty="0">
                <a:solidFill>
                  <a:srgbClr val="7030A0"/>
                </a:solidFill>
                <a:latin typeface="Times New Roman"/>
              </a:rPr>
              <a:t>Пальчиковая гимнастика</a:t>
            </a:r>
          </a:p>
          <a:p>
            <a:pPr marL="342900" lvl="0" indent="-342900">
              <a:buFont typeface="Wingdings"/>
              <a:buChar char="v"/>
            </a:pPr>
            <a:r>
              <a:rPr lang="ru-RU" sz="2400" b="1" dirty="0">
                <a:solidFill>
                  <a:srgbClr val="7030A0"/>
                </a:solidFill>
                <a:latin typeface="Times New Roman"/>
              </a:rPr>
              <a:t>Артикуляционная гимнастика</a:t>
            </a:r>
          </a:p>
          <a:p>
            <a:pPr marL="342900" lvl="0" indent="-342900">
              <a:buFont typeface="Wingdings"/>
              <a:buChar char="v"/>
            </a:pPr>
            <a:r>
              <a:rPr lang="ru-RU" sz="2400" b="1" dirty="0">
                <a:solidFill>
                  <a:srgbClr val="7030A0"/>
                </a:solidFill>
                <a:latin typeface="Times New Roman"/>
              </a:rPr>
              <a:t>Самомассаж, Релаксация</a:t>
            </a:r>
          </a:p>
          <a:p>
            <a:pPr marL="342900" lvl="0" indent="-342900" rtl="0">
              <a:buFont typeface="Wingdings"/>
              <a:buChar char="v"/>
            </a:pPr>
            <a:r>
              <a:rPr lang="ru-RU" sz="2400" b="1" dirty="0">
                <a:solidFill>
                  <a:srgbClr val="7030A0"/>
                </a:solidFill>
                <a:latin typeface="Times New Roman"/>
              </a:rPr>
              <a:t>Употребляем в пищу </a:t>
            </a:r>
            <a:r>
              <a:rPr lang="ru-RU" sz="2400" b="1" dirty="0" smtClean="0">
                <a:solidFill>
                  <a:srgbClr val="7030A0"/>
                </a:solidFill>
                <a:latin typeface="Times New Roman"/>
              </a:rPr>
              <a:t>чеснок</a:t>
            </a:r>
            <a:endParaRPr lang="ru-RU" sz="2400" b="1" dirty="0">
              <a:solidFill>
                <a:srgbClr val="7030A0"/>
              </a:solidFill>
              <a:latin typeface="Times New Roman"/>
            </a:endParaRPr>
          </a:p>
          <a:p>
            <a:pPr marL="342900" lvl="0" indent="-342900" rtl="0">
              <a:buFont typeface="Wingdings"/>
              <a:buChar char="v"/>
            </a:pPr>
            <a:r>
              <a:rPr lang="ru-RU" sz="2400" b="1" dirty="0">
                <a:solidFill>
                  <a:srgbClr val="7030A0"/>
                </a:solidFill>
                <a:latin typeface="Times New Roman"/>
              </a:rPr>
              <a:t>Подвижные и спортивные игры</a:t>
            </a:r>
          </a:p>
          <a:p>
            <a:pPr marL="342900" lvl="0" indent="-342900" algn="ctr" rtl="0">
              <a:buFont typeface="Wingdings"/>
              <a:buChar char="v"/>
            </a:pPr>
            <a:r>
              <a:rPr lang="ru-RU" sz="2400" b="1" dirty="0">
                <a:solidFill>
                  <a:srgbClr val="7030A0"/>
                </a:solidFill>
                <a:latin typeface="Times New Roman"/>
              </a:rPr>
              <a:t>Физкультурные занятия в облегченной одежде</a:t>
            </a:r>
          </a:p>
          <a:p>
            <a:pPr marL="342900" lvl="0" indent="-342900" rtl="0">
              <a:buFont typeface="Wingdings"/>
              <a:buChar char="v"/>
            </a:pPr>
            <a:r>
              <a:rPr lang="ru-RU" sz="2400" b="1" dirty="0">
                <a:solidFill>
                  <a:srgbClr val="7030A0"/>
                </a:solidFill>
                <a:latin typeface="Times New Roman"/>
              </a:rPr>
              <a:t>Солнечные ванны в летний период</a:t>
            </a:r>
          </a:p>
          <a:p>
            <a:pPr marL="342900" lvl="0" indent="-342900" algn="ctr" rtl="0">
              <a:buFont typeface="Wingdings"/>
              <a:buChar char="v"/>
            </a:pPr>
            <a:r>
              <a:rPr lang="ru-RU" sz="2400" b="1" dirty="0">
                <a:solidFill>
                  <a:srgbClr val="7030A0"/>
                </a:solidFill>
                <a:latin typeface="Times New Roman"/>
              </a:rPr>
              <a:t>Спортивные праздники</a:t>
            </a:r>
          </a:p>
          <a:p>
            <a:pPr marL="342900" lvl="0" indent="-342900" algn="ctr" rtl="0">
              <a:buFont typeface="Wingdings"/>
              <a:buChar char="v"/>
            </a:pPr>
            <a:r>
              <a:rPr lang="ru-RU" sz="2400" b="1" dirty="0">
                <a:solidFill>
                  <a:srgbClr val="7030A0"/>
                </a:solidFill>
                <a:latin typeface="Times New Roman"/>
              </a:rPr>
              <a:t>Гимнастика на улице</a:t>
            </a:r>
          </a:p>
          <a:p>
            <a:pPr marL="342900" lvl="0" indent="-342900" rtl="0">
              <a:buFont typeface="Wingdings"/>
              <a:buChar char="v"/>
            </a:pPr>
            <a:r>
              <a:rPr lang="ru-RU" sz="2400" b="1" dirty="0">
                <a:solidFill>
                  <a:srgbClr val="7030A0"/>
                </a:solidFill>
                <a:latin typeface="Times New Roman"/>
              </a:rPr>
              <a:t>Физкультурные занятия на улице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400768" y="1403648"/>
            <a:ext cx="2232248" cy="3160705"/>
          </a:xfrm>
          <a:prstGeom prst="rect">
            <a:avLst/>
          </a:prstGeom>
        </p:spPr>
      </p:pic>
      <p:pic>
        <p:nvPicPr>
          <p:cNvPr id="4" name="Текст 3"/>
          <p:cNvPicPr>
            <a:picLocks noGrp="1"/>
          </p:cNvPicPr>
          <p:nvPr>
            <p:ph type="body" idx="1"/>
          </p:nvPr>
        </p:nvPicPr>
        <p:blipFill>
          <a:blip r:embed="rId5"/>
          <a:srcRect/>
          <a:stretch>
            <a:fillRect/>
          </a:stretch>
        </p:blipFill>
        <p:spPr>
          <a:xfrm>
            <a:off x="2536662" y="1691680"/>
            <a:ext cx="2225052" cy="311507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6"/>
          <a:srcRect/>
          <a:stretch>
            <a:fillRect/>
          </a:stretch>
        </p:blipFill>
        <p:spPr>
          <a:xfrm>
            <a:off x="4437112" y="2483768"/>
            <a:ext cx="2045785" cy="289497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52736" y="0"/>
            <a:ext cx="5192904" cy="1569660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 algn="ctr" rtl="0"/>
            <a:r>
              <a:rPr lang="ru-RU" sz="3200" b="1" i="1">
                <a:solidFill>
                  <a:srgbClr val="FF0000"/>
                </a:solidFill>
              </a:rPr>
              <a:t>Размещаю интересную информацию для родителей</a:t>
            </a:r>
          </a:p>
        </p:txBody>
      </p:sp>
      <p:pic>
        <p:nvPicPr>
          <p:cNvPr id="7" name="Рисунок 6"/>
          <p:cNvPicPr/>
          <p:nvPr/>
        </p:nvPicPr>
        <p:blipFill>
          <a:blip r:embed="rId7"/>
          <a:srcRect/>
          <a:stretch>
            <a:fillRect/>
          </a:stretch>
        </p:blipFill>
        <p:spPr>
          <a:xfrm>
            <a:off x="3059998" y="5378746"/>
            <a:ext cx="2870023" cy="2106392"/>
          </a:xfrm>
          <a:prstGeom prst="rect">
            <a:avLst/>
          </a:prstGeom>
        </p:spPr>
      </p:pic>
      <p:pic>
        <p:nvPicPr>
          <p:cNvPr id="8" name="Рисунок 7"/>
          <p:cNvPicPr/>
          <p:nvPr/>
        </p:nvPicPr>
        <p:blipFill>
          <a:blip r:embed="rId8"/>
          <a:srcRect/>
          <a:stretch>
            <a:fillRect/>
          </a:stretch>
        </p:blipFill>
        <p:spPr>
          <a:xfrm>
            <a:off x="692696" y="4860032"/>
            <a:ext cx="2119490" cy="27989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980727" y="1835696"/>
            <a:ext cx="4608513" cy="2736303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 algn="just" rtl="0"/>
            <a:r>
              <a:rPr lang="ru-RU" sz="2000" b="1" dirty="0"/>
              <a:t>Традиционные формы работы: беседы, лекции, консультации, родительские собрания; а также анкетирование, музыкальные и спортивные праздники с участием родителей; конкурсы семейных рисунков, поделок</a:t>
            </a:r>
            <a:r>
              <a:rPr lang="ru-RU" dirty="0"/>
              <a:t>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2656" y="755576"/>
            <a:ext cx="5760641" cy="1080120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 algn="ctr" rtl="0"/>
            <a:r>
              <a:rPr lang="ru-RU" sz="3200" b="1" i="1" dirty="0">
                <a:solidFill>
                  <a:srgbClr val="FF0000"/>
                </a:solidFill>
              </a:rPr>
              <a:t>В работе с родителями использую:</a:t>
            </a:r>
          </a:p>
        </p:txBody>
      </p:sp>
      <p:pic>
        <p:nvPicPr>
          <p:cNvPr id="8" name="Picture 2" descr="C:\Users\я\Desktop\аттестация\фото от макса п\садик\IMG_20181127_10355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41"/>
          <a:stretch/>
        </p:blipFill>
        <p:spPr bwMode="auto">
          <a:xfrm>
            <a:off x="1468892" y="4932040"/>
            <a:ext cx="3632181" cy="230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 noGrp="1"/>
          </p:cNvSpPr>
          <p:nvPr>
            <p:ph type="title"/>
          </p:nvPr>
        </p:nvSpPr>
        <p:spPr>
          <a:xfrm>
            <a:off x="714100" y="170183"/>
            <a:ext cx="4800612" cy="1128211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 rtl="0"/>
            <a:r>
              <a:rPr lang="ru-RU" sz="4800" b="1" i="1" dirty="0">
                <a:solidFill>
                  <a:srgbClr val="FF0000"/>
                </a:solidFill>
                <a:latin typeface="Segoe UI Black"/>
              </a:rPr>
              <a:t>Наши будни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557" y="1298394"/>
            <a:ext cx="2116158" cy="281829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406" y="4499992"/>
            <a:ext cx="2286000" cy="304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1298394"/>
            <a:ext cx="2319088" cy="3088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991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ctrTitle"/>
          </p:nvPr>
        </p:nvSpPr>
        <p:spPr>
          <a:xfrm>
            <a:off x="514350" y="467544"/>
            <a:ext cx="6010995" cy="4536504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 rtl="0"/>
            <a:r>
              <a:rPr lang="ru-RU" sz="9600">
                <a:solidFill>
                  <a:srgbClr val="FF0000"/>
                </a:solidFill>
                <a:latin typeface="Segoe UI Black"/>
              </a:rPr>
              <a:t>Раздел </a:t>
            </a:r>
            <a:r>
              <a:rPr lang="en-US" sz="9600">
                <a:solidFill>
                  <a:srgbClr val="FF0000"/>
                </a:solidFill>
                <a:latin typeface="Segoe UI Black"/>
              </a:rPr>
              <a:t>V</a:t>
            </a:r>
            <a:r>
              <a:t/>
            </a:r>
            <a:br/>
            <a:endParaRPr/>
          </a:p>
        </p:txBody>
      </p:sp>
      <p:sp>
        <p:nvSpPr>
          <p:cNvPr id="3" name="Подзаголовок 2"/>
          <p:cNvSpPr txBox="1">
            <a:spLocks noGrp="1"/>
          </p:cNvSpPr>
          <p:nvPr>
            <p:ph type="subTitle" idx="1"/>
          </p:nvPr>
        </p:nvSpPr>
        <p:spPr>
          <a:xfrm>
            <a:off x="1028700" y="7308305"/>
            <a:ext cx="4800600" cy="210095"/>
          </a:xfrm>
          <a:prstGeom prst="rect">
            <a:avLst/>
          </a:prstGeom>
        </p:spPr>
        <p:txBody>
          <a:bodyPr>
            <a:normAutofit fontScale="32000" lnSpcReduction="20000"/>
          </a:bodyPr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36712" y="3491880"/>
            <a:ext cx="5112569" cy="3170100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 algn="ctr" rtl="0"/>
            <a:r>
              <a:rPr lang="ru-RU" sz="4000">
                <a:solidFill>
                  <a:srgbClr val="7030A0"/>
                </a:solidFill>
                <a:latin typeface="Segoe UI Black"/>
              </a:rPr>
              <a:t>Материалы по обобщению и распространению педагогического опыта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836712" y="251520"/>
            <a:ext cx="4968553" cy="1638664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 rtl="0"/>
            <a:r>
              <a:rPr lang="ru-RU" sz="4400">
                <a:solidFill>
                  <a:srgbClr val="FF0000"/>
                </a:solidFill>
                <a:latin typeface="Segoe UI Black"/>
              </a:rPr>
              <a:t>На уровне ДОУ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76672" y="1547664"/>
            <a:ext cx="638132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dirty="0"/>
              <a:t>Участие в работе педагогических советов </a:t>
            </a:r>
            <a:r>
              <a:rPr lang="ru-RU" sz="2000" dirty="0" smtClean="0"/>
              <a:t>ДОУ</a:t>
            </a:r>
            <a:r>
              <a:rPr lang="ru-RU" sz="2000" dirty="0"/>
              <a:t>: "Взаимодействие </a:t>
            </a:r>
            <a:r>
              <a:rPr lang="ru-RU" sz="2000" dirty="0" smtClean="0"/>
              <a:t>ДОУ  МДС №1 с </a:t>
            </a:r>
            <a:r>
              <a:rPr lang="ru-RU" sz="2000" dirty="0"/>
              <a:t>семьями воспитанников";  "Привлечение родителей к сотрудничеству в жизнедеятельности </a:t>
            </a:r>
            <a:r>
              <a:rPr lang="ru-RU" sz="2000" dirty="0" smtClean="0"/>
              <a:t>ДОУ МДС №1".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36712" y="3186328"/>
            <a:ext cx="547260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/>
              <a:t> </a:t>
            </a:r>
            <a:r>
              <a:rPr lang="ru-RU" sz="2000" dirty="0"/>
              <a:t>П</a:t>
            </a:r>
            <a:r>
              <a:rPr lang="ru-RU" sz="2000" dirty="0" smtClean="0"/>
              <a:t>ровела  </a:t>
            </a:r>
            <a:r>
              <a:rPr lang="ru-RU" sz="2000" dirty="0"/>
              <a:t>открытый мастер-класс </a:t>
            </a:r>
            <a:r>
              <a:rPr lang="ru-RU" sz="2000" dirty="0" smtClean="0"/>
              <a:t>«Пасхальная коробочка» на семинаре «Трудовое воспитание детей в ДОУ»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sz="20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000" dirty="0" err="1"/>
              <a:t>Участвие</a:t>
            </a:r>
            <a:r>
              <a:rPr lang="ru-RU" sz="2000" dirty="0"/>
              <a:t> в праздничных мероприятиях в качестве </a:t>
            </a:r>
            <a:r>
              <a:rPr lang="ru-RU" sz="2000" dirty="0" smtClean="0"/>
              <a:t>актера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sz="20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000" dirty="0" smtClean="0"/>
              <a:t>Провожу итоговые и открытые занятия </a:t>
            </a:r>
            <a:endParaRPr lang="ru-RU" sz="2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206" y="251520"/>
            <a:ext cx="5966420" cy="1128211"/>
          </a:xfrm>
        </p:spPr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Информационные порталы</a:t>
            </a:r>
            <a:br>
              <a:rPr lang="ru-RU" b="1" dirty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FF0000"/>
                </a:solidFill>
              </a:rPr>
              <a:t> и сети Интернет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1124744" y="1403648"/>
            <a:ext cx="4865882" cy="6001643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</a:pPr>
            <a:r>
              <a:rPr lang="ru-RU" sz="2400" b="1" dirty="0">
                <a:solidFill>
                  <a:srgbClr val="002060"/>
                </a:solidFill>
              </a:rPr>
              <a:t>Сайты </a:t>
            </a:r>
          </a:p>
          <a:p>
            <a:pPr fontAlgn="auto">
              <a:spcAft>
                <a:spcPts val="0"/>
              </a:spcAft>
            </a:pPr>
            <a:r>
              <a:rPr lang="ru-RU" sz="2400" b="1" dirty="0">
                <a:solidFill>
                  <a:srgbClr val="002060"/>
                </a:solidFill>
              </a:rPr>
              <a:t>maam.ru</a:t>
            </a:r>
            <a:r>
              <a:rPr lang="en-US" sz="2400" b="1" dirty="0">
                <a:solidFill>
                  <a:srgbClr val="002060"/>
                </a:solidFill>
              </a:rPr>
              <a:t>    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2"/>
              </a:rPr>
              <a:t>https://users/775115</a:t>
            </a:r>
            <a:r>
              <a:rPr lang="ru-RU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</a:t>
            </a:r>
            <a:endParaRPr lang="ru-RU" sz="2400" b="1" dirty="0">
              <a:solidFill>
                <a:srgbClr val="002060"/>
              </a:solidFill>
            </a:endParaRPr>
          </a:p>
          <a:p>
            <a:pPr fontAlgn="auto">
              <a:spcAft>
                <a:spcPts val="0"/>
              </a:spcAft>
            </a:pPr>
            <a:r>
              <a:rPr lang="ru-RU" sz="2400" b="1" dirty="0">
                <a:solidFill>
                  <a:srgbClr val="002060"/>
                </a:solidFill>
              </a:rPr>
              <a:t>Солнечный свет</a:t>
            </a:r>
            <a:r>
              <a:rPr lang="en-US" sz="2400" b="1" dirty="0">
                <a:solidFill>
                  <a:srgbClr val="002060"/>
                </a:solidFill>
              </a:rPr>
              <a:t> </a:t>
            </a:r>
            <a:r>
              <a:rPr lang="en-US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hlinkClick r:id="rId3"/>
              </a:rPr>
              <a:t>https://solncesvet.ru/social/settings/</a:t>
            </a:r>
            <a:endParaRPr lang="ru-RU" sz="2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fontAlgn="auto">
              <a:spcAft>
                <a:spcPts val="0"/>
              </a:spcAft>
            </a:pPr>
            <a:r>
              <a:rPr lang="ru-RU" sz="2400" b="1" dirty="0" err="1">
                <a:solidFill>
                  <a:srgbClr val="002060"/>
                </a:solidFill>
              </a:rPr>
              <a:t>Инфоурок.ру</a:t>
            </a:r>
            <a:r>
              <a:rPr lang="ru-RU" sz="2400" b="1" dirty="0">
                <a:solidFill>
                  <a:srgbClr val="002060"/>
                </a:solidFill>
              </a:rPr>
              <a:t>        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4"/>
              </a:rPr>
              <a:t>https://infourok.ru/user/ivanova-nadezhda-viktorovna15</a:t>
            </a:r>
            <a:endParaRPr lang="ru-RU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fontAlgn="auto">
              <a:spcAft>
                <a:spcPts val="0"/>
              </a:spcAft>
            </a:pPr>
            <a:r>
              <a:rPr lang="en-US" sz="2400" b="1" dirty="0">
                <a:solidFill>
                  <a:srgbClr val="002060"/>
                </a:solidFill>
              </a:rPr>
              <a:t>nsportal.ru</a:t>
            </a:r>
            <a:r>
              <a:rPr lang="ru-RU" sz="2400" b="1" dirty="0">
                <a:solidFill>
                  <a:srgbClr val="002060"/>
                </a:solidFill>
              </a:rPr>
              <a:t>  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5"/>
              </a:rPr>
              <a:t>https://nsportal.ru/ivanova-nadezhda-v-0</a:t>
            </a:r>
            <a:endParaRPr lang="ru-RU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fontAlgn="auto">
              <a:spcAft>
                <a:spcPts val="0"/>
              </a:spcAft>
            </a:pPr>
            <a:r>
              <a:rPr lang="ru-RU" sz="2400" b="1" dirty="0">
                <a:solidFill>
                  <a:srgbClr val="002060"/>
                </a:solidFill>
              </a:rPr>
              <a:t>Изумрудный город: 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6"/>
              </a:rPr>
              <a:t>http://xn--c1abbjeitjlaqf5ac6j.xn--d1acj3b/admin/index/settings/53228</a:t>
            </a:r>
            <a:endParaRPr lang="ru-RU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1855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764704" y="611560"/>
            <a:ext cx="5256584" cy="7916699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 algn="just"/>
            <a:r>
              <a:rPr lang="ru-RU" sz="2200" b="1" dirty="0">
                <a:solidFill>
                  <a:srgbClr val="7030A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               </a:t>
            </a:r>
            <a:r>
              <a:rPr lang="ru-RU" sz="2200" b="1" i="1" dirty="0">
                <a:solidFill>
                  <a:srgbClr val="7030A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Я учу детей всему: собирать картинки, лепить из пластилина, читать, писать, рассказывать сказки. </a:t>
            </a:r>
            <a:br>
              <a:rPr lang="ru-RU" sz="2200" b="1" i="1" dirty="0">
                <a:solidFill>
                  <a:srgbClr val="7030A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</a:br>
            <a:r>
              <a:rPr lang="ru-RU" sz="2200" b="1" i="1" dirty="0">
                <a:solidFill>
                  <a:srgbClr val="7030A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Жизнедеятельность в детском коллективе, научит их любить себя и всех, кто их окружает, поможет преодолеть все страхи и тревоги... </a:t>
            </a:r>
            <a:br>
              <a:rPr lang="ru-RU" sz="2200" b="1" i="1" dirty="0">
                <a:solidFill>
                  <a:srgbClr val="7030A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</a:br>
            <a:r>
              <a:rPr lang="ru-RU" sz="2200" dirty="0"/>
              <a:t> </a:t>
            </a:r>
            <a:r>
              <a:rPr lang="ru-RU" sz="2200" b="1" dirty="0">
                <a:solidFill>
                  <a:srgbClr val="7030A0"/>
                </a:solidFill>
                <a:latin typeface="Segoe UI Black"/>
              </a:rPr>
              <a:t>      Я не останавливаюсь на достигнутом, продолжаю искать новые пути сотрудничества</a:t>
            </a:r>
            <a:r>
              <a:rPr lang="ru-RU" sz="22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Segoe UI Black"/>
              </a:rPr>
              <a:t> </a:t>
            </a:r>
            <a:r>
              <a:rPr lang="ru-RU" sz="2200" b="1" dirty="0">
                <a:solidFill>
                  <a:srgbClr val="7030A0"/>
                </a:solidFill>
                <a:latin typeface="Segoe UI Black"/>
              </a:rPr>
              <a:t>с родителями. </a:t>
            </a:r>
          </a:p>
          <a:p>
            <a:pPr lvl="0" algn="just" rtl="0"/>
            <a:r>
              <a:rPr lang="ru-RU" sz="2200" b="1" dirty="0">
                <a:solidFill>
                  <a:srgbClr val="7030A0"/>
                </a:solidFill>
                <a:latin typeface="Segoe UI Black"/>
              </a:rPr>
              <a:t>       Ведь у нас одна цель – воспитать будущих созидателей жизни. Каков человек – таков мир, который он создает вокруг себя. Хочется верить, что наши дети, когда вырастут, будут любить и оберегать своих близких. 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910810" y="8100393"/>
            <a:ext cx="5326502" cy="67826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" y="2051720"/>
            <a:ext cx="6857999" cy="3416321"/>
          </a:xfrm>
          <a:prstGeom prst="rect">
            <a:avLst/>
          </a:prstGeom>
        </p:spPr>
        <p:txBody>
          <a:bodyPr wrap="square"/>
          <a:lstStyle>
            <a:lvl1pPr lvl="0">
              <a:defRPr/>
            </a:lvl1pPr>
          </a:lstStyle>
          <a:p>
            <a:pPr lvl="0" algn="ctr" rtl="0"/>
            <a:r>
              <a:rPr lang="ru-RU" sz="7200" b="1" i="1">
                <a:solidFill>
                  <a:srgbClr val="FF0000"/>
                </a:solidFill>
                <a:latin typeface="Segoe UI Black"/>
              </a:rPr>
              <a:t>Спасибо</a:t>
            </a:r>
          </a:p>
          <a:p>
            <a:pPr lvl="0" algn="ctr" rtl="0"/>
            <a:r>
              <a:rPr lang="ru-RU" sz="7200" b="1" i="1">
                <a:solidFill>
                  <a:srgbClr val="FF0000"/>
                </a:solidFill>
                <a:latin typeface="Segoe UI Black"/>
              </a:rPr>
              <a:t> за </a:t>
            </a:r>
          </a:p>
          <a:p>
            <a:pPr lvl="0" algn="ctr" rtl="0"/>
            <a:r>
              <a:rPr lang="ru-RU" sz="7200" b="1" i="1">
                <a:solidFill>
                  <a:srgbClr val="FF0000"/>
                </a:solidFill>
                <a:latin typeface="Segoe UI Black"/>
              </a:rPr>
              <a:t>внимание!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SC_MS_RU_RU_8March_Pink_2007v_Russia">
  <a:themeElements>
    <a:clrScheme name="8 марта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8 марта">
      <a:majorFont>
        <a:latin typeface="Segoe Scrip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544</TotalTime>
  <Words>869</Words>
  <Application>Microsoft Office PowerPoint</Application>
  <PresentationFormat>Экран (4:3)</PresentationFormat>
  <Paragraphs>123</Paragraphs>
  <Slides>30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7" baseType="lpstr">
      <vt:lpstr>Arial</vt:lpstr>
      <vt:lpstr>Calibri</vt:lpstr>
      <vt:lpstr>Segoe UI</vt:lpstr>
      <vt:lpstr>Segoe UI Black</vt:lpstr>
      <vt:lpstr>Times New Roman</vt:lpstr>
      <vt:lpstr>Wingdings</vt:lpstr>
      <vt:lpstr>MSC_MS_RU_RU_8March_Pink_2007v_Russia</vt:lpstr>
      <vt:lpstr>Презентация PowerPoint</vt:lpstr>
      <vt:lpstr>Содержание</vt:lpstr>
      <vt:lpstr>Раздел I </vt:lpstr>
      <vt:lpstr>Презентация PowerPoint</vt:lpstr>
      <vt:lpstr>Презентация PowerPoint</vt:lpstr>
      <vt:lpstr>    </vt:lpstr>
      <vt:lpstr>Презентация PowerPoint</vt:lpstr>
      <vt:lpstr>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семинарах, в совещаниях методических объединениях</vt:lpstr>
      <vt:lpstr>Презентация PowerPoint</vt:lpstr>
      <vt:lpstr>Раздел 3   </vt:lpstr>
      <vt:lpstr>Презентация PowerPoint</vt:lpstr>
      <vt:lpstr>Презентация PowerPoint</vt:lpstr>
      <vt:lpstr>Презентация PowerPoint</vt:lpstr>
      <vt:lpstr>Раздел 4</vt:lpstr>
      <vt:lpstr>Мы занимаемся</vt:lpstr>
      <vt:lpstr>Презентация PowerPoint</vt:lpstr>
      <vt:lpstr>Презентация PowerPoint</vt:lpstr>
      <vt:lpstr>Презентация PowerPoint</vt:lpstr>
      <vt:lpstr>Наши будни </vt:lpstr>
      <vt:lpstr>Раздел V </vt:lpstr>
      <vt:lpstr>На уровне ДОУ</vt:lpstr>
      <vt:lpstr>Информационные порталы  и сети Интернет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я</dc:creator>
  <cp:lastModifiedBy>Компьютер</cp:lastModifiedBy>
  <cp:revision>57</cp:revision>
  <dcterms:modified xsi:type="dcterms:W3CDTF">2023-05-26T12:08:55Z</dcterms:modified>
</cp:coreProperties>
</file>