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9" r:id="rId3"/>
    <p:sldId id="258" r:id="rId4"/>
    <p:sldId id="288" r:id="rId5"/>
    <p:sldId id="291" r:id="rId6"/>
    <p:sldId id="260" r:id="rId7"/>
    <p:sldId id="306" r:id="rId8"/>
    <p:sldId id="275" r:id="rId9"/>
    <p:sldId id="276" r:id="rId10"/>
    <p:sldId id="304" r:id="rId11"/>
    <p:sldId id="307" r:id="rId12"/>
    <p:sldId id="286" r:id="rId13"/>
    <p:sldId id="302" r:id="rId14"/>
    <p:sldId id="294" r:id="rId15"/>
    <p:sldId id="283" r:id="rId16"/>
    <p:sldId id="299" r:id="rId17"/>
    <p:sldId id="298" r:id="rId18"/>
    <p:sldId id="300" r:id="rId19"/>
    <p:sldId id="278" r:id="rId20"/>
    <p:sldId id="281" r:id="rId21"/>
    <p:sldId id="279" r:id="rId22"/>
    <p:sldId id="280" r:id="rId23"/>
    <p:sldId id="290" r:id="rId24"/>
    <p:sldId id="287" r:id="rId25"/>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3399"/>
    <a:srgbClr val="000099"/>
    <a:srgbClr val="001C74"/>
    <a:srgbClr val="990000"/>
    <a:srgbClr val="FF0000"/>
    <a:srgbClr val="000000"/>
    <a:srgbClr val="045C0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294" autoAdjust="0"/>
    <p:restoredTop sz="94514" autoAdjust="0"/>
  </p:normalViewPr>
  <p:slideViewPr>
    <p:cSldViewPr>
      <p:cViewPr>
        <p:scale>
          <a:sx n="68" d="100"/>
          <a:sy n="68" d="100"/>
        </p:scale>
        <p:origin x="-1254" y="-5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954382-EDE7-483A-89EB-C6315B1E21FA}" type="datetimeFigureOut">
              <a:rPr lang="ru-RU" smtClean="0"/>
              <a:pPr/>
              <a:t>28.04.2024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31552D-43E2-4697-A056-9FCDCF706652}" type="slidenum">
              <a:rPr lang="ru-RU" smtClean="0"/>
              <a:pPr/>
              <a:t>‹#›</a:t>
            </a:fld>
            <a:endParaRPr lang="ru-RU"/>
          </a:p>
        </p:txBody>
      </p:sp>
    </p:spTree>
    <p:extLst>
      <p:ext uri="{BB962C8B-B14F-4D97-AF65-F5344CB8AC3E}">
        <p14:creationId xmlns="" xmlns:p14="http://schemas.microsoft.com/office/powerpoint/2010/main" val="1383723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531552D-43E2-4697-A056-9FCDCF706652}" type="slidenum">
              <a:rPr lang="ru-RU" smtClean="0"/>
              <a:pPr/>
              <a:t>1</a:t>
            </a:fld>
            <a:endParaRPr lang="ru-RU"/>
          </a:p>
        </p:txBody>
      </p:sp>
    </p:spTree>
    <p:extLst>
      <p:ext uri="{BB962C8B-B14F-4D97-AF65-F5344CB8AC3E}">
        <p14:creationId xmlns="" xmlns:p14="http://schemas.microsoft.com/office/powerpoint/2010/main" val="2822520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531552D-43E2-4697-A056-9FCDCF706652}" type="slidenum">
              <a:rPr lang="ru-RU" smtClean="0"/>
              <a:pPr/>
              <a:t>15</a:t>
            </a:fld>
            <a:endParaRPr lang="ru-RU"/>
          </a:p>
        </p:txBody>
      </p:sp>
    </p:spTree>
    <p:extLst>
      <p:ext uri="{BB962C8B-B14F-4D97-AF65-F5344CB8AC3E}">
        <p14:creationId xmlns="" xmlns:p14="http://schemas.microsoft.com/office/powerpoint/2010/main" val="3393067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6"/>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37B45DF-6AB6-4370-80AF-D8773B6F28F6}" type="datetimeFigureOut">
              <a:rPr lang="ru-RU"/>
              <a:pPr>
                <a:defRPr/>
              </a:pPr>
              <a:t>28.04.2024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D1BD2AA-D8DC-41E1-9D3B-549B0A677F55}"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783A68D-6333-4C5E-86A5-0D27C2E74626}" type="datetimeFigureOut">
              <a:rPr lang="ru-RU"/>
              <a:pPr>
                <a:defRPr/>
              </a:pPr>
              <a:t>28.04.2024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FDC5C1B-BB08-4EFF-ABDC-4ECF65E68629}"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C70A2E6-30AE-4C97-ABBE-FE9D7794D69E}" type="datetimeFigureOut">
              <a:rPr lang="ru-RU"/>
              <a:pPr>
                <a:defRPr/>
              </a:pPr>
              <a:t>28.04.2024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7553B00-DC5E-444F-8532-7AE0A8B1B81A}"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FC4C0D48-211C-4FA1-8DBC-5EEDA756D6DE}" type="datetimeFigureOut">
              <a:rPr lang="ru-RU"/>
              <a:pPr>
                <a:defRPr/>
              </a:pPr>
              <a:t>28.04.2024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600497CC-BA0C-4CF5-8D37-5B05D60CC8E3}"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C7496AA-CB4A-483D-93AD-AD12C069B8D3}" type="datetimeFigureOut">
              <a:rPr lang="ru-RU"/>
              <a:pPr>
                <a:defRPr/>
              </a:pPr>
              <a:t>28.04.2024</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25811634-3AA6-4B81-A347-CC2A4EA612A6}"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3FC253F7-D68D-4CC9-BCAF-77845849E8C6}" type="datetimeFigureOut">
              <a:rPr lang="ru-RU"/>
              <a:pPr>
                <a:defRPr/>
              </a:pPr>
              <a:t>28.04.2024</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A1455A1E-D991-451B-8CDC-925B840BFD39}"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7DEDE335-7297-4348-AF91-48138C186511}" type="datetimeFigureOut">
              <a:rPr lang="ru-RU"/>
              <a:pPr>
                <a:defRPr/>
              </a:pPr>
              <a:t>28.04.2024</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8C575266-839E-407E-8417-5437ADBE803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A421749-9DEE-4263-A89D-E3872561BCA5}" type="datetimeFigureOut">
              <a:rPr lang="ru-RU"/>
              <a:pPr>
                <a:defRPr/>
              </a:pPr>
              <a:t>28.04.2024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1585578-3303-4F07-9AE7-5061C529F457}"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1"/>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02877E5-4140-44C7-8426-AA6C797212BF}" type="datetimeFigureOut">
              <a:rPr lang="ru-RU"/>
              <a:pPr>
                <a:defRPr/>
              </a:pPr>
              <a:t>28.04.2024</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2F928F14-ED8F-4959-86D5-1D3CBF64A319}"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B78C2E5-DCE0-468E-AD34-5DF3BCA035D2}" type="datetimeFigureOut">
              <a:rPr lang="ru-RU"/>
              <a:pPr>
                <a:defRPr/>
              </a:pPr>
              <a:t>28.04.2024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C218815-F74F-4FAD-B2A8-AD84C3D7AF5B}"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9"/>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AE4094C-D64A-4092-AF9C-61042151B9F9}" type="datetimeFigureOut">
              <a:rPr lang="ru-RU"/>
              <a:pPr>
                <a:defRPr/>
              </a:pPr>
              <a:t>28.04.2024</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15423AE-21D5-4312-B4C2-037FAE3AE331}"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1"/>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6116F60-555F-4D5B-8A6E-CB4721367D02}" type="datetimeFigureOut">
              <a:rPr lang="ru-RU"/>
              <a:pPr>
                <a:defRPr/>
              </a:pPr>
              <a:t>28.04.2024</a:t>
            </a:fld>
            <a:endParaRPr lang="ru-RU"/>
          </a:p>
        </p:txBody>
      </p:sp>
      <p:sp>
        <p:nvSpPr>
          <p:cNvPr id="5" name="Нижний колонтитул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4518829-53DF-4DFF-A4A8-6B9004AC0012}"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advClick="0" advTm="7000">
    <p:random/>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12.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6.jpeg"/><Relationship Id="rId4" Type="http://schemas.openxmlformats.org/officeDocument/2006/relationships/image" Target="../media/image30.jpeg"/><Relationship Id="rId9"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1.jpeg"/><Relationship Id="rId7" Type="http://schemas.openxmlformats.org/officeDocument/2006/relationships/image" Target="../media/image4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8.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9.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2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2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2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Заголовок 1"/>
          <p:cNvSpPr>
            <a:spLocks noGrp="1"/>
          </p:cNvSpPr>
          <p:nvPr>
            <p:ph type="title"/>
          </p:nvPr>
        </p:nvSpPr>
        <p:spPr/>
        <p:txBody>
          <a:bodyPr/>
          <a:lstStyle/>
          <a:p>
            <a:pPr eaLnBrk="1" hangingPunct="1"/>
            <a:endParaRPr lang="ru-RU" smtClean="0"/>
          </a:p>
        </p:txBody>
      </p:sp>
      <p:pic>
        <p:nvPicPr>
          <p:cNvPr id="13314" name="Picture 5" descr="40e233253335"/>
          <p:cNvPicPr>
            <a:picLocks noGrp="1" noChangeAspect="1" noChangeArrowheads="1"/>
          </p:cNvPicPr>
          <p:nvPr>
            <p:ph idx="1"/>
          </p:nvPr>
        </p:nvPicPr>
        <p:blipFill>
          <a:blip r:embed="rId3" cstate="print"/>
          <a:srcRect/>
          <a:stretch>
            <a:fillRect/>
          </a:stretch>
        </p:blipFill>
        <p:spPr>
          <a:xfrm>
            <a:off x="0" y="0"/>
            <a:ext cx="9144000" cy="6858000"/>
          </a:xfrm>
          <a:noFill/>
        </p:spPr>
      </p:pic>
      <p:sp>
        <p:nvSpPr>
          <p:cNvPr id="7" name="TextBox 6"/>
          <p:cNvSpPr txBox="1"/>
          <p:nvPr/>
        </p:nvSpPr>
        <p:spPr>
          <a:xfrm>
            <a:off x="1928792" y="265093"/>
            <a:ext cx="6400427" cy="1323439"/>
          </a:xfrm>
          <a:prstGeom prst="rect">
            <a:avLst/>
          </a:prstGeom>
          <a:noFill/>
        </p:spPr>
        <p:txBody>
          <a:bodyPr>
            <a:spAutoFit/>
          </a:bodyPr>
          <a:lstStyle/>
          <a:p>
            <a:pPr fontAlgn="auto">
              <a:spcBef>
                <a:spcPts val="0"/>
              </a:spcBef>
              <a:spcAft>
                <a:spcPts val="0"/>
              </a:spcAft>
              <a:defRPr/>
            </a:pPr>
            <a:r>
              <a:rPr lang="ru-RU" sz="8000" b="1" dirty="0">
                <a:ln w="1905"/>
                <a:solidFill>
                  <a:srgbClr val="C00000"/>
                </a:solidFill>
                <a:effectLst>
                  <a:innerShdw blurRad="69850" dist="43180" dir="5400000">
                    <a:srgbClr val="000000">
                      <a:alpha val="65000"/>
                    </a:srgbClr>
                  </a:innerShdw>
                </a:effectLst>
                <a:latin typeface="+mn-lt"/>
                <a:cs typeface="+mn-cs"/>
              </a:rPr>
              <a:t>П</a:t>
            </a:r>
            <a:r>
              <a:rPr lang="ru-RU" sz="8000" b="1" dirty="0" smtClean="0">
                <a:ln w="1905"/>
                <a:solidFill>
                  <a:srgbClr val="C00000"/>
                </a:solidFill>
                <a:effectLst>
                  <a:innerShdw blurRad="69850" dist="43180" dir="5400000">
                    <a:srgbClr val="000000">
                      <a:alpha val="65000"/>
                    </a:srgbClr>
                  </a:innerShdw>
                </a:effectLst>
                <a:latin typeface="+mn-lt"/>
                <a:cs typeface="+mn-cs"/>
              </a:rPr>
              <a:t>ортфолио</a:t>
            </a:r>
            <a:endParaRPr lang="ru-RU" sz="8000" b="1" dirty="0">
              <a:ln w="1905"/>
              <a:solidFill>
                <a:srgbClr val="C00000"/>
              </a:solidFill>
              <a:effectLst>
                <a:innerShdw blurRad="69850" dist="43180" dir="5400000">
                  <a:srgbClr val="000000">
                    <a:alpha val="65000"/>
                  </a:srgbClr>
                </a:innerShdw>
              </a:effectLst>
              <a:latin typeface="+mn-lt"/>
              <a:cs typeface="+mn-cs"/>
            </a:endParaRPr>
          </a:p>
        </p:txBody>
      </p:sp>
      <p:pic>
        <p:nvPicPr>
          <p:cNvPr id="13316" name="Picture 3" descr="C:\Documents and Settings\Кирилл\Рабочий стол\МАМА\анимация\07acdff8d19d.png"/>
          <p:cNvPicPr>
            <a:picLocks noChangeAspect="1" noChangeArrowheads="1"/>
          </p:cNvPicPr>
          <p:nvPr/>
        </p:nvPicPr>
        <p:blipFill>
          <a:blip r:embed="rId4" cstate="print"/>
          <a:srcRect/>
          <a:stretch>
            <a:fillRect/>
          </a:stretch>
        </p:blipFill>
        <p:spPr bwMode="auto">
          <a:xfrm>
            <a:off x="1187451" y="3849688"/>
            <a:ext cx="3929063" cy="3008312"/>
          </a:xfrm>
          <a:prstGeom prst="rect">
            <a:avLst/>
          </a:prstGeom>
          <a:noFill/>
          <a:ln w="9525">
            <a:noFill/>
            <a:miter lim="800000"/>
            <a:headEnd/>
            <a:tailEnd/>
          </a:ln>
        </p:spPr>
      </p:pic>
      <p:sp>
        <p:nvSpPr>
          <p:cNvPr id="13317" name="Прямоугольник 4"/>
          <p:cNvSpPr>
            <a:spLocks noChangeArrowheads="1"/>
          </p:cNvSpPr>
          <p:nvPr/>
        </p:nvSpPr>
        <p:spPr bwMode="auto">
          <a:xfrm>
            <a:off x="611561" y="1700215"/>
            <a:ext cx="7920880" cy="2369880"/>
          </a:xfrm>
          <a:prstGeom prst="rect">
            <a:avLst/>
          </a:prstGeom>
          <a:noFill/>
          <a:ln w="9525">
            <a:noFill/>
            <a:miter lim="800000"/>
            <a:headEnd/>
            <a:tailEnd/>
          </a:ln>
        </p:spPr>
        <p:txBody>
          <a:bodyPr wrap="square">
            <a:spAutoFit/>
          </a:bodyPr>
          <a:lstStyle/>
          <a:p>
            <a:pPr algn="ctr"/>
            <a:r>
              <a:rPr lang="ru-RU" sz="3200" b="1" dirty="0">
                <a:solidFill>
                  <a:srgbClr val="002060"/>
                </a:solidFill>
                <a:latin typeface="Monotype Corsiva" pitchFamily="66" charset="0"/>
              </a:rPr>
              <a:t>Воспитателя </a:t>
            </a:r>
            <a:endParaRPr lang="ru-RU" sz="3200" b="1" dirty="0" smtClean="0">
              <a:solidFill>
                <a:srgbClr val="002060"/>
              </a:solidFill>
              <a:latin typeface="Monotype Corsiva" pitchFamily="66" charset="0"/>
            </a:endParaRPr>
          </a:p>
          <a:p>
            <a:pPr algn="ctr"/>
            <a:r>
              <a:rPr lang="ru-RU" sz="3200" b="1" dirty="0" err="1" smtClean="0">
                <a:solidFill>
                  <a:srgbClr val="002060"/>
                </a:solidFill>
                <a:latin typeface="Monotype Corsiva" pitchFamily="66" charset="0"/>
              </a:rPr>
              <a:t>Майненгер</a:t>
            </a:r>
            <a:r>
              <a:rPr lang="ru-RU" sz="3200" b="1" dirty="0" smtClean="0">
                <a:solidFill>
                  <a:srgbClr val="002060"/>
                </a:solidFill>
                <a:latin typeface="Monotype Corsiva" pitchFamily="66" charset="0"/>
              </a:rPr>
              <a:t> Натальи Викторовны</a:t>
            </a:r>
            <a:endParaRPr lang="ru-RU" sz="4400" b="1" dirty="0">
              <a:solidFill>
                <a:srgbClr val="00B050"/>
              </a:solidFill>
              <a:latin typeface="Monotype Corsiva" pitchFamily="66" charset="0"/>
            </a:endParaRPr>
          </a:p>
          <a:p>
            <a:pPr algn="ctr"/>
            <a:r>
              <a:rPr lang="ru-RU" sz="2800" dirty="0" smtClean="0">
                <a:solidFill>
                  <a:srgbClr val="001C74"/>
                </a:solidFill>
                <a:latin typeface="Verdana" pitchFamily="34" charset="0"/>
              </a:rPr>
              <a:t>       ДОУ Медведицкий</a:t>
            </a:r>
          </a:p>
          <a:p>
            <a:pPr algn="ctr"/>
            <a:r>
              <a:rPr lang="ru-RU" sz="2800" dirty="0" smtClean="0">
                <a:solidFill>
                  <a:srgbClr val="001C74"/>
                </a:solidFill>
                <a:latin typeface="Verdana" pitchFamily="34" charset="0"/>
              </a:rPr>
              <a:t>Муниципальный детский сад</a:t>
            </a:r>
          </a:p>
          <a:p>
            <a:pPr algn="ctr"/>
            <a:r>
              <a:rPr lang="ru-RU" sz="2800" dirty="0" smtClean="0">
                <a:solidFill>
                  <a:srgbClr val="001C74"/>
                </a:solidFill>
                <a:latin typeface="Verdana" pitchFamily="34" charset="0"/>
              </a:rPr>
              <a:t>№1 «»Радуга</a:t>
            </a:r>
          </a:p>
        </p:txBody>
      </p:sp>
    </p:spTree>
  </p:cSld>
  <p:clrMapOvr>
    <a:masterClrMapping/>
  </p:clrMapOvr>
  <mc:AlternateContent xmlns:mc="http://schemas.openxmlformats.org/markup-compatibility/2006">
    <mc:Choice xmlns="" xmlns:p14="http://schemas.microsoft.com/office/powerpoint/2010/main" Requires="p14">
      <p:transition spd="slow" p14:dur="1200" advClick="0" advTm="1022">
        <p:dissolve/>
      </p:transition>
    </mc:Choice>
    <mc:Fallback>
      <p:transition spd="slow" advClick="0" advTm="1022">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p:nvPr>
        </p:nvSpPr>
        <p:spPr/>
        <p:txBody>
          <a:bodyPr/>
          <a:lstStyle/>
          <a:p>
            <a:pPr eaLnBrk="1" hangingPunct="1"/>
            <a:endParaRPr lang="ru-RU" smtClean="0"/>
          </a:p>
        </p:txBody>
      </p:sp>
      <p:pic>
        <p:nvPicPr>
          <p:cNvPr id="14338" name="Picture 5" descr="40e233253335"/>
          <p:cNvPicPr>
            <a:picLocks noGrp="1" noChangeAspect="1" noChangeArrowheads="1"/>
          </p:cNvPicPr>
          <p:nvPr>
            <p:ph idx="1"/>
          </p:nvPr>
        </p:nvPicPr>
        <p:blipFill>
          <a:blip r:embed="rId2" cstate="print"/>
          <a:srcRect/>
          <a:stretch>
            <a:fillRect/>
          </a:stretch>
        </p:blipFill>
        <p:spPr>
          <a:xfrm>
            <a:off x="0" y="34636"/>
            <a:ext cx="9097427" cy="68233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339" name="Прямоугольник 4"/>
          <p:cNvSpPr>
            <a:spLocks noChangeArrowheads="1"/>
          </p:cNvSpPr>
          <p:nvPr/>
        </p:nvSpPr>
        <p:spPr bwMode="auto">
          <a:xfrm>
            <a:off x="1907704" y="468295"/>
            <a:ext cx="5429251" cy="646331"/>
          </a:xfrm>
          <a:prstGeom prst="rect">
            <a:avLst/>
          </a:prstGeom>
          <a:noFill/>
          <a:ln w="9525">
            <a:noFill/>
            <a:miter lim="800000"/>
            <a:headEnd/>
            <a:tailEnd/>
          </a:ln>
        </p:spPr>
        <p:txBody>
          <a:bodyPr>
            <a:spAutoFit/>
          </a:bodyPr>
          <a:lstStyle/>
          <a:p>
            <a:pPr algn="ctr"/>
            <a:r>
              <a:rPr lang="ru-RU" sz="3600" b="1" dirty="0">
                <a:solidFill>
                  <a:srgbClr val="990000"/>
                </a:solidFill>
                <a:latin typeface="Microsoft Sans Serif" panose="020B0604020202020204" pitchFamily="34" charset="0"/>
                <a:cs typeface="Microsoft Sans Serif" panose="020B0604020202020204" pitchFamily="34" charset="0"/>
              </a:rPr>
              <a:t>Общие сведения</a:t>
            </a:r>
          </a:p>
        </p:txBody>
      </p:sp>
      <p:sp>
        <p:nvSpPr>
          <p:cNvPr id="14340" name="Прямоугольник 5"/>
          <p:cNvSpPr>
            <a:spLocks noChangeArrowheads="1"/>
          </p:cNvSpPr>
          <p:nvPr/>
        </p:nvSpPr>
        <p:spPr bwMode="auto">
          <a:xfrm>
            <a:off x="3923928" y="1229263"/>
            <a:ext cx="3882546" cy="5478423"/>
          </a:xfrm>
          <a:prstGeom prst="rect">
            <a:avLst/>
          </a:prstGeom>
          <a:noFill/>
          <a:ln w="9525">
            <a:noFill/>
            <a:miter lim="800000"/>
            <a:headEnd/>
            <a:tailEnd/>
          </a:ln>
        </p:spPr>
        <p:txBody>
          <a:bodyPr wrap="square">
            <a:spAutoFit/>
          </a:bodyPr>
          <a:lstStyle/>
          <a:p>
            <a:pPr algn="ctr"/>
            <a:r>
              <a:rPr lang="ru-RU" sz="3600" b="1" dirty="0" err="1" smtClean="0">
                <a:solidFill>
                  <a:srgbClr val="000099"/>
                </a:solidFill>
                <a:latin typeface="Monotype Corsiva" pitchFamily="66" charset="0"/>
              </a:rPr>
              <a:t>Майненгер</a:t>
            </a:r>
            <a:endParaRPr lang="ru-RU" sz="3600" b="1" dirty="0" smtClean="0">
              <a:solidFill>
                <a:srgbClr val="000099"/>
              </a:solidFill>
              <a:latin typeface="Monotype Corsiva" pitchFamily="66" charset="0"/>
            </a:endParaRPr>
          </a:p>
          <a:p>
            <a:pPr algn="ctr"/>
            <a:r>
              <a:rPr lang="ru-RU" sz="3600" b="1" dirty="0" smtClean="0">
                <a:solidFill>
                  <a:srgbClr val="000099"/>
                </a:solidFill>
                <a:latin typeface="Monotype Corsiva" pitchFamily="66" charset="0"/>
              </a:rPr>
              <a:t>Наталья Викторовна</a:t>
            </a:r>
            <a:endParaRPr lang="ru-RU" sz="2400" b="1" dirty="0" smtClean="0">
              <a:solidFill>
                <a:srgbClr val="000099"/>
              </a:solidFill>
              <a:latin typeface="Monotype Corsiva" pitchFamily="66" charset="0"/>
            </a:endParaRPr>
          </a:p>
          <a:p>
            <a:pPr algn="ctr"/>
            <a:r>
              <a:rPr lang="ru-RU" sz="1200" b="1" u="sng" dirty="0" smtClean="0">
                <a:solidFill>
                  <a:srgbClr val="990000"/>
                </a:solidFill>
                <a:latin typeface="Microsoft Sans Serif" panose="020B0604020202020204" pitchFamily="34" charset="0"/>
                <a:cs typeface="Microsoft Sans Serif" panose="020B0604020202020204" pitchFamily="34" charset="0"/>
              </a:rPr>
              <a:t>Дата рождения </a:t>
            </a:r>
            <a:r>
              <a:rPr lang="en-US" sz="1200" b="1" u="sng" dirty="0" smtClean="0">
                <a:solidFill>
                  <a:srgbClr val="990000"/>
                </a:solidFill>
                <a:latin typeface="Microsoft Sans Serif" panose="020B0604020202020204" pitchFamily="34" charset="0"/>
                <a:cs typeface="Microsoft Sans Serif" panose="020B0604020202020204" pitchFamily="34" charset="0"/>
              </a:rPr>
              <a:t>:</a:t>
            </a:r>
            <a:r>
              <a:rPr lang="ru-RU" sz="1200" b="1" u="sng" dirty="0" smtClean="0">
                <a:solidFill>
                  <a:srgbClr val="990000"/>
                </a:solidFill>
                <a:latin typeface="Microsoft Sans Serif" panose="020B0604020202020204" pitchFamily="34" charset="0"/>
                <a:cs typeface="Microsoft Sans Serif" panose="020B0604020202020204" pitchFamily="34" charset="0"/>
              </a:rPr>
              <a:t>18.10.1985г</a:t>
            </a:r>
          </a:p>
          <a:p>
            <a:pPr algn="ctr"/>
            <a:endParaRPr lang="ru-RU" sz="1200" b="1" u="sng" dirty="0">
              <a:solidFill>
                <a:srgbClr val="990000"/>
              </a:solidFill>
              <a:latin typeface="Microsoft Sans Serif" panose="020B0604020202020204" pitchFamily="34" charset="0"/>
              <a:cs typeface="Microsoft Sans Serif" panose="020B0604020202020204" pitchFamily="34" charset="0"/>
            </a:endParaRPr>
          </a:p>
          <a:p>
            <a:r>
              <a:rPr lang="ru-RU" sz="1200" b="1" u="sng" dirty="0" smtClean="0">
                <a:solidFill>
                  <a:srgbClr val="990000"/>
                </a:solidFill>
                <a:latin typeface="Microsoft Sans Serif" panose="020B0604020202020204" pitchFamily="34" charset="0"/>
                <a:cs typeface="Microsoft Sans Serif" panose="020B0604020202020204" pitchFamily="34" charset="0"/>
              </a:rPr>
              <a:t>Профессиональное образование </a:t>
            </a:r>
            <a:r>
              <a:rPr lang="en-US" sz="1200" b="1" u="sng" dirty="0" smtClean="0">
                <a:solidFill>
                  <a:srgbClr val="990000"/>
                </a:solidFill>
                <a:latin typeface="Microsoft Sans Serif" panose="020B0604020202020204" pitchFamily="34" charset="0"/>
                <a:cs typeface="Microsoft Sans Serif" panose="020B0604020202020204" pitchFamily="34" charset="0"/>
              </a:rPr>
              <a:t>:</a:t>
            </a:r>
            <a:r>
              <a:rPr lang="ru-RU" sz="1200" b="1" u="sng" dirty="0" smtClean="0">
                <a:solidFill>
                  <a:srgbClr val="990000"/>
                </a:solidFill>
                <a:latin typeface="Microsoft Sans Serif" panose="020B0604020202020204" pitchFamily="34" charset="0"/>
                <a:cs typeface="Microsoft Sans Serif" panose="020B0604020202020204" pitchFamily="34" charset="0"/>
              </a:rPr>
              <a:t> педагог</a:t>
            </a:r>
          </a:p>
          <a:p>
            <a:endParaRPr lang="ru-RU" sz="1200" b="1" u="sng" dirty="0" smtClean="0">
              <a:solidFill>
                <a:srgbClr val="990000"/>
              </a:solidFill>
              <a:latin typeface="Microsoft Sans Serif" panose="020B0604020202020204" pitchFamily="34" charset="0"/>
              <a:cs typeface="Microsoft Sans Serif" panose="020B0604020202020204" pitchFamily="34" charset="0"/>
            </a:endParaRPr>
          </a:p>
          <a:p>
            <a:r>
              <a:rPr lang="ru-RU" sz="1200" b="1" u="sng" dirty="0" smtClean="0">
                <a:solidFill>
                  <a:srgbClr val="990000"/>
                </a:solidFill>
                <a:latin typeface="Microsoft Sans Serif" panose="020B0604020202020204" pitchFamily="34" charset="0"/>
                <a:cs typeface="Microsoft Sans Serif" panose="020B0604020202020204" pitchFamily="34" charset="0"/>
              </a:rPr>
              <a:t>Диплом о среднем профессиональном </a:t>
            </a:r>
          </a:p>
          <a:p>
            <a:endParaRPr lang="ru-RU" sz="1200" b="1" u="sng" dirty="0" smtClean="0">
              <a:solidFill>
                <a:srgbClr val="990000"/>
              </a:solidFill>
              <a:latin typeface="Microsoft Sans Serif" panose="020B0604020202020204" pitchFamily="34" charset="0"/>
              <a:cs typeface="Microsoft Sans Serif" panose="020B0604020202020204" pitchFamily="34" charset="0"/>
            </a:endParaRPr>
          </a:p>
          <a:p>
            <a:r>
              <a:rPr lang="ru-RU" sz="1200" b="1" u="sng" dirty="0" smtClean="0">
                <a:solidFill>
                  <a:srgbClr val="990000"/>
                </a:solidFill>
                <a:latin typeface="Microsoft Sans Serif" panose="020B0604020202020204" pitchFamily="34" charset="0"/>
                <a:cs typeface="Microsoft Sans Serif" panose="020B0604020202020204" pitchFamily="34" charset="0"/>
              </a:rPr>
              <a:t>образовании</a:t>
            </a:r>
            <a:r>
              <a:rPr lang="en-US" sz="1200" b="1" u="sng" dirty="0" smtClean="0">
                <a:solidFill>
                  <a:srgbClr val="990000"/>
                </a:solidFill>
                <a:latin typeface="Microsoft Sans Serif" panose="020B0604020202020204" pitchFamily="34" charset="0"/>
                <a:cs typeface="Microsoft Sans Serif" panose="020B0604020202020204" pitchFamily="34" charset="0"/>
              </a:rPr>
              <a:t>:</a:t>
            </a:r>
            <a:r>
              <a:rPr lang="ru-RU" sz="1200" b="1" u="sng" dirty="0" smtClean="0">
                <a:solidFill>
                  <a:srgbClr val="990000"/>
                </a:solidFill>
                <a:latin typeface="Microsoft Sans Serif" panose="020B0604020202020204" pitchFamily="34" charset="0"/>
                <a:cs typeface="Microsoft Sans Serif" panose="020B0604020202020204" pitchFamily="34" charset="0"/>
              </a:rPr>
              <a:t> Государственное образовательное учреждение «</a:t>
            </a:r>
            <a:r>
              <a:rPr lang="ru-RU" sz="1200" b="1" u="sng" dirty="0" err="1" smtClean="0">
                <a:solidFill>
                  <a:srgbClr val="990000"/>
                </a:solidFill>
                <a:latin typeface="Microsoft Sans Serif" panose="020B0604020202020204" pitchFamily="34" charset="0"/>
                <a:cs typeface="Microsoft Sans Serif" panose="020B0604020202020204" pitchFamily="34" charset="0"/>
              </a:rPr>
              <a:t>Жирновское</a:t>
            </a:r>
            <a:r>
              <a:rPr lang="ru-RU" sz="1200" b="1" u="sng" dirty="0" smtClean="0">
                <a:solidFill>
                  <a:srgbClr val="990000"/>
                </a:solidFill>
                <a:latin typeface="Microsoft Sans Serif" panose="020B0604020202020204" pitchFamily="34" charset="0"/>
                <a:cs typeface="Microsoft Sans Serif" panose="020B0604020202020204" pitchFamily="34" charset="0"/>
              </a:rPr>
              <a:t> педагогическое училище»</a:t>
            </a:r>
          </a:p>
          <a:p>
            <a:endParaRPr lang="ru-RU" sz="1200" b="1" u="sng" dirty="0" smtClean="0">
              <a:solidFill>
                <a:srgbClr val="990000"/>
              </a:solidFill>
              <a:latin typeface="Microsoft Sans Serif" panose="020B0604020202020204" pitchFamily="34" charset="0"/>
              <a:cs typeface="Microsoft Sans Serif" panose="020B0604020202020204" pitchFamily="34" charset="0"/>
            </a:endParaRPr>
          </a:p>
          <a:p>
            <a:r>
              <a:rPr lang="ru-RU" sz="1200" b="1" u="sng" dirty="0" smtClean="0">
                <a:solidFill>
                  <a:srgbClr val="990000"/>
                </a:solidFill>
                <a:latin typeface="Microsoft Sans Serif" panose="020B0604020202020204" pitchFamily="34" charset="0"/>
                <a:cs typeface="Microsoft Sans Serif" panose="020B0604020202020204" pitchFamily="34" charset="0"/>
              </a:rPr>
              <a:t>дата выдачи 26.06.09</a:t>
            </a:r>
          </a:p>
          <a:p>
            <a:endParaRPr lang="ru-RU" sz="1200" b="1" u="sng" dirty="0" smtClean="0">
              <a:solidFill>
                <a:srgbClr val="990000"/>
              </a:solidFill>
              <a:latin typeface="Microsoft Sans Serif" panose="020B0604020202020204" pitchFamily="34" charset="0"/>
              <a:cs typeface="Microsoft Sans Serif" panose="020B0604020202020204" pitchFamily="34" charset="0"/>
            </a:endParaRPr>
          </a:p>
          <a:p>
            <a:endParaRPr lang="ru-RU" sz="1200" b="1" u="sng" dirty="0" smtClean="0">
              <a:solidFill>
                <a:srgbClr val="990000"/>
              </a:solidFill>
              <a:latin typeface="Microsoft Sans Serif" panose="020B0604020202020204" pitchFamily="34" charset="0"/>
              <a:cs typeface="Microsoft Sans Serif" panose="020B0604020202020204" pitchFamily="34" charset="0"/>
            </a:endParaRPr>
          </a:p>
          <a:p>
            <a:r>
              <a:rPr lang="ru-RU" sz="1200" b="1" u="sng" dirty="0" smtClean="0">
                <a:solidFill>
                  <a:srgbClr val="990000"/>
                </a:solidFill>
                <a:latin typeface="Microsoft Sans Serif" panose="020B0604020202020204" pitchFamily="34" charset="0"/>
                <a:cs typeface="Microsoft Sans Serif" panose="020B0604020202020204" pitchFamily="34" charset="0"/>
              </a:rPr>
              <a:t>Общий </a:t>
            </a:r>
            <a:r>
              <a:rPr lang="ru-RU" sz="1200" b="1" u="sng" dirty="0">
                <a:solidFill>
                  <a:srgbClr val="990000"/>
                </a:solidFill>
                <a:latin typeface="Microsoft Sans Serif" panose="020B0604020202020204" pitchFamily="34" charset="0"/>
                <a:cs typeface="Microsoft Sans Serif" panose="020B0604020202020204" pitchFamily="34" charset="0"/>
              </a:rPr>
              <a:t>стаж </a:t>
            </a:r>
            <a:r>
              <a:rPr lang="ru-RU" sz="1200" b="1" u="sng" dirty="0" smtClean="0">
                <a:solidFill>
                  <a:srgbClr val="990000"/>
                </a:solidFill>
                <a:latin typeface="Microsoft Sans Serif" panose="020B0604020202020204" pitchFamily="34" charset="0"/>
                <a:cs typeface="Microsoft Sans Serif" panose="020B0604020202020204" pitchFamily="34" charset="0"/>
              </a:rPr>
              <a:t>работы - 20лет</a:t>
            </a:r>
          </a:p>
          <a:p>
            <a:endParaRPr lang="ru-RU" sz="1200" b="1" u="sng" dirty="0" smtClean="0">
              <a:solidFill>
                <a:srgbClr val="990000"/>
              </a:solidFill>
              <a:latin typeface="Microsoft Sans Serif" panose="020B0604020202020204" pitchFamily="34" charset="0"/>
              <a:cs typeface="Microsoft Sans Serif" panose="020B0604020202020204" pitchFamily="34" charset="0"/>
            </a:endParaRPr>
          </a:p>
          <a:p>
            <a:r>
              <a:rPr lang="ru-RU" sz="1200" b="1" u="sng" dirty="0" smtClean="0">
                <a:solidFill>
                  <a:srgbClr val="990000"/>
                </a:solidFill>
                <a:latin typeface="Microsoft Sans Serif" panose="020B0604020202020204" pitchFamily="34" charset="0"/>
                <a:cs typeface="Microsoft Sans Serif" panose="020B0604020202020204" pitchFamily="34" charset="0"/>
              </a:rPr>
              <a:t>Педагогический стаж - 19 лет</a:t>
            </a:r>
            <a:r>
              <a:rPr lang="ru-RU" sz="1400" b="1" u="sng" dirty="0">
                <a:solidFill>
                  <a:srgbClr val="990000"/>
                </a:solidFill>
                <a:latin typeface="Microsoft Sans Serif" panose="020B0604020202020204" pitchFamily="34" charset="0"/>
                <a:cs typeface="Microsoft Sans Serif" panose="020B0604020202020204" pitchFamily="34" charset="0"/>
              </a:rPr>
              <a:t/>
            </a:r>
            <a:br>
              <a:rPr lang="ru-RU" sz="1400" b="1" u="sng" dirty="0">
                <a:solidFill>
                  <a:srgbClr val="990000"/>
                </a:solidFill>
                <a:latin typeface="Microsoft Sans Serif" panose="020B0604020202020204" pitchFamily="34" charset="0"/>
                <a:cs typeface="Microsoft Sans Serif" panose="020B0604020202020204" pitchFamily="34" charset="0"/>
              </a:rPr>
            </a:br>
            <a:endParaRPr lang="ru-RU" sz="1400" b="1" u="sng" dirty="0">
              <a:solidFill>
                <a:srgbClr val="990000"/>
              </a:solidFill>
              <a:latin typeface="Microsoft Sans Serif" panose="020B0604020202020204" pitchFamily="34" charset="0"/>
              <a:cs typeface="Microsoft Sans Serif" panose="020B0604020202020204" pitchFamily="34" charset="0"/>
            </a:endParaRPr>
          </a:p>
          <a:p>
            <a:r>
              <a:rPr lang="ru-RU" sz="2400" dirty="0" smtClean="0">
                <a:solidFill>
                  <a:srgbClr val="002060"/>
                </a:solidFill>
                <a:latin typeface="Monotype Corsiva" pitchFamily="66" charset="0"/>
              </a:rPr>
              <a:t>  </a:t>
            </a:r>
            <a:endParaRPr lang="ru-RU" sz="2400" dirty="0">
              <a:solidFill>
                <a:srgbClr val="002060"/>
              </a:solidFill>
              <a:latin typeface="Monotype Corsiva"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1205701" y="1916832"/>
            <a:ext cx="2395250" cy="359107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pic>
        <p:nvPicPr>
          <p:cNvPr id="2" name="Picture 2" descr="C:\Users\Alex\Desktop\фото мама\IMG_20230512_084706.jpg"/>
          <p:cNvPicPr>
            <a:picLocks noChangeAspect="1" noChangeArrowheads="1"/>
          </p:cNvPicPr>
          <p:nvPr/>
        </p:nvPicPr>
        <p:blipFill>
          <a:blip r:embed="rId4"/>
          <a:srcRect/>
          <a:stretch>
            <a:fillRect/>
          </a:stretch>
        </p:blipFill>
        <p:spPr bwMode="auto">
          <a:xfrm>
            <a:off x="642910" y="1142984"/>
            <a:ext cx="3000395" cy="5072098"/>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p:txBody>
          <a:bodyPr/>
          <a:lstStyle/>
          <a:p>
            <a:pPr eaLnBrk="1" hangingPunct="1"/>
            <a:endParaRPr lang="ru-RU" smtClean="0"/>
          </a:p>
        </p:txBody>
      </p:sp>
      <p:pic>
        <p:nvPicPr>
          <p:cNvPr id="15362" name="Picture 5" descr="40e233253335"/>
          <p:cNvPicPr>
            <a:picLocks noGrp="1" noChangeAspect="1" noChangeArrowheads="1"/>
          </p:cNvPicPr>
          <p:nvPr>
            <p:ph idx="1"/>
          </p:nvPr>
        </p:nvPicPr>
        <p:blipFill>
          <a:blip r:embed="rId2" cstate="print"/>
          <a:srcRect/>
          <a:stretch>
            <a:fillRect/>
          </a:stretch>
        </p:blipFill>
        <p:spPr>
          <a:xfrm>
            <a:off x="0" y="0"/>
            <a:ext cx="9144000" cy="6858000"/>
          </a:xfrm>
          <a:noFill/>
        </p:spPr>
      </p:pic>
      <p:sp>
        <p:nvSpPr>
          <p:cNvPr id="15363" name="Прямоугольник 4"/>
          <p:cNvSpPr>
            <a:spLocks noChangeArrowheads="1"/>
          </p:cNvSpPr>
          <p:nvPr/>
        </p:nvSpPr>
        <p:spPr bwMode="auto">
          <a:xfrm>
            <a:off x="1331914" y="692150"/>
            <a:ext cx="6408737" cy="5262979"/>
          </a:xfrm>
          <a:prstGeom prst="rect">
            <a:avLst/>
          </a:prstGeom>
          <a:noFill/>
          <a:ln w="9525">
            <a:noFill/>
            <a:miter lim="800000"/>
            <a:headEnd/>
            <a:tailEnd/>
          </a:ln>
        </p:spPr>
        <p:txBody>
          <a:bodyPr>
            <a:spAutoFit/>
          </a:bodyPr>
          <a:lstStyle/>
          <a:p>
            <a:pPr algn="ctr"/>
            <a:r>
              <a:rPr lang="ru-RU" sz="3600" b="1" dirty="0" smtClean="0">
                <a:solidFill>
                  <a:srgbClr val="C00000"/>
                </a:solidFill>
                <a:latin typeface="Microsoft Sans Serif" panose="020B0604020202020204" pitchFamily="34" charset="0"/>
                <a:cs typeface="Microsoft Sans Serif" panose="020B0604020202020204" pitchFamily="34" charset="0"/>
              </a:rPr>
              <a:t>Педагогическое кредо</a:t>
            </a:r>
            <a:endParaRPr lang="ru-RU" sz="3600" b="1" dirty="0">
              <a:solidFill>
                <a:srgbClr val="C00000"/>
              </a:solidFill>
              <a:latin typeface="Microsoft Sans Serif" panose="020B0604020202020204" pitchFamily="34" charset="0"/>
              <a:cs typeface="Microsoft Sans Serif" panose="020B0604020202020204" pitchFamily="34" charset="0"/>
            </a:endParaRPr>
          </a:p>
          <a:p>
            <a:pPr algn="ctr"/>
            <a:endParaRPr lang="ru-RU" sz="3600" dirty="0" smtClean="0">
              <a:latin typeface="Monotype Corsiva" panose="03010101010201010101" pitchFamily="66" charset="0"/>
            </a:endParaRPr>
          </a:p>
          <a:p>
            <a:pPr algn="ctr"/>
            <a:r>
              <a:rPr lang="ru-RU" sz="3600" b="1" dirty="0" smtClean="0">
                <a:solidFill>
                  <a:srgbClr val="003399"/>
                </a:solidFill>
                <a:latin typeface="Monotype Corsiva" panose="03010101010201010101" pitchFamily="66" charset="0"/>
              </a:rPr>
              <a:t>«Нравится нам это или нет, но ребенок, с</a:t>
            </a:r>
          </a:p>
          <a:p>
            <a:pPr algn="ctr"/>
            <a:r>
              <a:rPr lang="ru-RU" sz="3600" b="1" dirty="0" smtClean="0">
                <a:solidFill>
                  <a:srgbClr val="003399"/>
                </a:solidFill>
                <a:latin typeface="Monotype Corsiva" panose="03010101010201010101" pitchFamily="66" charset="0"/>
              </a:rPr>
              <a:t>которым труднее всего управиться,</a:t>
            </a:r>
          </a:p>
          <a:p>
            <a:pPr algn="ctr"/>
            <a:r>
              <a:rPr lang="ru-RU" sz="3600" b="1" dirty="0" smtClean="0">
                <a:solidFill>
                  <a:srgbClr val="003399"/>
                </a:solidFill>
                <a:latin typeface="Monotype Corsiva" panose="03010101010201010101" pitchFamily="66" charset="0"/>
              </a:rPr>
              <a:t>-именно тот, которым впоследствии мы больше всего гордимся»</a:t>
            </a:r>
            <a:r>
              <a:rPr lang="ru-RU" sz="3600" b="1" i="1" dirty="0" smtClean="0">
                <a:solidFill>
                  <a:srgbClr val="003399"/>
                </a:solidFill>
                <a:latin typeface="Monotype Corsiva" panose="03010101010201010101" pitchFamily="66" charset="0"/>
              </a:rPr>
              <a:t> </a:t>
            </a:r>
            <a:endParaRPr lang="ru-RU" sz="3600" b="1" i="1" dirty="0">
              <a:solidFill>
                <a:srgbClr val="003399"/>
              </a:solidFill>
              <a:latin typeface="Monotype Corsiva" panose="03010101010201010101" pitchFamily="66" charset="0"/>
            </a:endParaRPr>
          </a:p>
          <a:p>
            <a:pPr algn="r"/>
            <a:endParaRPr lang="ru-RU" sz="2400" b="1" i="1" dirty="0" smtClean="0">
              <a:solidFill>
                <a:srgbClr val="C00000"/>
              </a:solidFill>
            </a:endParaRPr>
          </a:p>
          <a:p>
            <a:pPr algn="r"/>
            <a:r>
              <a:rPr lang="ru-RU" sz="2400" b="1" i="1" dirty="0" smtClean="0">
                <a:solidFill>
                  <a:srgbClr val="C00000"/>
                </a:solidFill>
              </a:rPr>
              <a:t>(Миньон </a:t>
            </a:r>
            <a:r>
              <a:rPr lang="ru-RU" sz="2400" b="1" i="1" dirty="0" err="1" smtClean="0">
                <a:solidFill>
                  <a:srgbClr val="C00000"/>
                </a:solidFill>
              </a:rPr>
              <a:t>Маклофлин</a:t>
            </a:r>
            <a:r>
              <a:rPr lang="ru-RU" sz="2400" b="1" i="1" dirty="0" smtClean="0">
                <a:solidFill>
                  <a:srgbClr val="C00000"/>
                </a:solidFill>
              </a:rPr>
              <a:t>)</a:t>
            </a:r>
            <a:endParaRPr lang="ru-RU" sz="2400" b="1" i="1" dirty="0">
              <a:solidFill>
                <a:srgbClr val="C00000"/>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1043608" y="116632"/>
            <a:ext cx="7200800" cy="6192688"/>
          </a:xfrm>
        </p:spPr>
        <p:txBody>
          <a:bodyPr/>
          <a:lstStyle/>
          <a:p>
            <a:pPr algn="l" eaLnBrk="1" hangingPunct="1"/>
            <a:r>
              <a:rPr lang="ru-RU" b="1" dirty="0" smtClean="0">
                <a:solidFill>
                  <a:srgbClr val="C00000"/>
                </a:solidFill>
                <a:latin typeface="Microsoft Sans Serif" panose="020B0604020202020204" pitchFamily="34" charset="0"/>
                <a:cs typeface="Microsoft Sans Serif" panose="020B0604020202020204" pitchFamily="34" charset="0"/>
              </a:rPr>
              <a:t>             </a:t>
            </a:r>
            <a:br>
              <a:rPr lang="ru-RU" b="1" dirty="0" smtClean="0">
                <a:solidFill>
                  <a:srgbClr val="C00000"/>
                </a:solidFill>
                <a:latin typeface="Microsoft Sans Serif" panose="020B0604020202020204" pitchFamily="34" charset="0"/>
                <a:cs typeface="Microsoft Sans Serif" panose="020B0604020202020204" pitchFamily="34" charset="0"/>
              </a:rPr>
            </a:br>
            <a:r>
              <a:rPr lang="en-US" b="1" dirty="0" smtClean="0">
                <a:solidFill>
                  <a:srgbClr val="C00000"/>
                </a:solidFill>
                <a:latin typeface="Microsoft Sans Serif" panose="020B0604020202020204" pitchFamily="34" charset="0"/>
                <a:cs typeface="Microsoft Sans Serif" panose="020B0604020202020204" pitchFamily="34" charset="0"/>
              </a:rPr>
              <a:t>   </a:t>
            </a:r>
            <a:br>
              <a:rPr lang="en-US" b="1" dirty="0" smtClean="0">
                <a:solidFill>
                  <a:srgbClr val="C00000"/>
                </a:solidFill>
                <a:latin typeface="Microsoft Sans Serif" panose="020B0604020202020204" pitchFamily="34" charset="0"/>
                <a:cs typeface="Microsoft Sans Serif" panose="020B0604020202020204" pitchFamily="34" charset="0"/>
              </a:rPr>
            </a:br>
            <a:r>
              <a:rPr lang="en-US" b="1" dirty="0">
                <a:solidFill>
                  <a:srgbClr val="C00000"/>
                </a:solidFill>
                <a:latin typeface="Microsoft Sans Serif" panose="020B0604020202020204" pitchFamily="34" charset="0"/>
                <a:cs typeface="Microsoft Sans Serif" panose="020B0604020202020204" pitchFamily="34" charset="0"/>
              </a:rPr>
              <a:t> </a:t>
            </a:r>
            <a:r>
              <a:rPr lang="en-US" b="1" dirty="0" smtClean="0">
                <a:solidFill>
                  <a:srgbClr val="C00000"/>
                </a:solidFill>
                <a:latin typeface="Microsoft Sans Serif" panose="020B0604020202020204" pitchFamily="34" charset="0"/>
                <a:cs typeface="Microsoft Sans Serif" panose="020B0604020202020204" pitchFamily="34" charset="0"/>
              </a:rPr>
              <a:t> </a:t>
            </a:r>
            <a:r>
              <a:rPr lang="ru-RU" b="1" dirty="0" smtClean="0">
                <a:solidFill>
                  <a:srgbClr val="003399"/>
                </a:solidFill>
                <a:latin typeface="Microsoft Sans Serif" panose="020B0604020202020204" pitchFamily="34" charset="0"/>
                <a:cs typeface="Microsoft Sans Serif" panose="020B0604020202020204" pitchFamily="34" charset="0"/>
              </a:rPr>
              <a:t>Эссе</a:t>
            </a:r>
            <a:br>
              <a:rPr lang="ru-RU" b="1" dirty="0" smtClean="0">
                <a:solidFill>
                  <a:srgbClr val="003399"/>
                </a:solidFill>
                <a:latin typeface="Microsoft Sans Serif" panose="020B0604020202020204" pitchFamily="34" charset="0"/>
                <a:cs typeface="Microsoft Sans Serif" panose="020B0604020202020204" pitchFamily="34" charset="0"/>
              </a:rPr>
            </a:br>
            <a:r>
              <a:rPr lang="ru-RU" b="1" dirty="0">
                <a:solidFill>
                  <a:srgbClr val="003399"/>
                </a:solidFill>
                <a:latin typeface="Microsoft Sans Serif" panose="020B0604020202020204" pitchFamily="34" charset="0"/>
                <a:cs typeface="Microsoft Sans Serif" panose="020B0604020202020204" pitchFamily="34" charset="0"/>
              </a:rPr>
              <a:t/>
            </a:r>
            <a:br>
              <a:rPr lang="ru-RU" b="1" dirty="0">
                <a:solidFill>
                  <a:srgbClr val="003399"/>
                </a:solidFill>
                <a:latin typeface="Microsoft Sans Serif" panose="020B0604020202020204" pitchFamily="34" charset="0"/>
                <a:cs typeface="Microsoft Sans Serif" panose="020B0604020202020204" pitchFamily="34"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r>
            <a:br>
              <a:rPr lang="ru-RU" sz="1800" b="1" dirty="0" smtClean="0">
                <a:solidFill>
                  <a:srgbClr val="003399"/>
                </a:solidFill>
                <a:latin typeface="Constantia" panose="02030602050306030303" pitchFamily="18" charset="0"/>
              </a:rPr>
            </a:br>
            <a:r>
              <a:rPr lang="ru-RU" sz="1000" b="1" dirty="0" smtClean="0">
                <a:solidFill>
                  <a:srgbClr val="003399"/>
                </a:solidFill>
                <a:latin typeface="Constantia" panose="02030602050306030303" pitchFamily="18" charset="0"/>
              </a:rPr>
              <a:t/>
            </a:r>
            <a:br>
              <a:rPr lang="ru-RU" sz="1000" b="1" dirty="0" smtClean="0">
                <a:solidFill>
                  <a:srgbClr val="003399"/>
                </a:solidFill>
                <a:latin typeface="Constantia" panose="02030602050306030303" pitchFamily="18" charset="0"/>
              </a:rPr>
            </a:br>
            <a:r>
              <a:rPr lang="ru-RU" sz="1000" b="1" dirty="0" smtClean="0">
                <a:solidFill>
                  <a:srgbClr val="003399"/>
                </a:solidFill>
                <a:latin typeface="Constantia" panose="02030602050306030303" pitchFamily="18" charset="0"/>
              </a:rPr>
              <a:t>                       </a:t>
            </a:r>
            <a:endParaRPr lang="ru-RU" sz="1000" b="1" dirty="0" smtClean="0">
              <a:solidFill>
                <a:srgbClr val="003399"/>
              </a:solidFill>
              <a:latin typeface="Constantia" panose="02030602050306030303" pitchFamily="18" charset="0"/>
              <a:cs typeface="Microsoft Sans Serif" panose="020B0604020202020204" pitchFamily="34" charset="0"/>
            </a:endParaRPr>
          </a:p>
        </p:txBody>
      </p:sp>
      <p:sp>
        <p:nvSpPr>
          <p:cNvPr id="4" name="Прямоугольник 3"/>
          <p:cNvSpPr/>
          <p:nvPr/>
        </p:nvSpPr>
        <p:spPr>
          <a:xfrm>
            <a:off x="1115616" y="1855026"/>
            <a:ext cx="7272808" cy="4524315"/>
          </a:xfrm>
          <a:prstGeom prst="rect">
            <a:avLst/>
          </a:prstGeom>
        </p:spPr>
        <p:txBody>
          <a:bodyPr wrap="square">
            <a:spAutoFit/>
          </a:bodyPr>
          <a:lstStyle/>
          <a:p>
            <a:r>
              <a:rPr lang="ru-RU" sz="1200" b="1" dirty="0">
                <a:solidFill>
                  <a:srgbClr val="7030A0"/>
                </a:solidFill>
              </a:rPr>
              <a:t>Кто такой воспитатель? Задавая себе этот вопрос, невольно возникают образы детей, их взгляды, ждущие от тебя ответов на все вопросы, которые помогут ребенку открыть свой единственный и неповторимый мир. Чувствуя ответственность своей профессии, я каждый раз убеждаюсь в правоте К.Д. Ушинского, что « все должно основываться на личности воспитателя».</a:t>
            </a:r>
          </a:p>
          <a:p>
            <a:r>
              <a:rPr lang="ru-RU" sz="1200" b="1" dirty="0">
                <a:solidFill>
                  <a:srgbClr val="7030A0"/>
                </a:solidFill>
              </a:rPr>
              <a:t>Детство – это прекрасная и ответственная пора.</a:t>
            </a:r>
          </a:p>
          <a:p>
            <a:r>
              <a:rPr lang="ru-RU" sz="1200" b="1" dirty="0">
                <a:solidFill>
                  <a:srgbClr val="7030A0"/>
                </a:solidFill>
              </a:rPr>
              <a:t>Ребенок как лист чистой бумаги, если напишешь на ней что – то с ошибкой, исправить ее в дальнейшем будет очень трудно. А чтобы этих ошибок было как можно меньше, воспитатель должен обладать большим арсеналом личностных и профессиональных качеств, таких как доброта, мудрость, целеустремленность, отзывчивость, образованность.</a:t>
            </a:r>
          </a:p>
          <a:p>
            <a:r>
              <a:rPr lang="ru-RU" sz="1200" b="1" dirty="0">
                <a:solidFill>
                  <a:srgbClr val="7030A0"/>
                </a:solidFill>
              </a:rPr>
              <a:t>Воспитатель детского сада немного волшебник. Почему спросите вы?</a:t>
            </a:r>
          </a:p>
          <a:p>
            <a:r>
              <a:rPr lang="ru-RU" sz="1200" b="1" dirty="0">
                <a:solidFill>
                  <a:srgbClr val="7030A0"/>
                </a:solidFill>
              </a:rPr>
              <a:t>Потому что все дети ежесекундно ждут от нас, взрослых, сказки, чуда, открытий. А педагоги по дуновению волшебной палочки приносят в их души новые впечатления.</a:t>
            </a:r>
          </a:p>
          <a:p>
            <a:r>
              <a:rPr lang="ru-RU" sz="1200" b="1" dirty="0">
                <a:solidFill>
                  <a:srgbClr val="7030A0"/>
                </a:solidFill>
              </a:rPr>
              <a:t>Каждый день я всматриваюсь в широко раскрытые глаза своих воспитанников. Сколько в них чувств, переживаний. Глаза ребенка – это состояние души, в  которых многое можно увидеть. Чтобы побольше узнать о ребенке, сердце воспитателя должно быть не только добрым, но и зрячим.  </a:t>
            </a:r>
          </a:p>
          <a:p>
            <a:r>
              <a:rPr lang="ru-RU" sz="1200" b="1" dirty="0">
                <a:solidFill>
                  <a:srgbClr val="7030A0"/>
                </a:solidFill>
              </a:rPr>
              <a:t>Да …Воспитатель для ребенка в детском саду – главный человек, кладезь знании и умении.</a:t>
            </a:r>
          </a:p>
          <a:p>
            <a:r>
              <a:rPr lang="ru-RU" sz="1200" b="1" dirty="0">
                <a:solidFill>
                  <a:srgbClr val="7030A0"/>
                </a:solidFill>
              </a:rPr>
              <a:t>Размышляя о своем жизненном пути, я прекрасно понимаю, что не могу провести грань, где заканчивается моя работа и начинается личная жизнь. Наверно, это и есть моя дорога, зовущая и ведущая к бесконечной жизни в душах моих ребят.</a:t>
            </a:r>
          </a:p>
          <a:p>
            <a:r>
              <a:rPr lang="ru-RU" sz="1200" b="1" dirty="0">
                <a:solidFill>
                  <a:srgbClr val="7030A0"/>
                </a:solidFill>
              </a:rPr>
              <a:t>Каждый день я открываю дверь детского сада и захожу в группу. Вновь я вижу взоры моих детей. Их светлые, ясные, любопытные, верящие, добрые, чистые глаза, оценивающие каждый мой взгляд, поступок, шаг. Они многого ожидают от меня.</a:t>
            </a:r>
          </a:p>
        </p:txBody>
      </p:sp>
      <p:sp>
        <p:nvSpPr>
          <p:cNvPr id="5" name="Прямоугольник 4"/>
          <p:cNvSpPr/>
          <p:nvPr/>
        </p:nvSpPr>
        <p:spPr>
          <a:xfrm>
            <a:off x="4492060" y="548680"/>
            <a:ext cx="4248472" cy="1292662"/>
          </a:xfrm>
          <a:prstGeom prst="rect">
            <a:avLst/>
          </a:prstGeom>
        </p:spPr>
        <p:txBody>
          <a:bodyPr wrap="square">
            <a:spAutoFit/>
          </a:bodyPr>
          <a:lstStyle/>
          <a:p>
            <a:pPr marL="0" indent="0">
              <a:buFontTx/>
              <a:buNone/>
            </a:pPr>
            <a:r>
              <a:rPr lang="ru-RU" sz="1100" b="1" dirty="0">
                <a:solidFill>
                  <a:srgbClr val="7030A0"/>
                </a:solidFill>
              </a:rPr>
              <a:t> </a:t>
            </a:r>
            <a:r>
              <a:rPr lang="ru-RU" sz="1100" b="1" dirty="0" smtClean="0">
                <a:solidFill>
                  <a:srgbClr val="7030A0"/>
                </a:solidFill>
              </a:rPr>
              <a:t>             Я </a:t>
            </a:r>
            <a:r>
              <a:rPr lang="ru-RU" sz="1100" b="1" dirty="0">
                <a:solidFill>
                  <a:srgbClr val="7030A0"/>
                </a:solidFill>
              </a:rPr>
              <a:t>воспитатель! И этим я горжусь</a:t>
            </a:r>
            <a:r>
              <a:rPr lang="ru-RU" sz="1100" b="1" dirty="0" smtClean="0">
                <a:solidFill>
                  <a:srgbClr val="7030A0"/>
                </a:solidFill>
              </a:rPr>
              <a:t>!</a:t>
            </a:r>
          </a:p>
          <a:p>
            <a:pPr marL="0" indent="0">
              <a:buFontTx/>
              <a:buNone/>
            </a:pPr>
            <a:r>
              <a:rPr lang="ru-RU" sz="1100" b="1" dirty="0" smtClean="0">
                <a:solidFill>
                  <a:srgbClr val="7030A0"/>
                </a:solidFill>
              </a:rPr>
              <a:t>                                                                                                                        Горжусь и тем, что рядом всегда дети</a:t>
            </a:r>
          </a:p>
          <a:p>
            <a:pPr marL="0" indent="0">
              <a:buFontTx/>
              <a:buNone/>
            </a:pPr>
            <a:r>
              <a:rPr lang="ru-RU" sz="1100" b="1" dirty="0">
                <a:solidFill>
                  <a:srgbClr val="7030A0"/>
                </a:solidFill>
              </a:rPr>
              <a:t>                                                                                                                        Своими знаниями с ними я делюсь</a:t>
            </a:r>
          </a:p>
          <a:p>
            <a:pPr marL="0" indent="0">
              <a:buFontTx/>
              <a:buNone/>
            </a:pPr>
            <a:r>
              <a:rPr lang="ru-RU" sz="1100" b="1" dirty="0">
                <a:solidFill>
                  <a:srgbClr val="7030A0"/>
                </a:solidFill>
              </a:rPr>
              <a:t>                                                                                                                        И вместе за руку идем мы по планете</a:t>
            </a:r>
            <a:r>
              <a:rPr lang="ru-RU" sz="1200" b="1" dirty="0">
                <a:solidFill>
                  <a:srgbClr val="7030A0"/>
                </a:solidFill>
              </a:rPr>
              <a:t>!</a:t>
            </a:r>
          </a:p>
        </p:txBody>
      </p:sp>
    </p:spTree>
    <p:extLst>
      <p:ext uri="{BB962C8B-B14F-4D97-AF65-F5344CB8AC3E}">
        <p14:creationId xmlns="" xmlns:p14="http://schemas.microsoft.com/office/powerpoint/2010/main" val="2185562458"/>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1043608" y="404664"/>
            <a:ext cx="7200800" cy="6192688"/>
          </a:xfrm>
        </p:spPr>
        <p:txBody>
          <a:bodyPr/>
          <a:lstStyle/>
          <a:p>
            <a:pPr lvl="0">
              <a:spcBef>
                <a:spcPct val="20000"/>
              </a:spcBef>
              <a:defRPr/>
            </a:pPr>
            <a:r>
              <a:rPr lang="ru-RU" sz="1200" b="1" dirty="0" smtClean="0">
                <a:solidFill>
                  <a:srgbClr val="003399"/>
                </a:solidFill>
                <a:latin typeface="Microsoft Sans Serif" panose="020B0604020202020204" pitchFamily="34" charset="0"/>
                <a:cs typeface="Microsoft Sans Serif" panose="020B0604020202020204" pitchFamily="34" charset="0"/>
              </a:rPr>
              <a:t>      </a:t>
            </a:r>
            <a:r>
              <a:rPr lang="ru-RU" sz="1200" b="1" kern="0" dirty="0">
                <a:solidFill>
                  <a:srgbClr val="7030A0"/>
                </a:solidFill>
                <a:latin typeface="Arial"/>
                <a:ea typeface="+mn-ea"/>
                <a:cs typeface="+mn-cs"/>
              </a:rPr>
              <a:t>Счастлива ли я? Счастье у каждого свое, оно складывается из многих показателей. Одно из его составляющих для меня – выбранная профессия.</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Я счастливый человек. У меня есть любимое дело. Я нахожусь в постоянном творческом поиске. Ведь только творческий воспитатель может заразить своим теплом, верой, талантом.</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Я счастлива, потому что у меня есть возможность вновь и вновь открывать новый мир и вбирать новые знания.</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Я счастлива, потому что, отдавая тепло своей души детям, становлюсь богаче. Уверена, что не стоит бояться  рисковать, меняться, учиться жизни. Стоит пробовать, дерзать, творить и никогда не останавливаться на достигнутом.</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Делая первые, еще совсем неуверенные, робкие « шаги» в педагогической жизни, я мечтала стать хорошим воспитателем, настоящим другом для своих детей. Сегодня я с уверенностью могу сказать: « Моя мечта сбылась!»</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           </a:t>
            </a:r>
            <a:r>
              <a:rPr lang="ru-RU" sz="1200" b="1" i="1" kern="0" dirty="0">
                <a:solidFill>
                  <a:srgbClr val="7030A0"/>
                </a:solidFill>
                <a:latin typeface="Arial"/>
                <a:ea typeface="+mn-ea"/>
                <a:cs typeface="+mn-cs"/>
              </a:rPr>
              <a:t>Мне говорят, что слишком много любви я  детям отдаю</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           Что материнская тревога до срока  старит жизнь мою.</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            Но что смогу я им ответить сердцам бесстрашным как броня,</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            Любовь, мной отданная детям, сильнее делает меня.</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На вопрос « Почему я работаю  в детском саду?» я просто отвечу « потому что люблю детей и не мыслю жизни без них.</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           </a:t>
            </a:r>
            <a:r>
              <a:rPr lang="ru-RU" sz="1200" b="1" i="1" kern="0" dirty="0">
                <a:solidFill>
                  <a:srgbClr val="7030A0"/>
                </a:solidFill>
                <a:latin typeface="Arial"/>
                <a:ea typeface="+mn-ea"/>
                <a:cs typeface="+mn-cs"/>
              </a:rPr>
              <a:t>Я выбрала профессию такую</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           Что лучше мне на свете не найти</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            И с каждым годом убеждаюсь</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            Что я иду по верному пути.</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kern="0" dirty="0">
                <a:solidFill>
                  <a:srgbClr val="7030A0"/>
                </a:solidFill>
                <a:latin typeface="Arial"/>
                <a:ea typeface="+mn-ea"/>
                <a:cs typeface="+mn-cs"/>
              </a:rPr>
              <a:t>Я закончу свое эссе словами:</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«Каким быть должен воспитатель?</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Конечно, добрым должен быть</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Любить детей, любить ученье, свою профессию любить</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Каким быть должен воспитатель?</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Конечно, щедрым должен быть</a:t>
            </a:r>
            <a:r>
              <a:rPr lang="ru-RU" sz="1200" b="1" kern="0" dirty="0">
                <a:solidFill>
                  <a:srgbClr val="7030A0"/>
                </a:solidFill>
                <a:latin typeface="Arial"/>
                <a:ea typeface="+mn-ea"/>
                <a:cs typeface="+mn-cs"/>
              </a:rPr>
              <a:t/>
            </a:r>
            <a:br>
              <a:rPr lang="ru-RU" sz="1200" b="1" kern="0" dirty="0">
                <a:solidFill>
                  <a:srgbClr val="7030A0"/>
                </a:solidFill>
                <a:latin typeface="Arial"/>
                <a:ea typeface="+mn-ea"/>
                <a:cs typeface="+mn-cs"/>
              </a:rPr>
            </a:br>
            <a:r>
              <a:rPr lang="ru-RU" sz="1200" b="1" i="1" kern="0" dirty="0">
                <a:solidFill>
                  <a:srgbClr val="7030A0"/>
                </a:solidFill>
                <a:latin typeface="Arial"/>
                <a:ea typeface="+mn-ea"/>
                <a:cs typeface="+mn-cs"/>
              </a:rPr>
              <a:t>Всего себя без сожаленья он должен детям подарить!»</a:t>
            </a:r>
            <a:r>
              <a:rPr lang="ru-RU" sz="1100" kern="0" dirty="0">
                <a:solidFill>
                  <a:srgbClr val="000000"/>
                </a:solidFill>
                <a:latin typeface="Arial"/>
                <a:ea typeface="+mn-ea"/>
                <a:cs typeface="+mn-cs"/>
              </a:rPr>
              <a:t/>
            </a:r>
            <a:br>
              <a:rPr lang="ru-RU" sz="1100" kern="0" dirty="0">
                <a:solidFill>
                  <a:srgbClr val="000000"/>
                </a:solidFill>
                <a:latin typeface="Arial"/>
                <a:ea typeface="+mn-ea"/>
                <a:cs typeface="+mn-cs"/>
              </a:rPr>
            </a:br>
            <a:endParaRPr lang="ru-RU" sz="1000" b="1" dirty="0" smtClean="0">
              <a:solidFill>
                <a:srgbClr val="003399"/>
              </a:solidFill>
              <a:latin typeface="Constantia" panose="02030602050306030303" pitchFamily="18" charset="0"/>
              <a:cs typeface="Microsoft Sans Serif" panose="020B0604020202020204" pitchFamily="34" charset="0"/>
            </a:endParaRPr>
          </a:p>
        </p:txBody>
      </p:sp>
    </p:spTree>
    <p:extLst>
      <p:ext uri="{BB962C8B-B14F-4D97-AF65-F5344CB8AC3E}">
        <p14:creationId xmlns="" xmlns:p14="http://schemas.microsoft.com/office/powerpoint/2010/main" val="2711708802"/>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p:txBody>
          <a:bodyPr/>
          <a:lstStyle/>
          <a:p>
            <a:pPr eaLnBrk="1" hangingPunct="1"/>
            <a:endParaRPr lang="ru-RU" smtClean="0"/>
          </a:p>
        </p:txBody>
      </p:sp>
      <p:pic>
        <p:nvPicPr>
          <p:cNvPr id="16386" name="Picture 5" descr="40e233253335"/>
          <p:cNvPicPr>
            <a:picLocks noGrp="1" noChangeAspect="1" noChangeArrowheads="1"/>
          </p:cNvPicPr>
          <p:nvPr>
            <p:ph idx="1"/>
          </p:nvPr>
        </p:nvPicPr>
        <p:blipFill>
          <a:blip r:embed="rId2" cstate="print"/>
          <a:srcRect/>
          <a:stretch>
            <a:fillRect/>
          </a:stretch>
        </p:blipFill>
        <p:spPr>
          <a:xfrm>
            <a:off x="0" y="0"/>
            <a:ext cx="9179718" cy="6858000"/>
          </a:xfrm>
          <a:noFill/>
        </p:spPr>
      </p:pic>
      <p:sp>
        <p:nvSpPr>
          <p:cNvPr id="16387" name="TextBox 9"/>
          <p:cNvSpPr txBox="1">
            <a:spLocks noChangeArrowheads="1"/>
          </p:cNvSpPr>
          <p:nvPr/>
        </p:nvSpPr>
        <p:spPr bwMode="auto">
          <a:xfrm>
            <a:off x="1845468" y="620714"/>
            <a:ext cx="5524500" cy="584775"/>
          </a:xfrm>
          <a:prstGeom prst="rect">
            <a:avLst/>
          </a:prstGeom>
          <a:noFill/>
          <a:ln w="9525">
            <a:noFill/>
            <a:miter lim="800000"/>
            <a:headEnd/>
            <a:tailEnd/>
          </a:ln>
        </p:spPr>
        <p:txBody>
          <a:bodyPr>
            <a:spAutoFit/>
          </a:bodyPr>
          <a:lstStyle/>
          <a:p>
            <a:pPr algn="ctr"/>
            <a:endParaRPr lang="ru-RU" sz="3200" b="1" dirty="0">
              <a:solidFill>
                <a:srgbClr val="990000"/>
              </a:solidFill>
              <a:latin typeface="Calibri" pitchFamily="34" charset="0"/>
            </a:endParaRPr>
          </a:p>
        </p:txBody>
      </p:sp>
      <p:sp>
        <p:nvSpPr>
          <p:cNvPr id="16388" name="Rectangle 1"/>
          <p:cNvSpPr>
            <a:spLocks noChangeArrowheads="1"/>
          </p:cNvSpPr>
          <p:nvPr/>
        </p:nvSpPr>
        <p:spPr bwMode="auto">
          <a:xfrm>
            <a:off x="1214437" y="4792277"/>
            <a:ext cx="6786563" cy="276999"/>
          </a:xfrm>
          <a:prstGeom prst="rect">
            <a:avLst/>
          </a:prstGeom>
          <a:noFill/>
          <a:ln w="9525">
            <a:noFill/>
            <a:miter lim="800000"/>
            <a:headEnd/>
            <a:tailEnd/>
          </a:ln>
        </p:spPr>
        <p:txBody>
          <a:bodyPr anchor="ctr">
            <a:spAutoFit/>
          </a:bodyPr>
          <a:lstStyle/>
          <a:p>
            <a:pPr algn="just"/>
            <a:r>
              <a:rPr lang="ru-RU" altLang="zh-CN" sz="1200">
                <a:solidFill>
                  <a:srgbClr val="000099"/>
                </a:solidFill>
                <a:latin typeface="Liberation Serif"/>
              </a:rPr>
              <a:t>      </a:t>
            </a:r>
            <a:endParaRPr lang="ru-RU" altLang="zh-CN" sz="1200">
              <a:latin typeface="Calibri" pitchFamily="34" charset="0"/>
            </a:endParaRPr>
          </a:p>
        </p:txBody>
      </p:sp>
      <p:sp>
        <p:nvSpPr>
          <p:cNvPr id="16389" name="TextBox 7"/>
          <p:cNvSpPr txBox="1">
            <a:spLocks noChangeArrowheads="1"/>
          </p:cNvSpPr>
          <p:nvPr/>
        </p:nvSpPr>
        <p:spPr bwMode="auto">
          <a:xfrm>
            <a:off x="1475656" y="404664"/>
            <a:ext cx="6408712" cy="646331"/>
          </a:xfrm>
          <a:prstGeom prst="rect">
            <a:avLst/>
          </a:prstGeom>
          <a:noFill/>
          <a:ln w="9525">
            <a:noFill/>
            <a:miter lim="800000"/>
            <a:headEnd/>
            <a:tailEnd/>
          </a:ln>
        </p:spPr>
        <p:txBody>
          <a:bodyPr wrap="square">
            <a:spAutoFit/>
          </a:bodyPr>
          <a:lstStyle/>
          <a:p>
            <a:pPr algn="ctr"/>
            <a:r>
              <a:rPr lang="ru-RU" sz="3600" b="1" dirty="0" smtClean="0">
                <a:solidFill>
                  <a:srgbClr val="003399"/>
                </a:solidFill>
                <a:latin typeface="Microsoft Sans Serif" panose="020B0604020202020204" pitchFamily="34" charset="0"/>
                <a:cs typeface="Microsoft Sans Serif" panose="020B0604020202020204" pitchFamily="34" charset="0"/>
              </a:rPr>
              <a:t>Профессиональная карта</a:t>
            </a:r>
            <a:endParaRPr lang="ru-RU" sz="3600" b="1" dirty="0">
              <a:solidFill>
                <a:srgbClr val="003399"/>
              </a:solidFill>
              <a:latin typeface="Microsoft Sans Serif" panose="020B0604020202020204" pitchFamily="34" charset="0"/>
              <a:cs typeface="Microsoft Sans Serif" panose="020B0604020202020204" pitchFamily="34" charset="0"/>
            </a:endParaRPr>
          </a:p>
        </p:txBody>
      </p:sp>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1979712" y="1050995"/>
            <a:ext cx="4814787" cy="28100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chemeClr val="accent1"/>
                </a:solidFill>
              </a14:hiddenFill>
            </a:ext>
          </a:extLst>
        </p:spPr>
      </p:pic>
      <p:pic>
        <p:nvPicPr>
          <p:cNvPr id="819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1799703" y="4149080"/>
            <a:ext cx="5174803" cy="203108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2050" name="Picture 2" descr="C:\Users\Alex\Desktop\1714285191364.jpg"/>
          <p:cNvPicPr>
            <a:picLocks noChangeAspect="1" noChangeArrowheads="1"/>
          </p:cNvPicPr>
          <p:nvPr/>
        </p:nvPicPr>
        <p:blipFill>
          <a:blip r:embed="rId5" cstate="print"/>
          <a:srcRect/>
          <a:stretch>
            <a:fillRect/>
          </a:stretch>
        </p:blipFill>
        <p:spPr bwMode="auto">
          <a:xfrm>
            <a:off x="1500166" y="1000108"/>
            <a:ext cx="6072230" cy="5143536"/>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Box 9"/>
          <p:cNvSpPr txBox="1">
            <a:spLocks noChangeArrowheads="1"/>
          </p:cNvSpPr>
          <p:nvPr/>
        </p:nvSpPr>
        <p:spPr bwMode="auto">
          <a:xfrm>
            <a:off x="1042988" y="3357564"/>
            <a:ext cx="3313112" cy="307777"/>
          </a:xfrm>
          <a:prstGeom prst="rect">
            <a:avLst/>
          </a:prstGeom>
          <a:noFill/>
          <a:ln w="9525">
            <a:noFill/>
            <a:miter lim="800000"/>
            <a:headEnd/>
            <a:tailEnd/>
          </a:ln>
        </p:spPr>
        <p:txBody>
          <a:bodyPr>
            <a:spAutoFit/>
          </a:bodyPr>
          <a:lstStyle/>
          <a:p>
            <a:pPr algn="ctr"/>
            <a:r>
              <a:rPr lang="ru-RU" sz="1400" b="1" dirty="0" smtClean="0">
                <a:solidFill>
                  <a:schemeClr val="hlink"/>
                </a:solidFill>
                <a:latin typeface="Monotype Corsiva" pitchFamily="66" charset="0"/>
              </a:rPr>
              <a:t> </a:t>
            </a:r>
            <a:endParaRPr lang="ru-RU" sz="1400" b="1" dirty="0">
              <a:solidFill>
                <a:schemeClr val="hlink"/>
              </a:solidFill>
              <a:latin typeface="Monotype Corsiva" pitchFamily="66" charset="0"/>
            </a:endParaRPr>
          </a:p>
        </p:txBody>
      </p:sp>
      <p:pic>
        <p:nvPicPr>
          <p:cNvPr id="19458" name="Picture 5" descr="40e233253335"/>
          <p:cNvPicPr>
            <a:picLocks noGrp="1" noChangeAspect="1" noChangeArrowheads="1"/>
          </p:cNvPicPr>
          <p:nvPr>
            <p:ph idx="4294967295"/>
          </p:nvPr>
        </p:nvPicPr>
        <p:blipFill>
          <a:blip r:embed="rId2" cstate="print"/>
          <a:srcRect/>
          <a:stretch>
            <a:fillRect/>
          </a:stretch>
        </p:blipFill>
        <p:spPr>
          <a:xfrm>
            <a:off x="-73023" y="0"/>
            <a:ext cx="9144000" cy="6858000"/>
          </a:xfrm>
          <a:noFill/>
        </p:spPr>
      </p:pic>
      <p:sp>
        <p:nvSpPr>
          <p:cNvPr id="19457" name="Заголовок 1"/>
          <p:cNvSpPr>
            <a:spLocks noGrp="1"/>
          </p:cNvSpPr>
          <p:nvPr>
            <p:ph type="title" idx="4294967295"/>
          </p:nvPr>
        </p:nvSpPr>
        <p:spPr>
          <a:xfrm>
            <a:off x="457200" y="274638"/>
            <a:ext cx="8229600" cy="2891840"/>
          </a:xfrm>
        </p:spPr>
        <p:txBody>
          <a:bodyPr/>
          <a:lstStyle/>
          <a:p>
            <a:pPr eaLnBrk="1" hangingPunct="1"/>
            <a:r>
              <a:rPr lang="ru-RU" sz="4000" dirty="0" smtClean="0">
                <a:solidFill>
                  <a:srgbClr val="001C74"/>
                </a:solidFill>
                <a:latin typeface="Microsoft Sans Serif" panose="020B0604020202020204" pitchFamily="34" charset="0"/>
                <a:cs typeface="Microsoft Sans Serif" panose="020B0604020202020204" pitchFamily="34" charset="0"/>
              </a:rPr>
              <a:t/>
            </a:r>
            <a:br>
              <a:rPr lang="ru-RU" sz="4000" dirty="0" smtClean="0">
                <a:solidFill>
                  <a:srgbClr val="001C74"/>
                </a:solidFill>
                <a:latin typeface="Microsoft Sans Serif" panose="020B0604020202020204" pitchFamily="34" charset="0"/>
                <a:cs typeface="Microsoft Sans Serif" panose="020B0604020202020204" pitchFamily="34" charset="0"/>
              </a:rPr>
            </a:br>
            <a:r>
              <a:rPr lang="ru-RU" sz="4000" dirty="0" smtClean="0">
                <a:solidFill>
                  <a:srgbClr val="001C74"/>
                </a:solidFill>
                <a:latin typeface="Microsoft Sans Serif" panose="020B0604020202020204" pitchFamily="34" charset="0"/>
                <a:cs typeface="Microsoft Sans Serif" panose="020B0604020202020204" pitchFamily="34" charset="0"/>
              </a:rPr>
              <a:t> </a:t>
            </a:r>
          </a:p>
        </p:txBody>
      </p:sp>
      <p:sp>
        <p:nvSpPr>
          <p:cNvPr id="19463" name="TextBox 9"/>
          <p:cNvSpPr txBox="1">
            <a:spLocks noChangeArrowheads="1"/>
          </p:cNvSpPr>
          <p:nvPr/>
        </p:nvSpPr>
        <p:spPr bwMode="auto">
          <a:xfrm>
            <a:off x="2792415" y="447416"/>
            <a:ext cx="4948237" cy="461665"/>
          </a:xfrm>
          <a:prstGeom prst="rect">
            <a:avLst/>
          </a:prstGeom>
          <a:noFill/>
          <a:ln w="9525">
            <a:noFill/>
            <a:miter lim="800000"/>
            <a:headEnd/>
            <a:tailEnd/>
          </a:ln>
        </p:spPr>
        <p:txBody>
          <a:bodyPr>
            <a:spAutoFit/>
          </a:bodyPr>
          <a:lstStyle/>
          <a:p>
            <a:pPr algn="ctr"/>
            <a:r>
              <a:rPr lang="ru-RU" sz="2400" b="1" dirty="0" smtClean="0">
                <a:solidFill>
                  <a:srgbClr val="990000"/>
                </a:solidFill>
                <a:latin typeface="Monotype Corsiva" pitchFamily="66" charset="0"/>
              </a:rPr>
              <a:t> </a:t>
            </a:r>
            <a:endParaRPr lang="ru-RU" sz="2400" b="1" dirty="0">
              <a:solidFill>
                <a:srgbClr val="990000"/>
              </a:solidFill>
              <a:latin typeface="Calibri" pitchFamily="34" charset="0"/>
            </a:endParaRPr>
          </a:p>
        </p:txBody>
      </p:sp>
      <p:sp>
        <p:nvSpPr>
          <p:cNvPr id="19465" name="TextBox 9"/>
          <p:cNvSpPr txBox="1">
            <a:spLocks noChangeArrowheads="1"/>
          </p:cNvSpPr>
          <p:nvPr/>
        </p:nvSpPr>
        <p:spPr bwMode="auto">
          <a:xfrm>
            <a:off x="4755481" y="5987883"/>
            <a:ext cx="2952751" cy="338554"/>
          </a:xfrm>
          <a:prstGeom prst="rect">
            <a:avLst/>
          </a:prstGeom>
          <a:noFill/>
          <a:ln w="9525">
            <a:noFill/>
            <a:miter lim="800000"/>
            <a:headEnd/>
            <a:tailEnd/>
          </a:ln>
        </p:spPr>
        <p:txBody>
          <a:bodyPr>
            <a:spAutoFit/>
          </a:bodyPr>
          <a:lstStyle/>
          <a:p>
            <a:pPr algn="ctr"/>
            <a:r>
              <a:rPr lang="ru-RU" sz="1600" b="1" dirty="0" smtClean="0">
                <a:solidFill>
                  <a:schemeClr val="hlink"/>
                </a:solidFill>
                <a:latin typeface="Monotype Corsiva" pitchFamily="66" charset="0"/>
              </a:rPr>
              <a:t> </a:t>
            </a:r>
            <a:endParaRPr lang="ru-RU" sz="1600" b="1" dirty="0">
              <a:solidFill>
                <a:schemeClr val="hlink"/>
              </a:solidFill>
              <a:latin typeface="Calibri" pitchFamily="34" charset="0"/>
            </a:endParaRPr>
          </a:p>
        </p:txBody>
      </p:sp>
      <p:sp>
        <p:nvSpPr>
          <p:cNvPr id="19466" name="TextBox 9"/>
          <p:cNvSpPr txBox="1">
            <a:spLocks noChangeArrowheads="1"/>
          </p:cNvSpPr>
          <p:nvPr/>
        </p:nvSpPr>
        <p:spPr bwMode="auto">
          <a:xfrm>
            <a:off x="1258890" y="5949951"/>
            <a:ext cx="3240087" cy="338554"/>
          </a:xfrm>
          <a:prstGeom prst="rect">
            <a:avLst/>
          </a:prstGeom>
          <a:noFill/>
          <a:ln w="9525">
            <a:noFill/>
            <a:miter lim="800000"/>
            <a:headEnd/>
            <a:tailEnd/>
          </a:ln>
        </p:spPr>
        <p:txBody>
          <a:bodyPr>
            <a:spAutoFit/>
          </a:bodyPr>
          <a:lstStyle/>
          <a:p>
            <a:pPr algn="ctr"/>
            <a:r>
              <a:rPr lang="ru-RU" sz="1600" b="1" dirty="0" smtClean="0">
                <a:solidFill>
                  <a:schemeClr val="hlink"/>
                </a:solidFill>
                <a:latin typeface="Monotype Corsiva" pitchFamily="66" charset="0"/>
              </a:rPr>
              <a:t> </a:t>
            </a:r>
            <a:endParaRPr lang="ru-RU" sz="1600" b="1" dirty="0">
              <a:solidFill>
                <a:schemeClr val="hlink"/>
              </a:solidFill>
              <a:latin typeface="Calibri" pitchFamily="34" charset="0"/>
            </a:endParaRPr>
          </a:p>
        </p:txBody>
      </p:sp>
      <p:sp>
        <p:nvSpPr>
          <p:cNvPr id="19467" name="TextBox 9"/>
          <p:cNvSpPr txBox="1">
            <a:spLocks noChangeArrowheads="1"/>
          </p:cNvSpPr>
          <p:nvPr/>
        </p:nvSpPr>
        <p:spPr bwMode="auto">
          <a:xfrm>
            <a:off x="4572000" y="2997201"/>
            <a:ext cx="3529013" cy="338554"/>
          </a:xfrm>
          <a:prstGeom prst="rect">
            <a:avLst/>
          </a:prstGeom>
          <a:noFill/>
          <a:ln w="9525">
            <a:noFill/>
            <a:miter lim="800000"/>
            <a:headEnd/>
            <a:tailEnd/>
          </a:ln>
        </p:spPr>
        <p:txBody>
          <a:bodyPr>
            <a:spAutoFit/>
          </a:bodyPr>
          <a:lstStyle/>
          <a:p>
            <a:pPr algn="ctr"/>
            <a:r>
              <a:rPr lang="ru-RU" sz="1600" b="1" dirty="0" smtClean="0">
                <a:solidFill>
                  <a:schemeClr val="hlink"/>
                </a:solidFill>
                <a:latin typeface="Monotype Corsiva" pitchFamily="66" charset="0"/>
              </a:rPr>
              <a:t> </a:t>
            </a:r>
            <a:endParaRPr lang="ru-RU" sz="1600" b="1" dirty="0">
              <a:solidFill>
                <a:schemeClr val="hlink"/>
              </a:solidFill>
              <a:latin typeface="Calibri" pitchFamily="34" charset="0"/>
            </a:endParaRPr>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3563888" y="3166478"/>
            <a:ext cx="2170833" cy="2949794"/>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6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6071117" y="909081"/>
            <a:ext cx="3020663" cy="1632926"/>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68"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3239852" y="597308"/>
            <a:ext cx="2664296" cy="2083555"/>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69"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10352" y="945137"/>
            <a:ext cx="3168352" cy="1416156"/>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70" name="Picture 6"/>
          <p:cNvPicPr>
            <a:picLocks noChangeAspect="1" noChangeArrowheads="1"/>
          </p:cNvPicPr>
          <p:nvPr/>
        </p:nvPicPr>
        <p:blipFill>
          <a:blip r:embed="rId7" cstate="print">
            <a:extLst>
              <a:ext uri="{28A0092B-C50C-407E-A947-70E740481C1C}">
                <a14:useLocalDpi xmlns="" xmlns:a14="http://schemas.microsoft.com/office/drawing/2010/main" val="0"/>
              </a:ext>
            </a:extLst>
          </a:blip>
          <a:stretch>
            <a:fillRect/>
          </a:stretch>
        </p:blipFill>
        <p:spPr bwMode="auto">
          <a:xfrm>
            <a:off x="1323053" y="3335755"/>
            <a:ext cx="1916799" cy="2555732"/>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tretch>
            <a:fillRect/>
          </a:stretch>
        </p:blipFill>
        <p:spPr bwMode="auto">
          <a:xfrm>
            <a:off x="5972076" y="3212347"/>
            <a:ext cx="2208609" cy="2944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descr="C:\Users\Alex\Desktop\1714285191352.jpg"/>
          <p:cNvPicPr>
            <a:picLocks noChangeAspect="1" noChangeArrowheads="1"/>
          </p:cNvPicPr>
          <p:nvPr/>
        </p:nvPicPr>
        <p:blipFill>
          <a:blip r:embed="rId9"/>
          <a:srcRect/>
          <a:stretch>
            <a:fillRect/>
          </a:stretch>
        </p:blipFill>
        <p:spPr bwMode="auto">
          <a:xfrm>
            <a:off x="0" y="428604"/>
            <a:ext cx="9144000" cy="5929354"/>
          </a:xfrm>
          <a:prstGeom prst="rect">
            <a:avLst/>
          </a:prstGeom>
          <a:noFill/>
        </p:spPr>
      </p:pic>
    </p:spTree>
    <p:extLst>
      <p:ext uri="{BB962C8B-B14F-4D97-AF65-F5344CB8AC3E}">
        <p14:creationId xmlns="" xmlns:p14="http://schemas.microsoft.com/office/powerpoint/2010/main" val="2731023290"/>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Заголовок 1"/>
          <p:cNvSpPr>
            <a:spLocks noGrp="1"/>
          </p:cNvSpPr>
          <p:nvPr>
            <p:ph type="title"/>
          </p:nvPr>
        </p:nvSpPr>
        <p:spPr/>
        <p:txBody>
          <a:bodyPr/>
          <a:lstStyle/>
          <a:p>
            <a:pPr eaLnBrk="1" hangingPunct="1"/>
            <a:endParaRPr lang="ru-RU" smtClean="0"/>
          </a:p>
        </p:txBody>
      </p:sp>
      <p:pic>
        <p:nvPicPr>
          <p:cNvPr id="16386" name="Picture 5" descr="40e233253335"/>
          <p:cNvPicPr>
            <a:picLocks noGrp="1" noChangeAspect="1" noChangeArrowheads="1"/>
          </p:cNvPicPr>
          <p:nvPr>
            <p:ph idx="1"/>
          </p:nvPr>
        </p:nvPicPr>
        <p:blipFill>
          <a:blip r:embed="rId2" cstate="print"/>
          <a:srcRect/>
          <a:stretch>
            <a:fillRect/>
          </a:stretch>
        </p:blipFill>
        <p:spPr>
          <a:xfrm>
            <a:off x="0" y="0"/>
            <a:ext cx="9179718" cy="6858000"/>
          </a:xfrm>
          <a:noFill/>
        </p:spPr>
      </p:pic>
      <p:sp>
        <p:nvSpPr>
          <p:cNvPr id="16387" name="TextBox 9"/>
          <p:cNvSpPr txBox="1">
            <a:spLocks noChangeArrowheads="1"/>
          </p:cNvSpPr>
          <p:nvPr/>
        </p:nvSpPr>
        <p:spPr bwMode="auto">
          <a:xfrm>
            <a:off x="1845468" y="620714"/>
            <a:ext cx="5524500" cy="584775"/>
          </a:xfrm>
          <a:prstGeom prst="rect">
            <a:avLst/>
          </a:prstGeom>
          <a:noFill/>
          <a:ln w="9525">
            <a:noFill/>
            <a:miter lim="800000"/>
            <a:headEnd/>
            <a:tailEnd/>
          </a:ln>
        </p:spPr>
        <p:txBody>
          <a:bodyPr>
            <a:spAutoFit/>
          </a:bodyPr>
          <a:lstStyle/>
          <a:p>
            <a:pPr algn="ctr"/>
            <a:endParaRPr lang="ru-RU" sz="3200" b="1" dirty="0">
              <a:solidFill>
                <a:srgbClr val="990000"/>
              </a:solidFill>
              <a:latin typeface="Calibri" pitchFamily="34" charset="0"/>
            </a:endParaRPr>
          </a:p>
        </p:txBody>
      </p:sp>
      <p:sp>
        <p:nvSpPr>
          <p:cNvPr id="16388" name="Rectangle 1"/>
          <p:cNvSpPr>
            <a:spLocks noChangeArrowheads="1"/>
          </p:cNvSpPr>
          <p:nvPr/>
        </p:nvSpPr>
        <p:spPr bwMode="auto">
          <a:xfrm>
            <a:off x="1214437" y="4792277"/>
            <a:ext cx="6786563" cy="276999"/>
          </a:xfrm>
          <a:prstGeom prst="rect">
            <a:avLst/>
          </a:prstGeom>
          <a:noFill/>
          <a:ln w="9525">
            <a:noFill/>
            <a:miter lim="800000"/>
            <a:headEnd/>
            <a:tailEnd/>
          </a:ln>
        </p:spPr>
        <p:txBody>
          <a:bodyPr anchor="ctr">
            <a:spAutoFit/>
          </a:bodyPr>
          <a:lstStyle/>
          <a:p>
            <a:pPr algn="just"/>
            <a:r>
              <a:rPr lang="ru-RU" altLang="zh-CN" sz="1200">
                <a:solidFill>
                  <a:srgbClr val="000099"/>
                </a:solidFill>
                <a:latin typeface="Liberation Serif"/>
              </a:rPr>
              <a:t>      </a:t>
            </a:r>
            <a:endParaRPr lang="ru-RU" altLang="zh-CN" sz="1200">
              <a:latin typeface="Calibri" pitchFamily="34" charset="0"/>
            </a:endParaRPr>
          </a:p>
        </p:txBody>
      </p:sp>
      <p:sp>
        <p:nvSpPr>
          <p:cNvPr id="16389" name="TextBox 7"/>
          <p:cNvSpPr txBox="1">
            <a:spLocks noChangeArrowheads="1"/>
          </p:cNvSpPr>
          <p:nvPr/>
        </p:nvSpPr>
        <p:spPr bwMode="auto">
          <a:xfrm>
            <a:off x="1475656" y="620714"/>
            <a:ext cx="6408712" cy="6001643"/>
          </a:xfrm>
          <a:prstGeom prst="rect">
            <a:avLst/>
          </a:prstGeom>
          <a:noFill/>
          <a:ln w="9525">
            <a:noFill/>
            <a:miter lim="800000"/>
            <a:headEnd/>
            <a:tailEnd/>
          </a:ln>
        </p:spPr>
        <p:txBody>
          <a:bodyPr wrap="square">
            <a:spAutoFit/>
          </a:bodyPr>
          <a:lstStyle/>
          <a:p>
            <a:pPr algn="ctr"/>
            <a:r>
              <a:rPr lang="ru-RU" sz="3600" b="1" dirty="0" smtClean="0">
                <a:solidFill>
                  <a:srgbClr val="003399"/>
                </a:solidFill>
                <a:latin typeface="Microsoft Sans Serif" panose="020B0604020202020204" pitchFamily="34" charset="0"/>
                <a:cs typeface="Microsoft Sans Serif" panose="020B0604020202020204" pitchFamily="34" charset="0"/>
              </a:rPr>
              <a:t>Личностные характеристики</a:t>
            </a:r>
          </a:p>
          <a:p>
            <a:pPr marL="457200" indent="-457200">
              <a:buFont typeface="Wingdings" panose="05000000000000000000" pitchFamily="2" charset="2"/>
              <a:buChar char="§"/>
              <a:defRPr/>
            </a:pPr>
            <a:endParaRPr lang="ru-RU" sz="2800" i="1" u="sng" dirty="0" smtClean="0">
              <a:solidFill>
                <a:srgbClr val="990000"/>
              </a:solidFill>
            </a:endParaRPr>
          </a:p>
          <a:p>
            <a:pPr marL="457200" indent="-457200">
              <a:buFont typeface="Wingdings" panose="05000000000000000000" pitchFamily="2" charset="2"/>
              <a:buChar char="§"/>
              <a:defRPr/>
            </a:pPr>
            <a:r>
              <a:rPr lang="ru-RU" sz="2800" b="1" i="1" u="sng" dirty="0" smtClean="0">
                <a:solidFill>
                  <a:srgbClr val="990000"/>
                </a:solidFill>
              </a:rPr>
              <a:t>Ответственность </a:t>
            </a:r>
            <a:endParaRPr lang="ru-RU" sz="2800" b="1" i="1" u="sng" dirty="0">
              <a:solidFill>
                <a:srgbClr val="990000"/>
              </a:solidFill>
            </a:endParaRPr>
          </a:p>
          <a:p>
            <a:pPr marL="457200" indent="-457200">
              <a:buFont typeface="Wingdings" panose="05000000000000000000" pitchFamily="2" charset="2"/>
              <a:buChar char="§"/>
              <a:defRPr/>
            </a:pPr>
            <a:r>
              <a:rPr lang="ru-RU" sz="2800" b="1" i="1" u="sng" dirty="0">
                <a:solidFill>
                  <a:srgbClr val="990000"/>
                </a:solidFill>
              </a:rPr>
              <a:t>Отзывчивость </a:t>
            </a:r>
          </a:p>
          <a:p>
            <a:pPr marL="457200" indent="-457200">
              <a:buFont typeface="Wingdings" panose="05000000000000000000" pitchFamily="2" charset="2"/>
              <a:buChar char="§"/>
              <a:defRPr/>
            </a:pPr>
            <a:r>
              <a:rPr lang="ru-RU" sz="2800" b="1" i="1" u="sng" dirty="0">
                <a:solidFill>
                  <a:srgbClr val="990000"/>
                </a:solidFill>
              </a:rPr>
              <a:t>Находчивость</a:t>
            </a:r>
          </a:p>
          <a:p>
            <a:pPr marL="457200" indent="-457200">
              <a:buFont typeface="Wingdings" panose="05000000000000000000" pitchFamily="2" charset="2"/>
              <a:buChar char="§"/>
              <a:defRPr/>
            </a:pPr>
            <a:r>
              <a:rPr lang="ru-RU" sz="2800" b="1" i="1" u="sng" dirty="0">
                <a:solidFill>
                  <a:srgbClr val="990000"/>
                </a:solidFill>
              </a:rPr>
              <a:t>Самокритичность </a:t>
            </a:r>
          </a:p>
          <a:p>
            <a:pPr marL="457200" indent="-457200">
              <a:buFont typeface="Wingdings" panose="05000000000000000000" pitchFamily="2" charset="2"/>
              <a:buChar char="§"/>
              <a:defRPr/>
            </a:pPr>
            <a:r>
              <a:rPr lang="ru-RU" sz="2800" b="1" i="1" u="sng" dirty="0">
                <a:solidFill>
                  <a:srgbClr val="990000"/>
                </a:solidFill>
              </a:rPr>
              <a:t> Работоспособность</a:t>
            </a:r>
          </a:p>
          <a:p>
            <a:pPr marL="457200" indent="-457200">
              <a:buFont typeface="Wingdings" panose="05000000000000000000" pitchFamily="2" charset="2"/>
              <a:buChar char="§"/>
              <a:defRPr/>
            </a:pPr>
            <a:r>
              <a:rPr lang="ru-RU" sz="2800" b="1" i="1" u="sng" dirty="0">
                <a:solidFill>
                  <a:srgbClr val="990000"/>
                </a:solidFill>
              </a:rPr>
              <a:t>Сострадание</a:t>
            </a:r>
          </a:p>
          <a:p>
            <a:pPr marL="457200" indent="-457200">
              <a:buFont typeface="Wingdings" panose="05000000000000000000" pitchFamily="2" charset="2"/>
              <a:buChar char="§"/>
              <a:defRPr/>
            </a:pPr>
            <a:r>
              <a:rPr lang="ru-RU" sz="2800" b="1" i="1" u="sng" dirty="0">
                <a:solidFill>
                  <a:srgbClr val="990000"/>
                </a:solidFill>
              </a:rPr>
              <a:t>Тактичность </a:t>
            </a:r>
          </a:p>
          <a:p>
            <a:pPr marL="457200" indent="-457200">
              <a:buFont typeface="Wingdings" panose="05000000000000000000" pitchFamily="2" charset="2"/>
              <a:buChar char="§"/>
              <a:defRPr/>
            </a:pPr>
            <a:r>
              <a:rPr lang="ru-RU" sz="2800" b="1" i="1" u="sng" dirty="0">
                <a:solidFill>
                  <a:srgbClr val="990000"/>
                </a:solidFill>
              </a:rPr>
              <a:t>Умение ладить с людьми</a:t>
            </a:r>
          </a:p>
          <a:p>
            <a:pPr marL="457200" indent="-457200">
              <a:buFont typeface="Wingdings" panose="05000000000000000000" pitchFamily="2" charset="2"/>
              <a:buChar char="§"/>
              <a:defRPr/>
            </a:pPr>
            <a:r>
              <a:rPr lang="ru-RU" sz="2800" b="1" i="1" u="sng" dirty="0">
                <a:solidFill>
                  <a:srgbClr val="990000"/>
                </a:solidFill>
              </a:rPr>
              <a:t>Энтузиазм </a:t>
            </a:r>
          </a:p>
          <a:p>
            <a:pPr marL="457200" indent="-457200">
              <a:buFont typeface="Wingdings" panose="05000000000000000000" pitchFamily="2" charset="2"/>
              <a:buChar char="§"/>
              <a:defRPr/>
            </a:pPr>
            <a:r>
              <a:rPr lang="ru-RU" sz="2800" b="1" i="1" u="sng" dirty="0">
                <a:solidFill>
                  <a:srgbClr val="990000"/>
                </a:solidFill>
              </a:rPr>
              <a:t> Целеустремленность </a:t>
            </a:r>
          </a:p>
          <a:p>
            <a:pPr algn="ctr"/>
            <a:endParaRPr lang="ru-RU" sz="4000" b="1" dirty="0">
              <a:solidFill>
                <a:srgbClr val="003399"/>
              </a:solidFill>
              <a:latin typeface="Calibri" pitchFamily="34" charset="0"/>
            </a:endParaRPr>
          </a:p>
        </p:txBody>
      </p:sp>
    </p:spTree>
    <p:extLst>
      <p:ext uri="{BB962C8B-B14F-4D97-AF65-F5344CB8AC3E}">
        <p14:creationId xmlns="" xmlns:p14="http://schemas.microsoft.com/office/powerpoint/2010/main" val="4266486193"/>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40e233253335"/>
          <p:cNvPicPr>
            <a:picLocks noGrp="1" noChangeAspect="1" noChangeArrowheads="1"/>
          </p:cNvPicPr>
          <p:nvPr>
            <p:ph idx="1"/>
          </p:nvPr>
        </p:nvPicPr>
        <p:blipFill>
          <a:blip r:embed="rId2" cstate="print"/>
          <a:srcRect/>
          <a:stretch>
            <a:fillRect/>
          </a:stretch>
        </p:blipFill>
        <p:spPr>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433" name="Заголовок 1"/>
          <p:cNvSpPr>
            <a:spLocks noGrp="1"/>
          </p:cNvSpPr>
          <p:nvPr>
            <p:ph type="title"/>
          </p:nvPr>
        </p:nvSpPr>
        <p:spPr>
          <a:xfrm>
            <a:off x="251520" y="1412776"/>
            <a:ext cx="8229600" cy="1080120"/>
          </a:xfrm>
        </p:spPr>
        <p:txBody>
          <a:bodyPr/>
          <a:lstStyle/>
          <a:p>
            <a:pPr eaLnBrk="1" hangingPunct="1"/>
            <a:r>
              <a:rPr lang="ru-RU" sz="3600" b="1" dirty="0" smtClean="0">
                <a:solidFill>
                  <a:srgbClr val="C00000"/>
                </a:solidFill>
                <a:latin typeface="Microsoft Sans Serif" panose="020B0604020202020204" pitchFamily="34" charset="0"/>
                <a:cs typeface="Microsoft Sans Serif" panose="020B0604020202020204" pitchFamily="34" charset="0"/>
              </a:rPr>
              <a:t>Награды</a:t>
            </a:r>
            <a:br>
              <a:rPr lang="ru-RU" sz="3600" b="1" dirty="0" smtClean="0">
                <a:solidFill>
                  <a:srgbClr val="C00000"/>
                </a:solidFill>
                <a:latin typeface="Microsoft Sans Serif" panose="020B0604020202020204" pitchFamily="34" charset="0"/>
                <a:cs typeface="Microsoft Sans Serif" panose="020B0604020202020204" pitchFamily="34" charset="0"/>
              </a:rPr>
            </a:br>
            <a:endParaRPr lang="ru-RU" sz="3600" b="1" dirty="0" smtClean="0">
              <a:solidFill>
                <a:srgbClr val="C00000"/>
              </a:solidFill>
              <a:latin typeface="Microsoft Sans Serif" panose="020B0604020202020204" pitchFamily="34" charset="0"/>
              <a:cs typeface="Microsoft Sans Serif" panose="020B0604020202020204" pitchFamily="34" charset="0"/>
            </a:endParaRPr>
          </a:p>
        </p:txBody>
      </p:sp>
      <p:sp>
        <p:nvSpPr>
          <p:cNvPr id="18438" name="Rectangle 75"/>
          <p:cNvSpPr>
            <a:spLocks noChangeArrowheads="1"/>
          </p:cNvSpPr>
          <p:nvPr/>
        </p:nvSpPr>
        <p:spPr bwMode="auto">
          <a:xfrm>
            <a:off x="1187451" y="2781301"/>
            <a:ext cx="3097213" cy="338554"/>
          </a:xfrm>
          <a:prstGeom prst="rect">
            <a:avLst/>
          </a:prstGeom>
          <a:noFill/>
          <a:ln w="9525">
            <a:noFill/>
            <a:miter lim="800000"/>
            <a:headEnd/>
            <a:tailEnd/>
          </a:ln>
        </p:spPr>
        <p:txBody>
          <a:bodyPr>
            <a:spAutoFit/>
          </a:bodyPr>
          <a:lstStyle/>
          <a:p>
            <a:pPr algn="ctr"/>
            <a:r>
              <a:rPr lang="ru-RU" sz="1600" b="1" dirty="0" smtClean="0">
                <a:solidFill>
                  <a:srgbClr val="000099"/>
                </a:solidFill>
              </a:rPr>
              <a:t> </a:t>
            </a:r>
            <a:endParaRPr lang="ru-RU" sz="1600" b="1" dirty="0">
              <a:solidFill>
                <a:srgbClr val="000099"/>
              </a:solidFill>
            </a:endParaRPr>
          </a:p>
        </p:txBody>
      </p:sp>
      <p:sp>
        <p:nvSpPr>
          <p:cNvPr id="18442" name="Rectangle 77"/>
          <p:cNvSpPr>
            <a:spLocks noChangeArrowheads="1"/>
          </p:cNvSpPr>
          <p:nvPr/>
        </p:nvSpPr>
        <p:spPr bwMode="auto">
          <a:xfrm>
            <a:off x="4787901" y="6021389"/>
            <a:ext cx="3744913" cy="338554"/>
          </a:xfrm>
          <a:prstGeom prst="rect">
            <a:avLst/>
          </a:prstGeom>
          <a:noFill/>
          <a:ln w="9525">
            <a:noFill/>
            <a:miter lim="800000"/>
            <a:headEnd/>
            <a:tailEnd/>
          </a:ln>
        </p:spPr>
        <p:txBody>
          <a:bodyPr>
            <a:spAutoFit/>
          </a:bodyPr>
          <a:lstStyle/>
          <a:p>
            <a:pPr algn="ctr"/>
            <a:r>
              <a:rPr lang="ru-RU" sz="1600" b="1" dirty="0" smtClean="0">
                <a:solidFill>
                  <a:srgbClr val="000099"/>
                </a:solidFill>
              </a:rPr>
              <a:t> </a:t>
            </a:r>
            <a:endParaRPr lang="ru-RU" sz="1600" b="1" dirty="0">
              <a:solidFill>
                <a:srgbClr val="000099"/>
              </a:solidFill>
            </a:endParaRPr>
          </a:p>
        </p:txBody>
      </p:sp>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0" y="1628800"/>
            <a:ext cx="2180292" cy="29070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4572000" y="2492896"/>
            <a:ext cx="2328631" cy="31048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6922063" y="1628800"/>
            <a:ext cx="2221937" cy="30708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
        <p:nvSpPr>
          <p:cNvPr id="2" name="Прямоугольник 1"/>
          <p:cNvSpPr/>
          <p:nvPr/>
        </p:nvSpPr>
        <p:spPr>
          <a:xfrm>
            <a:off x="1187451" y="472977"/>
            <a:ext cx="7345363" cy="1077218"/>
          </a:xfrm>
          <a:prstGeom prst="rect">
            <a:avLst/>
          </a:prstGeom>
        </p:spPr>
        <p:txBody>
          <a:bodyPr wrap="square">
            <a:spAutoFit/>
          </a:bodyPr>
          <a:lstStyle/>
          <a:p>
            <a:r>
              <a:rPr lang="ru-RU" sz="3200" b="1" dirty="0">
                <a:solidFill>
                  <a:srgbClr val="7030A0"/>
                </a:solidFill>
                <a:latin typeface="Microsoft Sans Serif" panose="020B0604020202020204" pitchFamily="34" charset="0"/>
                <a:ea typeface="+mj-ea"/>
                <a:cs typeface="Microsoft Sans Serif" panose="020B0604020202020204" pitchFamily="34" charset="0"/>
              </a:rPr>
              <a:t>Достижения  и результаты  </a:t>
            </a:r>
            <a:br>
              <a:rPr lang="ru-RU" sz="3200" b="1" dirty="0">
                <a:solidFill>
                  <a:srgbClr val="7030A0"/>
                </a:solidFill>
                <a:latin typeface="Microsoft Sans Serif" panose="020B0604020202020204" pitchFamily="34" charset="0"/>
                <a:ea typeface="+mj-ea"/>
                <a:cs typeface="Microsoft Sans Serif" panose="020B0604020202020204" pitchFamily="34" charset="0"/>
              </a:rPr>
            </a:br>
            <a:r>
              <a:rPr lang="ru-RU" sz="3200" b="1" dirty="0">
                <a:solidFill>
                  <a:srgbClr val="7030A0"/>
                </a:solidFill>
                <a:latin typeface="Microsoft Sans Serif" panose="020B0604020202020204" pitchFamily="34" charset="0"/>
                <a:ea typeface="+mj-ea"/>
                <a:cs typeface="Microsoft Sans Serif" panose="020B0604020202020204" pitchFamily="34" charset="0"/>
              </a:rPr>
              <a:t> педагогической деятельности</a:t>
            </a:r>
            <a:endParaRPr lang="ru-RU" sz="3200" dirty="0"/>
          </a:p>
        </p:txBody>
      </p:sp>
      <p:pic>
        <p:nvPicPr>
          <p:cNvPr id="3"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7147473" y="6539"/>
            <a:ext cx="1836338" cy="17638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7" cstate="print"/>
          <a:stretch>
            <a:fillRect/>
          </a:stretch>
        </p:blipFill>
        <p:spPr bwMode="auto">
          <a:xfrm rot="5400000">
            <a:off x="1727684" y="2888940"/>
            <a:ext cx="3096343" cy="23042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4098" name="Picture 2" descr="C:\Users\Alex\Desktop\1714285191316.jpg"/>
          <p:cNvPicPr>
            <a:picLocks noChangeAspect="1" noChangeArrowheads="1"/>
          </p:cNvPicPr>
          <p:nvPr/>
        </p:nvPicPr>
        <p:blipFill>
          <a:blip r:embed="rId8"/>
          <a:srcRect/>
          <a:stretch>
            <a:fillRect/>
          </a:stretch>
        </p:blipFill>
        <p:spPr bwMode="auto">
          <a:xfrm>
            <a:off x="214282" y="1428736"/>
            <a:ext cx="8715436" cy="5429264"/>
          </a:xfrm>
          <a:prstGeom prst="rect">
            <a:avLst/>
          </a:prstGeom>
          <a:noFill/>
        </p:spPr>
      </p:pic>
    </p:spTree>
    <p:extLst>
      <p:ext uri="{BB962C8B-B14F-4D97-AF65-F5344CB8AC3E}">
        <p14:creationId xmlns="" xmlns:p14="http://schemas.microsoft.com/office/powerpoint/2010/main" val="3252581459"/>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40e233253335"/>
          <p:cNvPicPr>
            <a:picLocks noGrp="1" noChangeAspect="1" noChangeArrowheads="1"/>
          </p:cNvPicPr>
          <p:nvPr>
            <p:ph idx="1"/>
          </p:nvPr>
        </p:nvPicPr>
        <p:blipFill>
          <a:blip r:embed="rId2" cstate="print"/>
          <a:srcRect/>
          <a:stretch>
            <a:fillRect/>
          </a:stretch>
        </p:blipFill>
        <p:spPr>
          <a:xfrm>
            <a:off x="-9649"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433" name="Заголовок 1"/>
          <p:cNvSpPr>
            <a:spLocks noGrp="1"/>
          </p:cNvSpPr>
          <p:nvPr>
            <p:ph type="title"/>
          </p:nvPr>
        </p:nvSpPr>
        <p:spPr>
          <a:xfrm>
            <a:off x="457200" y="476672"/>
            <a:ext cx="8229600" cy="1080120"/>
          </a:xfrm>
        </p:spPr>
        <p:txBody>
          <a:bodyPr/>
          <a:lstStyle/>
          <a:p>
            <a:pPr eaLnBrk="1" hangingPunct="1"/>
            <a:r>
              <a:rPr lang="ru-RU" sz="3600" b="1" dirty="0" smtClean="0">
                <a:solidFill>
                  <a:srgbClr val="C00000"/>
                </a:solidFill>
                <a:latin typeface="Microsoft Sans Serif" panose="020B0604020202020204" pitchFamily="34" charset="0"/>
                <a:cs typeface="Microsoft Sans Serif" panose="020B0604020202020204" pitchFamily="34" charset="0"/>
              </a:rPr>
              <a:t/>
            </a:r>
            <a:br>
              <a:rPr lang="ru-RU" sz="3600" b="1" dirty="0" smtClean="0">
                <a:solidFill>
                  <a:srgbClr val="C00000"/>
                </a:solidFill>
                <a:latin typeface="Microsoft Sans Serif" panose="020B0604020202020204" pitchFamily="34" charset="0"/>
                <a:cs typeface="Microsoft Sans Serif" panose="020B0604020202020204" pitchFamily="34" charset="0"/>
              </a:rPr>
            </a:br>
            <a:endParaRPr lang="ru-RU" sz="3600" b="1" dirty="0" smtClean="0">
              <a:solidFill>
                <a:srgbClr val="C00000"/>
              </a:solidFill>
              <a:latin typeface="Microsoft Sans Serif" panose="020B0604020202020204" pitchFamily="34" charset="0"/>
              <a:cs typeface="Microsoft Sans Serif" panose="020B0604020202020204" pitchFamily="34" charset="0"/>
            </a:endParaRPr>
          </a:p>
        </p:txBody>
      </p:sp>
      <p:sp>
        <p:nvSpPr>
          <p:cNvPr id="18438" name="Rectangle 75"/>
          <p:cNvSpPr>
            <a:spLocks noChangeArrowheads="1"/>
          </p:cNvSpPr>
          <p:nvPr/>
        </p:nvSpPr>
        <p:spPr bwMode="auto">
          <a:xfrm>
            <a:off x="1187451" y="2781301"/>
            <a:ext cx="3097213" cy="338554"/>
          </a:xfrm>
          <a:prstGeom prst="rect">
            <a:avLst/>
          </a:prstGeom>
          <a:noFill/>
          <a:ln w="9525">
            <a:noFill/>
            <a:miter lim="800000"/>
            <a:headEnd/>
            <a:tailEnd/>
          </a:ln>
        </p:spPr>
        <p:txBody>
          <a:bodyPr>
            <a:spAutoFit/>
          </a:bodyPr>
          <a:lstStyle/>
          <a:p>
            <a:pPr algn="ctr"/>
            <a:r>
              <a:rPr lang="ru-RU" sz="1600" b="1" dirty="0" smtClean="0">
                <a:solidFill>
                  <a:srgbClr val="000099"/>
                </a:solidFill>
              </a:rPr>
              <a:t> </a:t>
            </a:r>
            <a:endParaRPr lang="ru-RU" sz="1600" b="1" dirty="0">
              <a:solidFill>
                <a:srgbClr val="000099"/>
              </a:solidFill>
            </a:endParaRPr>
          </a:p>
        </p:txBody>
      </p:sp>
      <p:sp>
        <p:nvSpPr>
          <p:cNvPr id="18442" name="Rectangle 77"/>
          <p:cNvSpPr>
            <a:spLocks noChangeArrowheads="1"/>
          </p:cNvSpPr>
          <p:nvPr/>
        </p:nvSpPr>
        <p:spPr bwMode="auto">
          <a:xfrm>
            <a:off x="4787901" y="6021389"/>
            <a:ext cx="3744913" cy="338554"/>
          </a:xfrm>
          <a:prstGeom prst="rect">
            <a:avLst/>
          </a:prstGeom>
          <a:noFill/>
          <a:ln w="9525">
            <a:noFill/>
            <a:miter lim="800000"/>
            <a:headEnd/>
            <a:tailEnd/>
          </a:ln>
        </p:spPr>
        <p:txBody>
          <a:bodyPr>
            <a:spAutoFit/>
          </a:bodyPr>
          <a:lstStyle/>
          <a:p>
            <a:pPr algn="ctr"/>
            <a:r>
              <a:rPr lang="ru-RU" sz="1600" b="1" dirty="0" smtClean="0">
                <a:solidFill>
                  <a:srgbClr val="000099"/>
                </a:solidFill>
              </a:rPr>
              <a:t> </a:t>
            </a:r>
            <a:endParaRPr lang="ru-RU" sz="1600" b="1" dirty="0">
              <a:solidFill>
                <a:srgbClr val="000099"/>
              </a:solidFill>
            </a:endParaRPr>
          </a:p>
        </p:txBody>
      </p:sp>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3462121" y="212799"/>
            <a:ext cx="2180292" cy="29070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rot="20391249">
            <a:off x="777351" y="3460264"/>
            <a:ext cx="2194984" cy="31048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rot="1109284">
            <a:off x="6156116" y="284374"/>
            <a:ext cx="2004558" cy="28354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3491880" y="3356991"/>
            <a:ext cx="2216931" cy="3133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tretch>
            <a:fillRect/>
          </a:stretch>
        </p:blipFill>
        <p:spPr bwMode="auto">
          <a:xfrm rot="20420802">
            <a:off x="777351" y="288779"/>
            <a:ext cx="2148322" cy="29763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8" cstate="print">
            <a:extLst>
              <a:ext uri="{28A0092B-C50C-407E-A947-70E740481C1C}">
                <a14:useLocalDpi xmlns="" xmlns:a14="http://schemas.microsoft.com/office/drawing/2010/main" val="0"/>
              </a:ext>
            </a:extLst>
          </a:blip>
          <a:stretch>
            <a:fillRect/>
          </a:stretch>
        </p:blipFill>
        <p:spPr bwMode="auto">
          <a:xfrm rot="1837903">
            <a:off x="6351541" y="3479710"/>
            <a:ext cx="2130455" cy="3011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2" name="Picture 2" descr="C:\Users\Alex\Desktop\1714285191305.jpg"/>
          <p:cNvPicPr>
            <a:picLocks noChangeAspect="1" noChangeArrowheads="1"/>
          </p:cNvPicPr>
          <p:nvPr/>
        </p:nvPicPr>
        <p:blipFill>
          <a:blip r:embed="rId9"/>
          <a:srcRect/>
          <a:stretch>
            <a:fillRect/>
          </a:stretch>
        </p:blipFill>
        <p:spPr bwMode="auto">
          <a:xfrm>
            <a:off x="357158" y="0"/>
            <a:ext cx="8429684" cy="6429396"/>
          </a:xfrm>
          <a:prstGeom prst="rect">
            <a:avLst/>
          </a:prstGeom>
          <a:noFill/>
        </p:spPr>
      </p:pic>
    </p:spTree>
    <p:extLst>
      <p:ext uri="{BB962C8B-B14F-4D97-AF65-F5344CB8AC3E}">
        <p14:creationId xmlns="" xmlns:p14="http://schemas.microsoft.com/office/powerpoint/2010/main" val="3597509669"/>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5" descr="40e233253335"/>
          <p:cNvPicPr>
            <a:picLocks noGrp="1" noChangeAspect="1" noChangeArrowheads="1"/>
          </p:cNvPicPr>
          <p:nvPr>
            <p:ph idx="1"/>
          </p:nvPr>
        </p:nvPicPr>
        <p:blipFill>
          <a:blip r:embed="rId2" cstate="print"/>
          <a:srcRect/>
          <a:stretch>
            <a:fillRect/>
          </a:stretch>
        </p:blipFill>
        <p:spPr>
          <a:xfrm>
            <a:off x="-9649"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433" name="Заголовок 1"/>
          <p:cNvSpPr>
            <a:spLocks noGrp="1"/>
          </p:cNvSpPr>
          <p:nvPr>
            <p:ph type="title"/>
          </p:nvPr>
        </p:nvSpPr>
        <p:spPr>
          <a:xfrm>
            <a:off x="457200" y="476672"/>
            <a:ext cx="8229600" cy="1080120"/>
          </a:xfrm>
        </p:spPr>
        <p:txBody>
          <a:bodyPr/>
          <a:lstStyle/>
          <a:p>
            <a:pPr eaLnBrk="1" hangingPunct="1"/>
            <a:r>
              <a:rPr lang="ru-RU" sz="3600" b="1" dirty="0" smtClean="0">
                <a:solidFill>
                  <a:srgbClr val="C00000"/>
                </a:solidFill>
                <a:latin typeface="Microsoft Sans Serif" panose="020B0604020202020204" pitchFamily="34" charset="0"/>
                <a:cs typeface="Microsoft Sans Serif" panose="020B0604020202020204" pitchFamily="34" charset="0"/>
              </a:rPr>
              <a:t/>
            </a:r>
            <a:br>
              <a:rPr lang="ru-RU" sz="3600" b="1" dirty="0" smtClean="0">
                <a:solidFill>
                  <a:srgbClr val="C00000"/>
                </a:solidFill>
                <a:latin typeface="Microsoft Sans Serif" panose="020B0604020202020204" pitchFamily="34" charset="0"/>
                <a:cs typeface="Microsoft Sans Serif" panose="020B0604020202020204" pitchFamily="34" charset="0"/>
              </a:rPr>
            </a:br>
            <a:endParaRPr lang="ru-RU" sz="3600" b="1" dirty="0" smtClean="0">
              <a:solidFill>
                <a:srgbClr val="C00000"/>
              </a:solidFill>
              <a:latin typeface="Microsoft Sans Serif" panose="020B0604020202020204" pitchFamily="34" charset="0"/>
              <a:cs typeface="Microsoft Sans Serif" panose="020B0604020202020204" pitchFamily="34" charset="0"/>
            </a:endParaRPr>
          </a:p>
        </p:txBody>
      </p:sp>
      <p:sp>
        <p:nvSpPr>
          <p:cNvPr id="18438" name="Rectangle 75"/>
          <p:cNvSpPr>
            <a:spLocks noChangeArrowheads="1"/>
          </p:cNvSpPr>
          <p:nvPr/>
        </p:nvSpPr>
        <p:spPr bwMode="auto">
          <a:xfrm>
            <a:off x="1187451" y="2781301"/>
            <a:ext cx="3097213" cy="338554"/>
          </a:xfrm>
          <a:prstGeom prst="rect">
            <a:avLst/>
          </a:prstGeom>
          <a:noFill/>
          <a:ln w="9525">
            <a:noFill/>
            <a:miter lim="800000"/>
            <a:headEnd/>
            <a:tailEnd/>
          </a:ln>
        </p:spPr>
        <p:txBody>
          <a:bodyPr>
            <a:spAutoFit/>
          </a:bodyPr>
          <a:lstStyle/>
          <a:p>
            <a:pPr algn="ctr"/>
            <a:r>
              <a:rPr lang="ru-RU" sz="1600" b="1" dirty="0" smtClean="0">
                <a:solidFill>
                  <a:srgbClr val="000099"/>
                </a:solidFill>
              </a:rPr>
              <a:t> </a:t>
            </a:r>
            <a:endParaRPr lang="ru-RU" sz="1600" b="1" dirty="0">
              <a:solidFill>
                <a:srgbClr val="000099"/>
              </a:solidFill>
            </a:endParaRPr>
          </a:p>
        </p:txBody>
      </p:sp>
      <p:sp>
        <p:nvSpPr>
          <p:cNvPr id="18442" name="Rectangle 77"/>
          <p:cNvSpPr>
            <a:spLocks noChangeArrowheads="1"/>
          </p:cNvSpPr>
          <p:nvPr/>
        </p:nvSpPr>
        <p:spPr bwMode="auto">
          <a:xfrm>
            <a:off x="4787901" y="6021389"/>
            <a:ext cx="3744913" cy="338554"/>
          </a:xfrm>
          <a:prstGeom prst="rect">
            <a:avLst/>
          </a:prstGeom>
          <a:noFill/>
          <a:ln w="9525">
            <a:noFill/>
            <a:miter lim="800000"/>
            <a:headEnd/>
            <a:tailEnd/>
          </a:ln>
        </p:spPr>
        <p:txBody>
          <a:bodyPr>
            <a:spAutoFit/>
          </a:bodyPr>
          <a:lstStyle/>
          <a:p>
            <a:pPr algn="ctr"/>
            <a:r>
              <a:rPr lang="ru-RU" sz="1600" b="1" dirty="0" smtClean="0">
                <a:solidFill>
                  <a:srgbClr val="000099"/>
                </a:solidFill>
              </a:rPr>
              <a:t> </a:t>
            </a:r>
            <a:endParaRPr lang="ru-RU" sz="1600" b="1" dirty="0">
              <a:solidFill>
                <a:srgbClr val="000099"/>
              </a:solidFill>
            </a:endParaRPr>
          </a:p>
        </p:txBody>
      </p:sp>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3462121" y="212799"/>
            <a:ext cx="2180292" cy="29070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rot="20391249">
            <a:off x="777351" y="3460264"/>
            <a:ext cx="2194984" cy="31048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rot="1109284">
            <a:off x="6156116" y="284374"/>
            <a:ext cx="2004558" cy="28354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3491880" y="3356991"/>
            <a:ext cx="2216931" cy="31337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tretch>
            <a:fillRect/>
          </a:stretch>
        </p:blipFill>
        <p:spPr bwMode="auto">
          <a:xfrm rot="20420802">
            <a:off x="777351" y="288779"/>
            <a:ext cx="2148322" cy="29763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3"/>
          <p:cNvPicPr>
            <a:picLocks noChangeAspect="1" noChangeArrowheads="1"/>
          </p:cNvPicPr>
          <p:nvPr/>
        </p:nvPicPr>
        <p:blipFill>
          <a:blip r:embed="rId8" cstate="print">
            <a:extLst>
              <a:ext uri="{28A0092B-C50C-407E-A947-70E740481C1C}">
                <a14:useLocalDpi xmlns="" xmlns:a14="http://schemas.microsoft.com/office/drawing/2010/main" val="0"/>
              </a:ext>
            </a:extLst>
          </a:blip>
          <a:stretch>
            <a:fillRect/>
          </a:stretch>
        </p:blipFill>
        <p:spPr bwMode="auto">
          <a:xfrm rot="1837903">
            <a:off x="6351541" y="3479710"/>
            <a:ext cx="2130455" cy="30114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2" name="Picture 2" descr="C:\Users\Alex\Desktop\1714285191305.jpg"/>
          <p:cNvPicPr>
            <a:picLocks noChangeAspect="1" noChangeArrowheads="1"/>
          </p:cNvPicPr>
          <p:nvPr/>
        </p:nvPicPr>
        <p:blipFill>
          <a:blip r:embed="rId9"/>
          <a:srcRect/>
          <a:stretch>
            <a:fillRect/>
          </a:stretch>
        </p:blipFill>
        <p:spPr bwMode="auto">
          <a:xfrm>
            <a:off x="357158" y="0"/>
            <a:ext cx="8429684" cy="6429396"/>
          </a:xfrm>
          <a:prstGeom prst="rect">
            <a:avLst/>
          </a:prstGeom>
          <a:noFill/>
        </p:spPr>
      </p:pic>
      <p:pic>
        <p:nvPicPr>
          <p:cNvPr id="6146" name="Picture 2" descr="C:\Users\Alex\Desktop\1714285191285.jpg"/>
          <p:cNvPicPr>
            <a:picLocks noChangeAspect="1" noChangeArrowheads="1"/>
          </p:cNvPicPr>
          <p:nvPr/>
        </p:nvPicPr>
        <p:blipFill>
          <a:blip r:embed="rId10"/>
          <a:srcRect/>
          <a:stretch>
            <a:fillRect/>
          </a:stretch>
        </p:blipFill>
        <p:spPr bwMode="auto">
          <a:xfrm>
            <a:off x="357158" y="0"/>
            <a:ext cx="8429684" cy="6572272"/>
          </a:xfrm>
          <a:prstGeom prst="rect">
            <a:avLst/>
          </a:prstGeom>
          <a:noFill/>
        </p:spPr>
      </p:pic>
    </p:spTree>
    <p:extLst>
      <p:ext uri="{BB962C8B-B14F-4D97-AF65-F5344CB8AC3E}">
        <p14:creationId xmlns="" xmlns:p14="http://schemas.microsoft.com/office/powerpoint/2010/main" val="3597509669"/>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TextBox 9"/>
          <p:cNvSpPr txBox="1">
            <a:spLocks noChangeArrowheads="1"/>
          </p:cNvSpPr>
          <p:nvPr/>
        </p:nvSpPr>
        <p:spPr bwMode="auto">
          <a:xfrm>
            <a:off x="1042988" y="3357564"/>
            <a:ext cx="3313112" cy="307777"/>
          </a:xfrm>
          <a:prstGeom prst="rect">
            <a:avLst/>
          </a:prstGeom>
          <a:noFill/>
          <a:ln w="9525">
            <a:noFill/>
            <a:miter lim="800000"/>
            <a:headEnd/>
            <a:tailEnd/>
          </a:ln>
        </p:spPr>
        <p:txBody>
          <a:bodyPr>
            <a:spAutoFit/>
          </a:bodyPr>
          <a:lstStyle/>
          <a:p>
            <a:pPr algn="ctr"/>
            <a:r>
              <a:rPr lang="ru-RU" sz="1400" b="1" dirty="0" smtClean="0">
                <a:solidFill>
                  <a:schemeClr val="hlink"/>
                </a:solidFill>
                <a:latin typeface="Monotype Corsiva" pitchFamily="66" charset="0"/>
              </a:rPr>
              <a:t> </a:t>
            </a:r>
            <a:endParaRPr lang="ru-RU" sz="1400" b="1" dirty="0">
              <a:solidFill>
                <a:schemeClr val="hlink"/>
              </a:solidFill>
              <a:latin typeface="Monotype Corsiva" pitchFamily="66" charset="0"/>
            </a:endParaRPr>
          </a:p>
        </p:txBody>
      </p:sp>
      <p:pic>
        <p:nvPicPr>
          <p:cNvPr id="19458" name="Picture 5" descr="40e233253335"/>
          <p:cNvPicPr>
            <a:picLocks noGrp="1" noChangeAspect="1" noChangeArrowheads="1"/>
          </p:cNvPicPr>
          <p:nvPr>
            <p:ph idx="4294967295"/>
          </p:nvPr>
        </p:nvPicPr>
        <p:blipFill>
          <a:blip r:embed="rId2" cstate="print"/>
          <a:srcRect/>
          <a:stretch>
            <a:fillRect/>
          </a:stretch>
        </p:blipFill>
        <p:spPr>
          <a:xfrm>
            <a:off x="0" y="0"/>
            <a:ext cx="9144000" cy="6858000"/>
          </a:xfrm>
          <a:noFill/>
        </p:spPr>
      </p:pic>
      <p:sp>
        <p:nvSpPr>
          <p:cNvPr id="19457" name="Заголовок 1"/>
          <p:cNvSpPr>
            <a:spLocks noGrp="1"/>
          </p:cNvSpPr>
          <p:nvPr>
            <p:ph type="title" idx="4294967295"/>
          </p:nvPr>
        </p:nvSpPr>
        <p:spPr>
          <a:xfrm>
            <a:off x="457200" y="274638"/>
            <a:ext cx="8229600" cy="2891840"/>
          </a:xfrm>
        </p:spPr>
        <p:txBody>
          <a:bodyPr/>
          <a:lstStyle/>
          <a:p>
            <a:pPr eaLnBrk="1" hangingPunct="1"/>
            <a:r>
              <a:rPr lang="ru-RU" sz="4000" dirty="0" smtClean="0">
                <a:solidFill>
                  <a:srgbClr val="001C74"/>
                </a:solidFill>
                <a:latin typeface="Microsoft Sans Serif" panose="020B0604020202020204" pitchFamily="34" charset="0"/>
                <a:cs typeface="Microsoft Sans Serif" panose="020B0604020202020204" pitchFamily="34" charset="0"/>
              </a:rPr>
              <a:t/>
            </a:r>
            <a:br>
              <a:rPr lang="ru-RU" sz="4000" dirty="0" smtClean="0">
                <a:solidFill>
                  <a:srgbClr val="001C74"/>
                </a:solidFill>
                <a:latin typeface="Microsoft Sans Serif" panose="020B0604020202020204" pitchFamily="34" charset="0"/>
                <a:cs typeface="Microsoft Sans Serif" panose="020B0604020202020204" pitchFamily="34" charset="0"/>
              </a:rPr>
            </a:br>
            <a:r>
              <a:rPr lang="ru-RU" sz="4000" dirty="0" smtClean="0">
                <a:solidFill>
                  <a:srgbClr val="001C74"/>
                </a:solidFill>
                <a:latin typeface="Microsoft Sans Serif" panose="020B0604020202020204" pitchFamily="34" charset="0"/>
                <a:cs typeface="Microsoft Sans Serif" panose="020B0604020202020204" pitchFamily="34" charset="0"/>
              </a:rPr>
              <a:t> </a:t>
            </a:r>
          </a:p>
        </p:txBody>
      </p:sp>
      <p:sp>
        <p:nvSpPr>
          <p:cNvPr id="19463" name="TextBox 9"/>
          <p:cNvSpPr txBox="1">
            <a:spLocks noChangeArrowheads="1"/>
          </p:cNvSpPr>
          <p:nvPr/>
        </p:nvSpPr>
        <p:spPr bwMode="auto">
          <a:xfrm>
            <a:off x="2792415" y="447416"/>
            <a:ext cx="4948237" cy="461665"/>
          </a:xfrm>
          <a:prstGeom prst="rect">
            <a:avLst/>
          </a:prstGeom>
          <a:noFill/>
          <a:ln w="9525">
            <a:noFill/>
            <a:miter lim="800000"/>
            <a:headEnd/>
            <a:tailEnd/>
          </a:ln>
        </p:spPr>
        <p:txBody>
          <a:bodyPr>
            <a:spAutoFit/>
          </a:bodyPr>
          <a:lstStyle/>
          <a:p>
            <a:pPr algn="ctr"/>
            <a:r>
              <a:rPr lang="ru-RU" sz="2400" b="1" dirty="0" smtClean="0">
                <a:solidFill>
                  <a:srgbClr val="990000"/>
                </a:solidFill>
                <a:latin typeface="Monotype Corsiva" pitchFamily="66" charset="0"/>
              </a:rPr>
              <a:t> </a:t>
            </a:r>
            <a:endParaRPr lang="ru-RU" sz="2400" b="1" dirty="0">
              <a:solidFill>
                <a:srgbClr val="990000"/>
              </a:solidFill>
              <a:latin typeface="Calibri" pitchFamily="34" charset="0"/>
            </a:endParaRPr>
          </a:p>
        </p:txBody>
      </p:sp>
      <p:sp>
        <p:nvSpPr>
          <p:cNvPr id="19465" name="TextBox 9"/>
          <p:cNvSpPr txBox="1">
            <a:spLocks noChangeArrowheads="1"/>
          </p:cNvSpPr>
          <p:nvPr/>
        </p:nvSpPr>
        <p:spPr bwMode="auto">
          <a:xfrm>
            <a:off x="4755481" y="5987883"/>
            <a:ext cx="2952751" cy="338554"/>
          </a:xfrm>
          <a:prstGeom prst="rect">
            <a:avLst/>
          </a:prstGeom>
          <a:noFill/>
          <a:ln w="9525">
            <a:noFill/>
            <a:miter lim="800000"/>
            <a:headEnd/>
            <a:tailEnd/>
          </a:ln>
        </p:spPr>
        <p:txBody>
          <a:bodyPr>
            <a:spAutoFit/>
          </a:bodyPr>
          <a:lstStyle/>
          <a:p>
            <a:pPr algn="ctr"/>
            <a:r>
              <a:rPr lang="ru-RU" sz="1600" b="1" dirty="0" smtClean="0">
                <a:solidFill>
                  <a:schemeClr val="hlink"/>
                </a:solidFill>
                <a:latin typeface="Monotype Corsiva" pitchFamily="66" charset="0"/>
              </a:rPr>
              <a:t> </a:t>
            </a:r>
            <a:endParaRPr lang="ru-RU" sz="1600" b="1" dirty="0">
              <a:solidFill>
                <a:schemeClr val="hlink"/>
              </a:solidFill>
              <a:latin typeface="Calibri" pitchFamily="34" charset="0"/>
            </a:endParaRPr>
          </a:p>
        </p:txBody>
      </p:sp>
      <p:sp>
        <p:nvSpPr>
          <p:cNvPr id="19466" name="TextBox 9"/>
          <p:cNvSpPr txBox="1">
            <a:spLocks noChangeArrowheads="1"/>
          </p:cNvSpPr>
          <p:nvPr/>
        </p:nvSpPr>
        <p:spPr bwMode="auto">
          <a:xfrm>
            <a:off x="1258890" y="5949951"/>
            <a:ext cx="3240087" cy="338554"/>
          </a:xfrm>
          <a:prstGeom prst="rect">
            <a:avLst/>
          </a:prstGeom>
          <a:noFill/>
          <a:ln w="9525">
            <a:noFill/>
            <a:miter lim="800000"/>
            <a:headEnd/>
            <a:tailEnd/>
          </a:ln>
        </p:spPr>
        <p:txBody>
          <a:bodyPr>
            <a:spAutoFit/>
          </a:bodyPr>
          <a:lstStyle/>
          <a:p>
            <a:pPr algn="ctr"/>
            <a:r>
              <a:rPr lang="ru-RU" sz="1600" b="1" dirty="0" smtClean="0">
                <a:solidFill>
                  <a:schemeClr val="hlink"/>
                </a:solidFill>
                <a:latin typeface="Monotype Corsiva" pitchFamily="66" charset="0"/>
              </a:rPr>
              <a:t> </a:t>
            </a:r>
            <a:endParaRPr lang="ru-RU" sz="1600" b="1" dirty="0">
              <a:solidFill>
                <a:schemeClr val="hlink"/>
              </a:solidFill>
              <a:latin typeface="Calibri" pitchFamily="34" charset="0"/>
            </a:endParaRPr>
          </a:p>
        </p:txBody>
      </p:sp>
      <p:sp>
        <p:nvSpPr>
          <p:cNvPr id="19467" name="TextBox 9"/>
          <p:cNvSpPr txBox="1">
            <a:spLocks noChangeArrowheads="1"/>
          </p:cNvSpPr>
          <p:nvPr/>
        </p:nvSpPr>
        <p:spPr bwMode="auto">
          <a:xfrm>
            <a:off x="4572000" y="2997201"/>
            <a:ext cx="3529013" cy="338554"/>
          </a:xfrm>
          <a:prstGeom prst="rect">
            <a:avLst/>
          </a:prstGeom>
          <a:noFill/>
          <a:ln w="9525">
            <a:noFill/>
            <a:miter lim="800000"/>
            <a:headEnd/>
            <a:tailEnd/>
          </a:ln>
        </p:spPr>
        <p:txBody>
          <a:bodyPr>
            <a:spAutoFit/>
          </a:bodyPr>
          <a:lstStyle/>
          <a:p>
            <a:pPr algn="ctr"/>
            <a:r>
              <a:rPr lang="ru-RU" sz="1600" b="1" dirty="0" smtClean="0">
                <a:solidFill>
                  <a:schemeClr val="hlink"/>
                </a:solidFill>
                <a:latin typeface="Monotype Corsiva" pitchFamily="66" charset="0"/>
              </a:rPr>
              <a:t> </a:t>
            </a:r>
            <a:endParaRPr lang="ru-RU" sz="1600" b="1" dirty="0">
              <a:solidFill>
                <a:schemeClr val="hlink"/>
              </a:solidFill>
              <a:latin typeface="Calibri" pitchFamily="34" charset="0"/>
            </a:endParaRPr>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231332" y="1174784"/>
            <a:ext cx="1958480" cy="2746768"/>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6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6783739" y="1867218"/>
            <a:ext cx="1977915" cy="2724910"/>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69"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2509615" y="1070846"/>
            <a:ext cx="1833134" cy="2625759"/>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11270"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4753094" y="1053359"/>
            <a:ext cx="1903633" cy="2692719"/>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sp>
        <p:nvSpPr>
          <p:cNvPr id="3" name="Прямоугольник 2"/>
          <p:cNvSpPr/>
          <p:nvPr/>
        </p:nvSpPr>
        <p:spPr>
          <a:xfrm>
            <a:off x="1091682" y="447416"/>
            <a:ext cx="7776864" cy="584775"/>
          </a:xfrm>
          <a:prstGeom prst="rect">
            <a:avLst/>
          </a:prstGeom>
        </p:spPr>
        <p:txBody>
          <a:bodyPr wrap="square">
            <a:spAutoFit/>
          </a:bodyPr>
          <a:lstStyle/>
          <a:p>
            <a:r>
              <a:rPr lang="ru-RU" sz="3200" b="1" dirty="0">
                <a:solidFill>
                  <a:srgbClr val="001C74"/>
                </a:solidFill>
                <a:latin typeface="Microsoft Sans Serif" panose="020B0604020202020204" pitchFamily="34" charset="0"/>
                <a:ea typeface="+mj-ea"/>
                <a:cs typeface="Microsoft Sans Serif" panose="020B0604020202020204" pitchFamily="34" charset="0"/>
              </a:rPr>
              <a:t>Достижения </a:t>
            </a:r>
            <a:r>
              <a:rPr lang="ru-RU" sz="3200" b="1" dirty="0" smtClean="0">
                <a:solidFill>
                  <a:srgbClr val="001C74"/>
                </a:solidFill>
                <a:latin typeface="Microsoft Sans Serif" panose="020B0604020202020204" pitchFamily="34" charset="0"/>
                <a:ea typeface="+mj-ea"/>
                <a:cs typeface="Microsoft Sans Serif" panose="020B0604020202020204" pitchFamily="34" charset="0"/>
              </a:rPr>
              <a:t>воспитанников</a:t>
            </a:r>
            <a:endParaRPr lang="ru-RU" sz="3200" dirty="0"/>
          </a:p>
        </p:txBody>
      </p:sp>
      <p:pic>
        <p:nvPicPr>
          <p:cNvPr id="2050"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719650" y="-10824"/>
            <a:ext cx="2042004" cy="1808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tretch>
            <a:fillRect/>
          </a:stretch>
        </p:blipFill>
        <p:spPr bwMode="auto">
          <a:xfrm>
            <a:off x="4498977" y="3861048"/>
            <a:ext cx="2061780" cy="28803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 name="Picture 2"/>
          <p:cNvPicPr>
            <a:picLocks noChangeAspect="1" noChangeArrowheads="1"/>
          </p:cNvPicPr>
          <p:nvPr/>
        </p:nvPicPr>
        <p:blipFill>
          <a:blip r:embed="rId9" cstate="print">
            <a:extLst>
              <a:ext uri="{28A0092B-C50C-407E-A947-70E740481C1C}">
                <a14:useLocalDpi xmlns="" xmlns:a14="http://schemas.microsoft.com/office/drawing/2010/main" val="0"/>
              </a:ext>
            </a:extLst>
          </a:blip>
          <a:stretch>
            <a:fillRect/>
          </a:stretch>
        </p:blipFill>
        <p:spPr bwMode="auto">
          <a:xfrm>
            <a:off x="1475657" y="3861048"/>
            <a:ext cx="2095466" cy="29494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0" name="Picture 2" descr="C:\Users\Alex\Desktop\1714285191338.jpg"/>
          <p:cNvPicPr>
            <a:picLocks noChangeAspect="1" noChangeArrowheads="1"/>
          </p:cNvPicPr>
          <p:nvPr/>
        </p:nvPicPr>
        <p:blipFill>
          <a:blip r:embed="rId10"/>
          <a:srcRect/>
          <a:stretch>
            <a:fillRect/>
          </a:stretch>
        </p:blipFill>
        <p:spPr bwMode="auto">
          <a:xfrm>
            <a:off x="285720" y="1071546"/>
            <a:ext cx="8501122" cy="5643602"/>
          </a:xfrm>
          <a:prstGeom prst="rect">
            <a:avLst/>
          </a:prstGeom>
          <a:noFill/>
        </p:spPr>
      </p:pic>
    </p:spTree>
    <p:extLst>
      <p:ext uri="{BB962C8B-B14F-4D97-AF65-F5344CB8AC3E}">
        <p14:creationId xmlns="" xmlns:p14="http://schemas.microsoft.com/office/powerpoint/2010/main" val="2411726332"/>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40e233253335"/>
          <p:cNvPicPr>
            <a:picLocks noGrp="1" noChangeAspect="1" noChangeArrowheads="1"/>
          </p:cNvPicPr>
          <p:nvPr>
            <p:ph idx="1"/>
          </p:nvPr>
        </p:nvPicPr>
        <p:blipFill>
          <a:blip r:embed="rId2" cstate="print"/>
          <a:srcRect/>
          <a:stretch>
            <a:fillRect/>
          </a:stretch>
        </p:blipFill>
        <p:spPr>
          <a:xfrm>
            <a:off x="0" y="0"/>
            <a:ext cx="9144000" cy="6858000"/>
          </a:xfrm>
          <a:noFill/>
        </p:spPr>
      </p:pic>
      <p:sp>
        <p:nvSpPr>
          <p:cNvPr id="7" name="TextBox 9"/>
          <p:cNvSpPr txBox="1">
            <a:spLocks noGrp="1" noChangeArrowheads="1"/>
          </p:cNvSpPr>
          <p:nvPr>
            <p:ph type="title"/>
          </p:nvPr>
        </p:nvSpPr>
        <p:spPr bwMode="auto">
          <a:xfrm>
            <a:off x="1236534" y="548680"/>
            <a:ext cx="6480720" cy="1754326"/>
          </a:xfrm>
          <a:prstGeom prst="rect">
            <a:avLst/>
          </a:prstGeom>
          <a:noFill/>
          <a:ln w="9525">
            <a:noFill/>
            <a:miter lim="800000"/>
            <a:headEnd/>
            <a:tailEnd/>
          </a:ln>
        </p:spPr>
        <p:txBody>
          <a:bodyPr wrap="square">
            <a:spAutoFit/>
          </a:bodyPr>
          <a:lstStyle/>
          <a:p>
            <a:pPr>
              <a:defRPr/>
            </a:pPr>
            <a:r>
              <a:rPr lang="ru-RU" sz="2800" b="1" dirty="0" smtClean="0">
                <a:solidFill>
                  <a:srgbClr val="003399"/>
                </a:solidFill>
                <a:latin typeface="Microsoft Sans Serif" panose="020B0604020202020204" pitchFamily="34" charset="0"/>
                <a:cs typeface="Microsoft Sans Serif" panose="020B0604020202020204" pitchFamily="34" charset="0"/>
              </a:rPr>
              <a:t>Встречаем масленицу</a:t>
            </a:r>
            <a:r>
              <a:rPr lang="ru-RU" sz="2800" dirty="0">
                <a:solidFill>
                  <a:srgbClr val="990000"/>
                </a:solidFill>
                <a:latin typeface="Microsoft Sans Serif" panose="020B0604020202020204" pitchFamily="34" charset="0"/>
                <a:cs typeface="Microsoft Sans Serif" panose="020B0604020202020204" pitchFamily="34" charset="0"/>
              </a:rPr>
              <a:t/>
            </a:r>
            <a:br>
              <a:rPr lang="ru-RU" sz="2800" dirty="0">
                <a:solidFill>
                  <a:srgbClr val="990000"/>
                </a:solidFill>
                <a:latin typeface="Microsoft Sans Serif" panose="020B0604020202020204" pitchFamily="34" charset="0"/>
                <a:cs typeface="Microsoft Sans Serif" panose="020B0604020202020204" pitchFamily="34" charset="0"/>
              </a:rPr>
            </a:br>
            <a:r>
              <a:rPr lang="ru-RU" sz="2000" dirty="0">
                <a:solidFill>
                  <a:srgbClr val="990000"/>
                </a:solidFill>
                <a:latin typeface="Microsoft Sans Serif" panose="020B0604020202020204" pitchFamily="34" charset="0"/>
                <a:cs typeface="Microsoft Sans Serif" panose="020B0604020202020204" pitchFamily="34" charset="0"/>
              </a:rPr>
              <a:t>    </a:t>
            </a:r>
            <a:r>
              <a:rPr lang="ru-RU" sz="2000" dirty="0" smtClean="0">
                <a:solidFill>
                  <a:srgbClr val="990000"/>
                </a:solidFill>
                <a:latin typeface="Microsoft Sans Serif" panose="020B0604020202020204" pitchFamily="34" charset="0"/>
                <a:cs typeface="Microsoft Sans Serif" panose="020B0604020202020204" pitchFamily="34" charset="0"/>
              </a:rPr>
              <a:t>  </a:t>
            </a:r>
            <a:r>
              <a:rPr lang="ru-RU" sz="1400" dirty="0">
                <a:solidFill>
                  <a:srgbClr val="990000"/>
                </a:solidFill>
                <a:latin typeface="Microsoft Sans Serif" panose="020B0604020202020204" pitchFamily="34" charset="0"/>
                <a:cs typeface="Microsoft Sans Serif" panose="020B0604020202020204" pitchFamily="34" charset="0"/>
              </a:rPr>
              <a:t/>
            </a:r>
            <a:br>
              <a:rPr lang="ru-RU" sz="1400" dirty="0">
                <a:solidFill>
                  <a:srgbClr val="990000"/>
                </a:solidFill>
                <a:latin typeface="Microsoft Sans Serif" panose="020B0604020202020204" pitchFamily="34" charset="0"/>
                <a:cs typeface="Microsoft Sans Serif" panose="020B0604020202020204" pitchFamily="34" charset="0"/>
              </a:rPr>
            </a:br>
            <a:r>
              <a:rPr lang="ru-RU" sz="3200" dirty="0"/>
              <a:t/>
            </a:r>
            <a:br>
              <a:rPr lang="ru-RU" sz="3200" dirty="0"/>
            </a:br>
            <a:endParaRPr lang="ru-RU" sz="2800" dirty="0">
              <a:solidFill>
                <a:srgbClr val="003399"/>
              </a:solidFill>
            </a:endParaRP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rot="19925647">
            <a:off x="873123" y="1247906"/>
            <a:ext cx="1910815" cy="24578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rot="1753144">
            <a:off x="5156168" y="1536850"/>
            <a:ext cx="2753378" cy="1930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2555776" y="3212976"/>
            <a:ext cx="3352800" cy="2514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11777170"/>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p:txBody>
          <a:bodyPr/>
          <a:lstStyle/>
          <a:p>
            <a:pPr eaLnBrk="1" hangingPunct="1"/>
            <a:endParaRPr lang="ru-RU" smtClean="0"/>
          </a:p>
        </p:txBody>
      </p:sp>
      <p:pic>
        <p:nvPicPr>
          <p:cNvPr id="25602" name="Picture 5" descr="40e233253335"/>
          <p:cNvPicPr>
            <a:picLocks noGrp="1" noChangeAspect="1" noChangeArrowheads="1"/>
          </p:cNvPicPr>
          <p:nvPr>
            <p:ph idx="1"/>
          </p:nvPr>
        </p:nvPicPr>
        <p:blipFill>
          <a:blip r:embed="rId2" cstate="print"/>
          <a:srcRect/>
          <a:stretch>
            <a:fillRect/>
          </a:stretch>
        </p:blipFill>
        <p:spPr>
          <a:xfrm>
            <a:off x="2091" y="-25733"/>
            <a:ext cx="9144000" cy="6883733"/>
          </a:xfrm>
        </p:spPr>
      </p:pic>
      <p:sp>
        <p:nvSpPr>
          <p:cNvPr id="25603" name="Прямоугольник 5"/>
          <p:cNvSpPr>
            <a:spLocks noChangeArrowheads="1"/>
          </p:cNvSpPr>
          <p:nvPr/>
        </p:nvSpPr>
        <p:spPr bwMode="auto">
          <a:xfrm>
            <a:off x="1359322" y="476672"/>
            <a:ext cx="6192688" cy="3970318"/>
          </a:xfrm>
          <a:prstGeom prst="rect">
            <a:avLst/>
          </a:prstGeom>
          <a:noFill/>
          <a:ln w="9525">
            <a:noFill/>
            <a:miter lim="800000"/>
            <a:headEnd/>
            <a:tailEnd/>
          </a:ln>
        </p:spPr>
        <p:txBody>
          <a:bodyPr wrap="square">
            <a:spAutoFit/>
          </a:bodyPr>
          <a:lstStyle/>
          <a:p>
            <a:pPr algn="r"/>
            <a:endParaRPr lang="ru-RU" sz="5400" dirty="0" smtClean="0">
              <a:solidFill>
                <a:srgbClr val="002060"/>
              </a:solidFill>
              <a:latin typeface="Monotype Corsiva" pitchFamily="66" charset="0"/>
            </a:endParaRPr>
          </a:p>
          <a:p>
            <a:pPr algn="r"/>
            <a:endParaRPr lang="ru-RU" sz="5400" dirty="0" smtClean="0">
              <a:solidFill>
                <a:srgbClr val="002060"/>
              </a:solidFill>
              <a:latin typeface="Monotype Corsiva" pitchFamily="66" charset="0"/>
            </a:endParaRPr>
          </a:p>
          <a:p>
            <a:pPr algn="r"/>
            <a:endParaRPr lang="ru-RU" sz="5400" dirty="0" smtClean="0">
              <a:solidFill>
                <a:srgbClr val="002060"/>
              </a:solidFill>
              <a:latin typeface="Monotype Corsiva" pitchFamily="66" charset="0"/>
            </a:endParaRPr>
          </a:p>
          <a:p>
            <a:pPr algn="r"/>
            <a:endParaRPr lang="ru-RU" sz="5400" dirty="0">
              <a:solidFill>
                <a:srgbClr val="002060"/>
              </a:solidFill>
              <a:latin typeface="Monotype Corsiva" pitchFamily="66" charset="0"/>
            </a:endParaRPr>
          </a:p>
          <a:p>
            <a:pPr algn="r"/>
            <a:endParaRPr lang="ru-RU" sz="3600" dirty="0" smtClean="0">
              <a:solidFill>
                <a:srgbClr val="000099"/>
              </a:solidFill>
              <a:latin typeface="Microsoft Sans Serif" panose="020B0604020202020204" pitchFamily="34" charset="0"/>
              <a:cs typeface="Microsoft Sans Serif" panose="020B0604020202020204" pitchFamily="34" charset="0"/>
            </a:endParaRPr>
          </a:p>
        </p:txBody>
      </p:sp>
      <p:sp>
        <p:nvSpPr>
          <p:cNvPr id="25604" name="Прямоугольник 5"/>
          <p:cNvSpPr>
            <a:spLocks noChangeArrowheads="1"/>
          </p:cNvSpPr>
          <p:nvPr/>
        </p:nvSpPr>
        <p:spPr bwMode="auto">
          <a:xfrm>
            <a:off x="3132138" y="981076"/>
            <a:ext cx="5111751" cy="307777"/>
          </a:xfrm>
          <a:prstGeom prst="rect">
            <a:avLst/>
          </a:prstGeom>
          <a:noFill/>
          <a:ln w="9525">
            <a:noFill/>
            <a:miter lim="800000"/>
            <a:headEnd/>
            <a:tailEnd/>
          </a:ln>
        </p:spPr>
        <p:txBody>
          <a:bodyPr>
            <a:spAutoFit/>
          </a:bodyPr>
          <a:lstStyle/>
          <a:p>
            <a:pPr algn="ctr"/>
            <a:r>
              <a:rPr lang="ru-RU" sz="1400" b="1" dirty="0" smtClean="0"/>
              <a:t> </a:t>
            </a:r>
            <a:endParaRPr lang="ru-RU" sz="1600" dirty="0"/>
          </a:p>
        </p:txBody>
      </p:sp>
      <p:sp>
        <p:nvSpPr>
          <p:cNvPr id="25606" name="Прямоугольник 5"/>
          <p:cNvSpPr>
            <a:spLocks noChangeArrowheads="1"/>
          </p:cNvSpPr>
          <p:nvPr/>
        </p:nvSpPr>
        <p:spPr bwMode="auto">
          <a:xfrm>
            <a:off x="1116014" y="2781301"/>
            <a:ext cx="3527425" cy="338554"/>
          </a:xfrm>
          <a:prstGeom prst="rect">
            <a:avLst/>
          </a:prstGeom>
          <a:noFill/>
          <a:ln w="9525">
            <a:noFill/>
            <a:miter lim="800000"/>
            <a:headEnd/>
            <a:tailEnd/>
          </a:ln>
        </p:spPr>
        <p:txBody>
          <a:bodyPr>
            <a:spAutoFit/>
          </a:bodyPr>
          <a:lstStyle/>
          <a:p>
            <a:pPr algn="ctr"/>
            <a:r>
              <a:rPr lang="ru-RU" sz="1600" dirty="0" smtClean="0"/>
              <a:t> .</a:t>
            </a:r>
            <a:endParaRPr lang="ru-RU" sz="1600" dirty="0"/>
          </a:p>
        </p:txBody>
      </p:sp>
      <p:sp>
        <p:nvSpPr>
          <p:cNvPr id="2" name="Прямоугольник 1"/>
          <p:cNvSpPr/>
          <p:nvPr/>
        </p:nvSpPr>
        <p:spPr>
          <a:xfrm>
            <a:off x="3563888" y="1750249"/>
            <a:ext cx="4572000" cy="1200329"/>
          </a:xfrm>
          <a:prstGeom prst="rect">
            <a:avLst/>
          </a:prstGeom>
        </p:spPr>
        <p:txBody>
          <a:bodyPr>
            <a:spAutoFit/>
          </a:bodyPr>
          <a:lstStyle/>
          <a:p>
            <a:r>
              <a:rPr lang="en-US" b="1" dirty="0"/>
              <a:t>«</a:t>
            </a:r>
            <a:r>
              <a:rPr lang="ru-RU" b="1" dirty="0"/>
              <a:t>Развитие</a:t>
            </a:r>
            <a:r>
              <a:rPr lang="en-US" b="1" dirty="0"/>
              <a:t> </a:t>
            </a:r>
            <a:r>
              <a:rPr lang="ru-RU" b="1" dirty="0"/>
              <a:t>связной</a:t>
            </a:r>
            <a:r>
              <a:rPr lang="en-US" b="1" dirty="0"/>
              <a:t>, </a:t>
            </a:r>
            <a:r>
              <a:rPr lang="ru-RU" b="1" dirty="0"/>
              <a:t>образной</a:t>
            </a:r>
            <a:r>
              <a:rPr lang="en-US" b="1" dirty="0"/>
              <a:t> </a:t>
            </a:r>
            <a:r>
              <a:rPr lang="ru-RU" b="1" dirty="0"/>
              <a:t>речи</a:t>
            </a:r>
            <a:r>
              <a:rPr lang="en-US" b="1" dirty="0"/>
              <a:t> </a:t>
            </a:r>
            <a:r>
              <a:rPr lang="ru-RU" b="1" dirty="0"/>
              <a:t>детей</a:t>
            </a:r>
            <a:r>
              <a:rPr lang="en-US" b="1" dirty="0"/>
              <a:t> </a:t>
            </a:r>
            <a:r>
              <a:rPr lang="ru-RU" b="1" dirty="0"/>
              <a:t>дошкольного</a:t>
            </a:r>
            <a:r>
              <a:rPr lang="en-US" b="1" dirty="0"/>
              <a:t> </a:t>
            </a:r>
            <a:r>
              <a:rPr lang="ru-RU" b="1" dirty="0"/>
              <a:t>возраста</a:t>
            </a:r>
            <a:r>
              <a:rPr lang="en-US" b="1" dirty="0"/>
              <a:t> </a:t>
            </a:r>
            <a:r>
              <a:rPr lang="ru-RU" b="1" dirty="0"/>
              <a:t>на</a:t>
            </a:r>
            <a:r>
              <a:rPr lang="en-US" b="1" dirty="0"/>
              <a:t> </a:t>
            </a:r>
            <a:r>
              <a:rPr lang="ru-RU" b="1" dirty="0"/>
              <a:t>основе</a:t>
            </a:r>
            <a:r>
              <a:rPr lang="en-US" b="1" dirty="0"/>
              <a:t> </a:t>
            </a:r>
            <a:r>
              <a:rPr lang="ru-RU" b="1" dirty="0"/>
              <a:t>восприятия</a:t>
            </a:r>
            <a:r>
              <a:rPr lang="en-US" b="1" dirty="0"/>
              <a:t> </a:t>
            </a:r>
            <a:r>
              <a:rPr lang="ru-RU" b="1" dirty="0"/>
              <a:t>русской</a:t>
            </a:r>
            <a:r>
              <a:rPr lang="en-US" b="1" dirty="0"/>
              <a:t> </a:t>
            </a:r>
            <a:r>
              <a:rPr lang="ru-RU" b="1" dirty="0"/>
              <a:t>народной</a:t>
            </a:r>
            <a:r>
              <a:rPr lang="en-US" b="1" dirty="0"/>
              <a:t> </a:t>
            </a:r>
            <a:r>
              <a:rPr lang="ru-RU" b="1" dirty="0"/>
              <a:t>сказки</a:t>
            </a:r>
            <a:r>
              <a:rPr lang="en-US" b="1" dirty="0"/>
              <a:t>».</a:t>
            </a:r>
            <a:r>
              <a:rPr lang="ru-RU" dirty="0"/>
              <a:t> </a:t>
            </a:r>
          </a:p>
        </p:txBody>
      </p:sp>
      <p:sp>
        <p:nvSpPr>
          <p:cNvPr id="3" name="Прямоугольник 2"/>
          <p:cNvSpPr/>
          <p:nvPr/>
        </p:nvSpPr>
        <p:spPr>
          <a:xfrm>
            <a:off x="0" y="476672"/>
            <a:ext cx="6283886" cy="646331"/>
          </a:xfrm>
          <a:prstGeom prst="rect">
            <a:avLst/>
          </a:prstGeom>
        </p:spPr>
        <p:txBody>
          <a:bodyPr wrap="square">
            <a:spAutoFit/>
          </a:bodyPr>
          <a:lstStyle/>
          <a:p>
            <a:pPr lvl="0" algn="r"/>
            <a:r>
              <a:rPr lang="ru-RU" sz="3600" b="1" dirty="0">
                <a:solidFill>
                  <a:srgbClr val="C00000"/>
                </a:solidFill>
                <a:latin typeface="Microsoft Sans Serif" panose="020B0604020202020204" pitchFamily="34" charset="0"/>
                <a:cs typeface="Microsoft Sans Serif" panose="020B0604020202020204" pitchFamily="34" charset="0"/>
              </a:rPr>
              <a:t>Методическая копилка  </a:t>
            </a:r>
          </a:p>
        </p:txBody>
      </p:sp>
      <p:sp>
        <p:nvSpPr>
          <p:cNvPr id="4" name="Прямоугольник 3"/>
          <p:cNvSpPr/>
          <p:nvPr/>
        </p:nvSpPr>
        <p:spPr>
          <a:xfrm>
            <a:off x="811222" y="1488639"/>
            <a:ext cx="2879726" cy="861774"/>
          </a:xfrm>
          <a:prstGeom prst="rect">
            <a:avLst/>
          </a:prstGeom>
        </p:spPr>
        <p:txBody>
          <a:bodyPr wrap="square">
            <a:spAutoFit/>
          </a:bodyPr>
          <a:lstStyle/>
          <a:p>
            <a:endParaRPr lang="ru-RU" dirty="0"/>
          </a:p>
          <a:p>
            <a:r>
              <a:rPr lang="ru-RU" dirty="0">
                <a:solidFill>
                  <a:srgbClr val="C00000"/>
                </a:solidFill>
              </a:rPr>
              <a:t> </a:t>
            </a:r>
            <a:r>
              <a:rPr lang="ru-RU" dirty="0" smtClean="0">
                <a:solidFill>
                  <a:srgbClr val="C00000"/>
                </a:solidFill>
              </a:rPr>
              <a:t> </a:t>
            </a:r>
            <a:r>
              <a:rPr lang="ru-RU" sz="1400" dirty="0" smtClean="0">
                <a:solidFill>
                  <a:srgbClr val="C00000"/>
                </a:solidFill>
                <a:latin typeface="Constantia" pitchFamily="18" charset="0"/>
                <a:cs typeface="Cordia New" pitchFamily="34" charset="-34"/>
              </a:rPr>
              <a:t>ТЕМА МОЕЙ  ИТОГОВОЙ АТТЕСТАЦИОННОЙ РАБОТЫ</a:t>
            </a:r>
            <a:r>
              <a:rPr lang="en-US" sz="1200" dirty="0" smtClean="0">
                <a:solidFill>
                  <a:srgbClr val="C00000"/>
                </a:solidFill>
                <a:cs typeface="Cordia New" pitchFamily="34" charset="-34"/>
              </a:rPr>
              <a:t>:</a:t>
            </a:r>
            <a:endParaRPr lang="ru-RU" dirty="0"/>
          </a:p>
        </p:txBody>
      </p:sp>
      <p:sp>
        <p:nvSpPr>
          <p:cNvPr id="5" name="Прямоугольник 4"/>
          <p:cNvSpPr/>
          <p:nvPr/>
        </p:nvSpPr>
        <p:spPr>
          <a:xfrm>
            <a:off x="998854" y="2636912"/>
            <a:ext cx="7289170" cy="3816429"/>
          </a:xfrm>
          <a:prstGeom prst="rect">
            <a:avLst/>
          </a:prstGeom>
        </p:spPr>
        <p:txBody>
          <a:bodyPr wrap="square">
            <a:spAutoFit/>
          </a:bodyPr>
          <a:lstStyle/>
          <a:p>
            <a:r>
              <a:rPr lang="ru-RU" sz="1600" dirty="0" smtClean="0"/>
              <a:t>Цел</a:t>
            </a:r>
            <a:r>
              <a:rPr lang="ru-RU" sz="1600" dirty="0"/>
              <a:t>и</a:t>
            </a:r>
            <a:r>
              <a:rPr lang="ru-RU" sz="1600" dirty="0" smtClean="0"/>
              <a:t> </a:t>
            </a:r>
            <a:r>
              <a:rPr lang="en-US" sz="1600" dirty="0"/>
              <a:t>:</a:t>
            </a:r>
          </a:p>
          <a:p>
            <a:r>
              <a:rPr lang="ru-RU" sz="1600" dirty="0"/>
              <a:t>1. Изучить теоретические основы использования сказки в формировании речи детей младшего дошкольного возраста;</a:t>
            </a:r>
          </a:p>
          <a:p>
            <a:r>
              <a:rPr lang="ru-RU" sz="1600" dirty="0"/>
              <a:t>2. Выявить особенности развития речи на основе сказки;</a:t>
            </a:r>
          </a:p>
          <a:p>
            <a:r>
              <a:rPr lang="en-US" sz="1600" dirty="0"/>
              <a:t>          </a:t>
            </a:r>
            <a:r>
              <a:rPr lang="ru-RU" sz="1600" dirty="0"/>
              <a:t>3. Разработать и апробировать систему занятий с использованием русской народной сказки в развитии речи младшего дошкольного возраста.</a:t>
            </a:r>
          </a:p>
          <a:p>
            <a:r>
              <a:rPr lang="ru-RU" sz="1600" dirty="0"/>
              <a:t>Задачи: </a:t>
            </a:r>
          </a:p>
          <a:p>
            <a:r>
              <a:rPr lang="ru-RU" sz="1600" dirty="0"/>
              <a:t>               1.Обучение родному языку, развитие речи, развитие</a:t>
            </a:r>
            <a:r>
              <a:rPr lang="en-US" sz="1600" dirty="0"/>
              <a:t> </a:t>
            </a:r>
            <a:r>
              <a:rPr lang="ru-RU" sz="1600" dirty="0"/>
              <a:t>Культуры</a:t>
            </a:r>
            <a:r>
              <a:rPr lang="en-US" sz="1600" dirty="0"/>
              <a:t> </a:t>
            </a:r>
            <a:r>
              <a:rPr lang="ru-RU" sz="1600" dirty="0"/>
              <a:t>речевого</a:t>
            </a:r>
            <a:r>
              <a:rPr lang="en-US" sz="1600" dirty="0"/>
              <a:t> </a:t>
            </a:r>
            <a:r>
              <a:rPr lang="ru-RU" sz="1600" dirty="0"/>
              <a:t>общения</a:t>
            </a:r>
            <a:r>
              <a:rPr lang="en-US" sz="1600" dirty="0"/>
              <a:t> </a:t>
            </a:r>
            <a:r>
              <a:rPr lang="ru-RU" sz="1600" dirty="0"/>
              <a:t>в</a:t>
            </a:r>
            <a:r>
              <a:rPr lang="en-US" sz="1600" dirty="0"/>
              <a:t> </a:t>
            </a:r>
            <a:r>
              <a:rPr lang="ru-RU" sz="1600" dirty="0"/>
              <a:t>широком</a:t>
            </a:r>
            <a:r>
              <a:rPr lang="en-US" sz="1600" dirty="0"/>
              <a:t> </a:t>
            </a:r>
            <a:r>
              <a:rPr lang="ru-RU" sz="1600" dirty="0"/>
              <a:t>смысле</a:t>
            </a:r>
            <a:r>
              <a:rPr lang="en-US" sz="1600" dirty="0"/>
              <a:t> </a:t>
            </a:r>
            <a:r>
              <a:rPr lang="ru-RU" sz="1600" dirty="0"/>
              <a:t>этого</a:t>
            </a:r>
            <a:r>
              <a:rPr lang="en-US" sz="1600" dirty="0"/>
              <a:t> </a:t>
            </a:r>
            <a:r>
              <a:rPr lang="ru-RU" sz="1600" dirty="0"/>
              <a:t>понятия</a:t>
            </a:r>
            <a:r>
              <a:rPr lang="en-US" sz="1600" dirty="0"/>
              <a:t>.</a:t>
            </a:r>
          </a:p>
          <a:p>
            <a:r>
              <a:rPr lang="ru-RU" sz="1600" dirty="0"/>
              <a:t>              </a:t>
            </a:r>
            <a:r>
              <a:rPr lang="en-US" sz="1600" dirty="0"/>
              <a:t>2. </a:t>
            </a:r>
            <a:r>
              <a:rPr lang="ru-RU" sz="1600" dirty="0"/>
              <a:t>Формируются</a:t>
            </a:r>
            <a:r>
              <a:rPr lang="en-US" sz="1600" dirty="0"/>
              <a:t> </a:t>
            </a:r>
            <a:r>
              <a:rPr lang="ru-RU" sz="1600" dirty="0"/>
              <a:t>нравственные</a:t>
            </a:r>
            <a:r>
              <a:rPr lang="en-US" sz="1600" dirty="0"/>
              <a:t> </a:t>
            </a:r>
            <a:r>
              <a:rPr lang="ru-RU" sz="1600" dirty="0"/>
              <a:t>качества</a:t>
            </a:r>
            <a:r>
              <a:rPr lang="en-US" sz="1600" dirty="0"/>
              <a:t> </a:t>
            </a:r>
            <a:r>
              <a:rPr lang="ru-RU" sz="1600" dirty="0"/>
              <a:t>личности</a:t>
            </a:r>
            <a:r>
              <a:rPr lang="en-US" sz="1600" dirty="0"/>
              <a:t> (</a:t>
            </a:r>
            <a:r>
              <a:rPr lang="ru-RU" sz="1600" dirty="0"/>
              <a:t>сопереживание</a:t>
            </a:r>
            <a:r>
              <a:rPr lang="en-US" sz="1600" dirty="0"/>
              <a:t>, </a:t>
            </a:r>
            <a:r>
              <a:rPr lang="ru-RU" sz="1600" dirty="0"/>
              <a:t>сочувствие</a:t>
            </a:r>
            <a:r>
              <a:rPr lang="en-US" sz="1600" dirty="0"/>
              <a:t>, </a:t>
            </a:r>
            <a:r>
              <a:rPr lang="ru-RU" sz="1600" dirty="0"/>
              <a:t>различение</a:t>
            </a:r>
            <a:r>
              <a:rPr lang="en-US" sz="1600" dirty="0"/>
              <a:t> </a:t>
            </a:r>
            <a:r>
              <a:rPr lang="ru-RU" sz="1600" dirty="0"/>
              <a:t>плохого</a:t>
            </a:r>
            <a:r>
              <a:rPr lang="en-US" sz="1600" dirty="0"/>
              <a:t> </a:t>
            </a:r>
            <a:r>
              <a:rPr lang="ru-RU" sz="1600" dirty="0"/>
              <a:t>героя</a:t>
            </a:r>
            <a:r>
              <a:rPr lang="en-US" sz="1600" dirty="0"/>
              <a:t> </a:t>
            </a:r>
            <a:r>
              <a:rPr lang="ru-RU" sz="1600" dirty="0"/>
              <a:t>от</a:t>
            </a:r>
            <a:r>
              <a:rPr lang="en-US" sz="1600" dirty="0"/>
              <a:t> </a:t>
            </a:r>
            <a:r>
              <a:rPr lang="ru-RU" sz="1600" dirty="0"/>
              <a:t>хорошего</a:t>
            </a:r>
            <a:r>
              <a:rPr lang="en-US" sz="1600" dirty="0"/>
              <a:t>), </a:t>
            </a:r>
            <a:r>
              <a:rPr lang="ru-RU" sz="1600" dirty="0"/>
              <a:t>при</a:t>
            </a:r>
            <a:r>
              <a:rPr lang="en-US" sz="1600" dirty="0"/>
              <a:t> </a:t>
            </a:r>
            <a:r>
              <a:rPr lang="ru-RU" sz="1600" dirty="0"/>
              <a:t>этом</a:t>
            </a:r>
            <a:r>
              <a:rPr lang="en-US" sz="1600" dirty="0"/>
              <a:t> </a:t>
            </a:r>
            <a:r>
              <a:rPr lang="ru-RU" sz="1600" dirty="0"/>
              <a:t>большое</a:t>
            </a:r>
            <a:r>
              <a:rPr lang="en-US" sz="1600" dirty="0"/>
              <a:t> </a:t>
            </a:r>
            <a:r>
              <a:rPr lang="ru-RU" sz="1600" dirty="0"/>
              <a:t>положительное</a:t>
            </a:r>
            <a:r>
              <a:rPr lang="en-US" sz="1600" dirty="0"/>
              <a:t> </a:t>
            </a:r>
            <a:r>
              <a:rPr lang="ru-RU" sz="1600" dirty="0"/>
              <a:t>воздействие</a:t>
            </a:r>
            <a:r>
              <a:rPr lang="en-US" sz="1600" dirty="0"/>
              <a:t> </a:t>
            </a:r>
            <a:r>
              <a:rPr lang="ru-RU" sz="1600" dirty="0"/>
              <a:t>оказывает</a:t>
            </a:r>
            <a:r>
              <a:rPr lang="en-US" sz="1600" dirty="0"/>
              <a:t>, </a:t>
            </a:r>
            <a:r>
              <a:rPr lang="ru-RU" sz="1600" dirty="0"/>
              <a:t>прежде</a:t>
            </a:r>
            <a:r>
              <a:rPr lang="en-US" sz="1600" dirty="0"/>
              <a:t> </a:t>
            </a:r>
            <a:r>
              <a:rPr lang="ru-RU" sz="1600" dirty="0"/>
              <a:t>всего</a:t>
            </a:r>
            <a:r>
              <a:rPr lang="en-US" sz="1600" dirty="0"/>
              <a:t>, </a:t>
            </a:r>
            <a:r>
              <a:rPr lang="ru-RU" sz="1600" dirty="0"/>
              <a:t>содержание</a:t>
            </a:r>
            <a:r>
              <a:rPr lang="en-US" sz="1600" dirty="0"/>
              <a:t> </a:t>
            </a:r>
            <a:r>
              <a:rPr lang="ru-RU" sz="1600" dirty="0"/>
              <a:t>литературных</a:t>
            </a:r>
            <a:r>
              <a:rPr lang="en-US" sz="1600" dirty="0"/>
              <a:t> </a:t>
            </a:r>
            <a:r>
              <a:rPr lang="ru-RU" sz="1600" dirty="0"/>
              <a:t>произведений</a:t>
            </a:r>
            <a:r>
              <a:rPr lang="en-US" sz="1600" dirty="0"/>
              <a:t>, </a:t>
            </a:r>
            <a:r>
              <a:rPr lang="ru-RU" sz="1600" dirty="0"/>
              <a:t>картин</a:t>
            </a:r>
            <a:r>
              <a:rPr lang="en-US" sz="1600" dirty="0"/>
              <a:t>.</a:t>
            </a:r>
            <a:r>
              <a:rPr lang="ru-RU" sz="1600" dirty="0"/>
              <a:t>                   </a:t>
            </a:r>
          </a:p>
          <a:p>
            <a:r>
              <a:rPr lang="en-US" sz="1600" dirty="0"/>
              <a:t>         </a:t>
            </a:r>
            <a:r>
              <a:rPr lang="ru-RU" sz="1600" dirty="0"/>
              <a:t>     </a:t>
            </a:r>
            <a:r>
              <a:rPr lang="en-US" sz="1600" dirty="0"/>
              <a:t> </a:t>
            </a:r>
            <a:r>
              <a:rPr lang="ru-RU" sz="1600" dirty="0"/>
              <a:t>3.Развивать воображение, фантазию и логическое мышление</a:t>
            </a:r>
            <a:r>
              <a:rPr lang="ru-RU" dirty="0"/>
              <a:t>;</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15906" y="52866"/>
            <a:ext cx="1872208" cy="15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89393299"/>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Заголовок 1"/>
          <p:cNvSpPr>
            <a:spLocks noGrp="1"/>
          </p:cNvSpPr>
          <p:nvPr>
            <p:ph type="title"/>
          </p:nvPr>
        </p:nvSpPr>
        <p:spPr/>
        <p:txBody>
          <a:bodyPr/>
          <a:lstStyle/>
          <a:p>
            <a:pPr eaLnBrk="1" hangingPunct="1"/>
            <a:endParaRPr lang="ru-RU" smtClean="0"/>
          </a:p>
        </p:txBody>
      </p:sp>
      <p:sp>
        <p:nvSpPr>
          <p:cNvPr id="26627" name="Rectangle 6"/>
          <p:cNvSpPr>
            <a:spLocks noChangeArrowheads="1"/>
          </p:cNvSpPr>
          <p:nvPr/>
        </p:nvSpPr>
        <p:spPr bwMode="auto">
          <a:xfrm>
            <a:off x="1403351" y="2789663"/>
            <a:ext cx="6264275" cy="830997"/>
          </a:xfrm>
          <a:prstGeom prst="rect">
            <a:avLst/>
          </a:prstGeom>
          <a:noFill/>
          <a:ln w="9525">
            <a:noFill/>
            <a:miter lim="800000"/>
            <a:headEnd/>
            <a:tailEnd/>
          </a:ln>
        </p:spPr>
        <p:txBody>
          <a:bodyPr anchor="ctr">
            <a:spAutoFit/>
          </a:bodyPr>
          <a:lstStyle/>
          <a:p>
            <a:pPr algn="ctr"/>
            <a:endParaRPr lang="ru-RU" sz="2800" dirty="0">
              <a:solidFill>
                <a:srgbClr val="990000"/>
              </a:solidFill>
            </a:endParaRPr>
          </a:p>
          <a:p>
            <a:pPr algn="ctr"/>
            <a:r>
              <a:rPr lang="ru-RU" dirty="0"/>
              <a:t>   </a:t>
            </a:r>
            <a:r>
              <a:rPr lang="ru-RU" sz="2000" dirty="0" smtClean="0"/>
              <a:t> </a:t>
            </a:r>
            <a:endParaRPr lang="ru-RU" dirty="0"/>
          </a:p>
        </p:txBody>
      </p:sp>
      <p:pic>
        <p:nvPicPr>
          <p:cNvPr id="26626" name="Picture 5" descr="40e233253335"/>
          <p:cNvPicPr>
            <a:picLocks noGrp="1" noChangeAspect="1" noChangeArrowheads="1"/>
          </p:cNvPicPr>
          <p:nvPr>
            <p:ph idx="1"/>
          </p:nvPr>
        </p:nvPicPr>
        <p:blipFill>
          <a:blip r:embed="rId3" cstate="print"/>
          <a:srcRect/>
          <a:stretch>
            <a:fillRect/>
          </a:stretch>
        </p:blipFill>
        <p:spPr>
          <a:xfrm>
            <a:off x="0" y="0"/>
            <a:ext cx="9144000" cy="6858000"/>
          </a:xfrm>
        </p:spPr>
      </p:pic>
      <p:pic>
        <p:nvPicPr>
          <p:cNvPr id="6146"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rot="21215698">
            <a:off x="1403351" y="539316"/>
            <a:ext cx="3348856" cy="25116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147" name="Picture 3"/>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1389535" y="3205161"/>
            <a:ext cx="3780904" cy="283567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48"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4932040" y="366676"/>
            <a:ext cx="3450776" cy="25880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49" name="Picture 5"/>
          <p:cNvPicPr>
            <a:picLocks noChangeAspect="1" noChangeArrowheads="1"/>
          </p:cNvPicPr>
          <p:nvPr/>
        </p:nvPicPr>
        <p:blipFill>
          <a:blip r:embed="rId7" cstate="print">
            <a:extLst>
              <a:ext uri="{28A0092B-C50C-407E-A947-70E740481C1C}">
                <a14:useLocalDpi xmlns="" xmlns:a14="http://schemas.microsoft.com/office/drawing/2010/main" val="0"/>
              </a:ext>
            </a:extLst>
          </a:blip>
          <a:stretch>
            <a:fillRect/>
          </a:stretch>
        </p:blipFill>
        <p:spPr bwMode="auto">
          <a:xfrm>
            <a:off x="5393554" y="3354549"/>
            <a:ext cx="3426918" cy="25701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194" name="Picture 2" descr="C:\Users\Alex\Desktop\1714131677984.jpg"/>
          <p:cNvPicPr>
            <a:picLocks noChangeAspect="1" noChangeArrowheads="1"/>
          </p:cNvPicPr>
          <p:nvPr/>
        </p:nvPicPr>
        <p:blipFill>
          <a:blip r:embed="rId8"/>
          <a:srcRect/>
          <a:stretch>
            <a:fillRect/>
          </a:stretch>
        </p:blipFill>
        <p:spPr bwMode="auto">
          <a:xfrm>
            <a:off x="714348" y="357166"/>
            <a:ext cx="3929090" cy="5715040"/>
          </a:xfrm>
          <a:prstGeom prst="rect">
            <a:avLst/>
          </a:prstGeom>
          <a:noFill/>
        </p:spPr>
      </p:pic>
      <p:pic>
        <p:nvPicPr>
          <p:cNvPr id="8195" name="Picture 3" descr="C:\Users\Alex\Desktop\IMG_20231213_154417.jpg"/>
          <p:cNvPicPr>
            <a:picLocks noChangeAspect="1" noChangeArrowheads="1"/>
          </p:cNvPicPr>
          <p:nvPr/>
        </p:nvPicPr>
        <p:blipFill>
          <a:blip r:embed="rId9" cstate="print"/>
          <a:srcRect/>
          <a:stretch>
            <a:fillRect/>
          </a:stretch>
        </p:blipFill>
        <p:spPr bwMode="auto">
          <a:xfrm>
            <a:off x="4572000" y="357166"/>
            <a:ext cx="4238516" cy="5715040"/>
          </a:xfrm>
          <a:prstGeom prst="rect">
            <a:avLst/>
          </a:prstGeom>
          <a:noFill/>
        </p:spPr>
      </p:pic>
    </p:spTree>
    <p:extLst>
      <p:ext uri="{BB962C8B-B14F-4D97-AF65-F5344CB8AC3E}">
        <p14:creationId xmlns="" xmlns:p14="http://schemas.microsoft.com/office/powerpoint/2010/main" val="4085417922"/>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285351" y="51174"/>
            <a:ext cx="8286351" cy="1554472"/>
          </a:xfrm>
        </p:spPr>
        <p:txBody>
          <a:bodyPr/>
          <a:lstStyle/>
          <a:p>
            <a:pPr eaLnBrk="1" hangingPunct="1"/>
            <a:r>
              <a:rPr lang="ru-RU" sz="3600" b="1" dirty="0">
                <a:solidFill>
                  <a:srgbClr val="C00000"/>
                </a:solidFill>
                <a:latin typeface="Microsoft Sans Serif" panose="020B0604020202020204" pitchFamily="34" charset="0"/>
                <a:ea typeface="Microsoft Himalaya" pitchFamily="2" charset="0"/>
                <a:cs typeface="Microsoft Himalaya" pitchFamily="2" charset="0"/>
              </a:rPr>
              <a:t>Работа с </a:t>
            </a:r>
            <a:r>
              <a:rPr lang="ru-RU" sz="3600" b="1" dirty="0" smtClean="0">
                <a:solidFill>
                  <a:srgbClr val="C00000"/>
                </a:solidFill>
                <a:latin typeface="Microsoft Sans Serif" panose="020B0604020202020204" pitchFamily="34" charset="0"/>
                <a:ea typeface="Microsoft Himalaya" pitchFamily="2" charset="0"/>
                <a:cs typeface="Microsoft Himalaya" pitchFamily="2" charset="0"/>
              </a:rPr>
              <a:t>родителями</a:t>
            </a:r>
            <a:r>
              <a:rPr lang="ru-RU" b="1" dirty="0" smtClean="0">
                <a:solidFill>
                  <a:srgbClr val="C00000"/>
                </a:solidFill>
                <a:latin typeface="Microsoft Sans Serif" panose="020B0604020202020204" pitchFamily="34" charset="0"/>
                <a:ea typeface="Microsoft Himalaya" pitchFamily="2" charset="0"/>
                <a:cs typeface="Microsoft Himalaya" pitchFamily="2" charset="0"/>
              </a:rPr>
              <a:t/>
            </a:r>
            <a:br>
              <a:rPr lang="ru-RU" b="1" dirty="0" smtClean="0">
                <a:solidFill>
                  <a:srgbClr val="C00000"/>
                </a:solidFill>
                <a:latin typeface="Microsoft Sans Serif" panose="020B0604020202020204" pitchFamily="34" charset="0"/>
                <a:ea typeface="Microsoft Himalaya" pitchFamily="2" charset="0"/>
                <a:cs typeface="Microsoft Himalaya" pitchFamily="2" charset="0"/>
              </a:rPr>
            </a:br>
            <a:r>
              <a:rPr lang="ru-RU" sz="2800" b="1" dirty="0" smtClean="0">
                <a:solidFill>
                  <a:srgbClr val="C00000"/>
                </a:solidFill>
                <a:latin typeface="Microsoft Sans Serif" panose="020B0604020202020204" pitchFamily="34" charset="0"/>
                <a:ea typeface="Microsoft Himalaya" pitchFamily="2" charset="0"/>
                <a:cs typeface="Microsoft Himalaya" pitchFamily="2" charset="0"/>
              </a:rPr>
              <a:t>Конкурс рисунков</a:t>
            </a:r>
            <a:r>
              <a:rPr lang="en-US" sz="2800" b="1" dirty="0" smtClean="0">
                <a:solidFill>
                  <a:srgbClr val="C00000"/>
                </a:solidFill>
                <a:latin typeface="Microsoft Sans Serif" panose="020B0604020202020204" pitchFamily="34" charset="0"/>
                <a:ea typeface="Microsoft Himalaya" pitchFamily="2" charset="0"/>
                <a:cs typeface="Microsoft Himalaya" pitchFamily="2" charset="0"/>
              </a:rPr>
              <a:t>:</a:t>
            </a:r>
            <a:r>
              <a:rPr lang="ru-RU" sz="2800" b="1" dirty="0" smtClean="0">
                <a:solidFill>
                  <a:srgbClr val="C00000"/>
                </a:solidFill>
                <a:latin typeface="Microsoft Sans Serif" panose="020B0604020202020204" pitchFamily="34" charset="0"/>
                <a:ea typeface="Microsoft Himalaya" pitchFamily="2" charset="0"/>
                <a:cs typeface="Microsoft Himalaya" pitchFamily="2" charset="0"/>
              </a:rPr>
              <a:t>День семьи</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2052"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rot="20296288">
            <a:off x="330874" y="1850278"/>
            <a:ext cx="3478217" cy="24550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rot="972576">
            <a:off x="5303738" y="1735757"/>
            <a:ext cx="3532033" cy="25604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2843521" y="4122433"/>
            <a:ext cx="3528393" cy="26408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857141" y="85352"/>
            <a:ext cx="1853966" cy="12961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04265112"/>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324544" y="-484856"/>
            <a:ext cx="10164563" cy="1695335"/>
          </a:xfrm>
        </p:spPr>
        <p:txBody>
          <a:bodyPr/>
          <a:lstStyle/>
          <a:p>
            <a:pPr eaLnBrk="1" hangingPunct="1"/>
            <a:r>
              <a:rPr lang="ru-RU" b="1" dirty="0" smtClean="0">
                <a:solidFill>
                  <a:srgbClr val="C00000"/>
                </a:solidFill>
                <a:latin typeface="Microsoft Sans Serif" panose="020B0604020202020204" pitchFamily="34" charset="0"/>
                <a:ea typeface="Microsoft Himalaya" pitchFamily="2" charset="0"/>
                <a:cs typeface="Microsoft Himalaya" pitchFamily="2" charset="0"/>
              </a:rPr>
              <a:t/>
            </a:r>
            <a:br>
              <a:rPr lang="ru-RU" b="1" dirty="0" smtClean="0">
                <a:solidFill>
                  <a:srgbClr val="C00000"/>
                </a:solidFill>
                <a:latin typeface="Microsoft Sans Serif" panose="020B0604020202020204" pitchFamily="34" charset="0"/>
                <a:ea typeface="Microsoft Himalaya" pitchFamily="2" charset="0"/>
                <a:cs typeface="Microsoft Himalaya" pitchFamily="2" charset="0"/>
              </a:rPr>
            </a:br>
            <a:r>
              <a:rPr lang="ru-RU" sz="2000" b="1" dirty="0" smtClean="0">
                <a:solidFill>
                  <a:srgbClr val="C00000"/>
                </a:solidFill>
                <a:latin typeface="Microsoft Sans Serif" panose="020B0604020202020204" pitchFamily="34" charset="0"/>
                <a:ea typeface="Microsoft Himalaya" pitchFamily="2" charset="0"/>
                <a:cs typeface="Microsoft Himalaya" pitchFamily="2" charset="0"/>
              </a:rPr>
              <a:t>Конкурс поделок </a:t>
            </a:r>
            <a:r>
              <a:rPr lang="en-US" sz="2000" b="1" dirty="0" smtClean="0">
                <a:solidFill>
                  <a:srgbClr val="C00000"/>
                </a:solidFill>
                <a:latin typeface="Microsoft Himalaya" pitchFamily="2" charset="0"/>
                <a:ea typeface="Microsoft Himalaya" pitchFamily="2" charset="0"/>
                <a:cs typeface="Microsoft Himalaya" pitchFamily="2" charset="0"/>
              </a:rPr>
              <a:t>:</a:t>
            </a:r>
            <a:r>
              <a:rPr lang="ru-RU" sz="2000" b="1" dirty="0" smtClean="0">
                <a:solidFill>
                  <a:srgbClr val="C00000"/>
                </a:solidFill>
                <a:latin typeface="Microsoft Sans Serif" panose="020B0604020202020204" pitchFamily="34" charset="0"/>
                <a:ea typeface="Microsoft Himalaya" pitchFamily="2" charset="0"/>
                <a:cs typeface="Microsoft Himalaya" pitchFamily="2" charset="0"/>
              </a:rPr>
              <a:t>Мастерская деда мороза</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rot="20982411">
            <a:off x="149902" y="1060197"/>
            <a:ext cx="2592288" cy="30425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20538265">
            <a:off x="2390658" y="956993"/>
            <a:ext cx="1705373" cy="25063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885406">
            <a:off x="6081631" y="1276375"/>
            <a:ext cx="1974332" cy="24792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491285">
            <a:off x="4124798" y="712252"/>
            <a:ext cx="2376264" cy="28536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80530" y="3685790"/>
            <a:ext cx="3308995" cy="34150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rot="20694904">
            <a:off x="2263124" y="3558128"/>
            <a:ext cx="1871762" cy="24625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rot="412634">
            <a:off x="4375301" y="3371205"/>
            <a:ext cx="1898908" cy="25963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rot="19025120">
            <a:off x="5736453" y="4338629"/>
            <a:ext cx="2771804" cy="23334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10678234"/>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1" y="0"/>
            <a:ext cx="9144000" cy="6858000"/>
          </a:xfrm>
        </p:spPr>
      </p:pic>
      <p:sp>
        <p:nvSpPr>
          <p:cNvPr id="27649" name="Заголовок 1"/>
          <p:cNvSpPr>
            <a:spLocks noGrp="1"/>
          </p:cNvSpPr>
          <p:nvPr>
            <p:ph type="title"/>
          </p:nvPr>
        </p:nvSpPr>
        <p:spPr>
          <a:xfrm>
            <a:off x="-324544" y="-484856"/>
            <a:ext cx="10164563" cy="1695335"/>
          </a:xfrm>
        </p:spPr>
        <p:txBody>
          <a:bodyPr/>
          <a:lstStyle/>
          <a:p>
            <a:pPr eaLnBrk="1" hangingPunct="1"/>
            <a:r>
              <a:rPr lang="ru-RU" b="1" dirty="0" smtClean="0">
                <a:solidFill>
                  <a:srgbClr val="C00000"/>
                </a:solidFill>
                <a:latin typeface="Microsoft Sans Serif" panose="020B0604020202020204" pitchFamily="34" charset="0"/>
                <a:ea typeface="Microsoft Himalaya" pitchFamily="2" charset="0"/>
                <a:cs typeface="Microsoft Himalaya" pitchFamily="2" charset="0"/>
              </a:rPr>
              <a:t/>
            </a:r>
            <a:br>
              <a:rPr lang="ru-RU" b="1" dirty="0" smtClean="0">
                <a:solidFill>
                  <a:srgbClr val="C00000"/>
                </a:solidFill>
                <a:latin typeface="Microsoft Sans Serif" panose="020B0604020202020204" pitchFamily="34" charset="0"/>
                <a:ea typeface="Microsoft Himalaya" pitchFamily="2" charset="0"/>
                <a:cs typeface="Microsoft Himalaya" pitchFamily="2" charset="0"/>
              </a:rPr>
            </a:br>
            <a:r>
              <a:rPr lang="ru-RU" sz="2000" b="1" dirty="0" smtClean="0">
                <a:solidFill>
                  <a:srgbClr val="C00000"/>
                </a:solidFill>
                <a:latin typeface="Microsoft Sans Serif" panose="020B0604020202020204" pitchFamily="34" charset="0"/>
                <a:ea typeface="Microsoft Himalaya" pitchFamily="2" charset="0"/>
                <a:cs typeface="Microsoft Himalaya" pitchFamily="2" charset="0"/>
              </a:rPr>
              <a:t>Конкурс поделок </a:t>
            </a:r>
            <a:r>
              <a:rPr lang="en-US" sz="2000" b="1" dirty="0" smtClean="0">
                <a:solidFill>
                  <a:srgbClr val="C00000"/>
                </a:solidFill>
                <a:latin typeface="Microsoft Himalaya" pitchFamily="2" charset="0"/>
                <a:ea typeface="Microsoft Himalaya" pitchFamily="2" charset="0"/>
                <a:cs typeface="Microsoft Himalaya" pitchFamily="2" charset="0"/>
              </a:rPr>
              <a:t>:</a:t>
            </a:r>
            <a:r>
              <a:rPr lang="ru-RU" sz="2000" b="1" dirty="0" smtClean="0">
                <a:solidFill>
                  <a:srgbClr val="C00000"/>
                </a:solidFill>
                <a:latin typeface="Microsoft Himalaya" pitchFamily="2" charset="0"/>
                <a:ea typeface="Microsoft Himalaya" pitchFamily="2" charset="0"/>
                <a:cs typeface="Microsoft Himalaya" pitchFamily="2" charset="0"/>
              </a:rPr>
              <a:t> </a:t>
            </a:r>
            <a:r>
              <a:rPr lang="ru-RU" sz="2000" b="1" dirty="0" smtClean="0">
                <a:solidFill>
                  <a:srgbClr val="C00000"/>
                </a:solidFill>
                <a:latin typeface="Microsoft Sans Serif" panose="020B0604020202020204" pitchFamily="34" charset="0"/>
                <a:ea typeface="Microsoft Himalaya" pitchFamily="2" charset="0"/>
                <a:cs typeface="Microsoft Himalaya" pitchFamily="2" charset="0"/>
              </a:rPr>
              <a:t>Дары осени</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rot="20079733">
            <a:off x="271337" y="1638481"/>
            <a:ext cx="2592288" cy="18507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rot="21438374">
            <a:off x="2964005" y="1377448"/>
            <a:ext cx="3058613" cy="22145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rot="1491285">
            <a:off x="6284069" y="1627337"/>
            <a:ext cx="2376264" cy="17821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rot="20469380">
            <a:off x="427197" y="4058556"/>
            <a:ext cx="2970103" cy="20265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7" cstate="print">
            <a:extLst>
              <a:ext uri="{28A0092B-C50C-407E-A947-70E740481C1C}">
                <a14:useLocalDpi xmlns="" xmlns:a14="http://schemas.microsoft.com/office/drawing/2010/main" val="0"/>
              </a:ext>
            </a:extLst>
          </a:blip>
          <a:stretch>
            <a:fillRect/>
          </a:stretch>
        </p:blipFill>
        <p:spPr bwMode="auto">
          <a:xfrm rot="1274283">
            <a:off x="6057164" y="3638299"/>
            <a:ext cx="2771804" cy="22590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tretch>
            <a:fillRect/>
          </a:stretch>
        </p:blipFill>
        <p:spPr bwMode="auto">
          <a:xfrm>
            <a:off x="3419872" y="3698488"/>
            <a:ext cx="2724710" cy="2121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46950342"/>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457200" y="548680"/>
            <a:ext cx="8229600" cy="3888432"/>
          </a:xfrm>
        </p:spPr>
        <p:txBody>
          <a:bodyPr/>
          <a:lstStyle/>
          <a:p>
            <a:pPr eaLnBrk="1" hangingPunct="1"/>
            <a:r>
              <a:rPr lang="ru-RU" b="1" dirty="0" smtClean="0">
                <a:solidFill>
                  <a:srgbClr val="C00000"/>
                </a:solidFill>
                <a:latin typeface="Microsoft Sans Serif" panose="020B0604020202020204" pitchFamily="34" charset="0"/>
                <a:cs typeface="Microsoft Sans Serif" panose="020B0604020202020204" pitchFamily="34" charset="0"/>
              </a:rPr>
              <a:t> </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102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1304058" y="1484784"/>
            <a:ext cx="3290092" cy="2467569"/>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1043608" y="4149080"/>
            <a:ext cx="3313616" cy="2485212"/>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5381289" y="1454031"/>
            <a:ext cx="1873741" cy="2498322"/>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4678644" y="4149080"/>
            <a:ext cx="3313614" cy="2485211"/>
          </a:xfrm>
          <a:prstGeom prst="rect">
            <a:avLst/>
          </a:prstGeom>
          <a:ln>
            <a:noFill/>
          </a:ln>
          <a:effectLst>
            <a:softEdge rad="112500"/>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214437" y="474658"/>
            <a:ext cx="5644206" cy="646331"/>
          </a:xfrm>
          <a:prstGeom prst="rect">
            <a:avLst/>
          </a:prstGeom>
        </p:spPr>
        <p:txBody>
          <a:bodyPr wrap="square">
            <a:spAutoFit/>
          </a:bodyPr>
          <a:lstStyle/>
          <a:p>
            <a:r>
              <a:rPr lang="ru-RU" sz="3600" b="1" dirty="0">
                <a:solidFill>
                  <a:srgbClr val="C00000"/>
                </a:solidFill>
                <a:latin typeface="Microsoft Sans Serif" panose="020B0604020202020204" pitchFamily="34" charset="0"/>
                <a:ea typeface="+mj-ea"/>
                <a:cs typeface="Microsoft Sans Serif" panose="020B0604020202020204" pitchFamily="34" charset="0"/>
              </a:rPr>
              <a:t>Творческая мастерская</a:t>
            </a:r>
            <a:endParaRPr lang="ru-RU" sz="3600" dirty="0"/>
          </a:p>
        </p:txBody>
      </p:sp>
      <p:pic>
        <p:nvPicPr>
          <p:cNvPr id="6146"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6858643" y="42060"/>
            <a:ext cx="1728192" cy="13363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41694573"/>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1403648" y="548680"/>
            <a:ext cx="5544616" cy="1368152"/>
          </a:xfrm>
        </p:spPr>
        <p:txBody>
          <a:bodyPr/>
          <a:lstStyle/>
          <a:p>
            <a:pPr algn="l" eaLnBrk="1" hangingPunct="1"/>
            <a:r>
              <a:rPr lang="ru-RU" sz="3600" b="1" dirty="0" smtClean="0">
                <a:solidFill>
                  <a:srgbClr val="C00000"/>
                </a:solidFill>
                <a:latin typeface="Microsoft Sans Serif" panose="020B0604020202020204" pitchFamily="34" charset="0"/>
                <a:cs typeface="Microsoft Sans Serif" panose="020B0604020202020204" pitchFamily="34" charset="0"/>
              </a:rPr>
              <a:t>Развивающая среда </a:t>
            </a:r>
            <a:br>
              <a:rPr lang="ru-RU" sz="3600" b="1" dirty="0" smtClean="0">
                <a:solidFill>
                  <a:srgbClr val="C00000"/>
                </a:solidFill>
                <a:latin typeface="Microsoft Sans Serif" panose="020B0604020202020204" pitchFamily="34" charset="0"/>
                <a:cs typeface="Microsoft Sans Serif" panose="020B0604020202020204" pitchFamily="34" charset="0"/>
              </a:rPr>
            </a:br>
            <a:r>
              <a:rPr lang="ru-RU" sz="3600" b="1" dirty="0" smtClean="0">
                <a:solidFill>
                  <a:srgbClr val="C00000"/>
                </a:solidFill>
                <a:latin typeface="Microsoft Sans Serif" panose="020B0604020202020204" pitchFamily="34" charset="0"/>
                <a:cs typeface="Microsoft Sans Serif" panose="020B0604020202020204" pitchFamily="34" charset="0"/>
              </a:rPr>
              <a:t>в группе</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5220072" y="1724070"/>
            <a:ext cx="2990254" cy="224269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1239341" y="3140968"/>
            <a:ext cx="3782342" cy="283675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80416804"/>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27782" y="0"/>
            <a:ext cx="9395520" cy="6858000"/>
          </a:xfrm>
        </p:spPr>
      </p:pic>
      <p:sp>
        <p:nvSpPr>
          <p:cNvPr id="27649" name="Заголовок 1"/>
          <p:cNvSpPr>
            <a:spLocks noGrp="1"/>
          </p:cNvSpPr>
          <p:nvPr>
            <p:ph type="title"/>
          </p:nvPr>
        </p:nvSpPr>
        <p:spPr>
          <a:xfrm>
            <a:off x="457200" y="548680"/>
            <a:ext cx="8229600" cy="3888432"/>
          </a:xfrm>
        </p:spPr>
        <p:txBody>
          <a:bodyPr/>
          <a:lstStyle/>
          <a:p>
            <a:pPr eaLnBrk="1" hangingPunct="1"/>
            <a:r>
              <a:rPr lang="ru-RU" b="1" dirty="0" smtClean="0">
                <a:solidFill>
                  <a:srgbClr val="C00000"/>
                </a:solidFill>
                <a:latin typeface="Microsoft Sans Serif" panose="020B0604020202020204" pitchFamily="34" charset="0"/>
                <a:cs typeface="Microsoft Sans Serif" panose="020B0604020202020204" pitchFamily="34" charset="0"/>
              </a:rPr>
              <a:t> </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1454573" y="908719"/>
            <a:ext cx="3184076" cy="2388057"/>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5532977" y="3534804"/>
            <a:ext cx="1782198" cy="2376264"/>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1454573" y="3534804"/>
            <a:ext cx="3184076" cy="2376264"/>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rgbClr val="FFFFFF"/>
                </a:solidFill>
              </a14:hiddenFill>
            </a:ext>
          </a:extLst>
        </p:spPr>
      </p:pic>
      <p:pic>
        <p:nvPicPr>
          <p:cNvPr id="9" name="Picture 4"/>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4839834" y="920413"/>
            <a:ext cx="3168485" cy="2376364"/>
          </a:xfrm>
          <a:prstGeom prst="rect">
            <a:avLst/>
          </a:prstGeom>
          <a:ln>
            <a:noFill/>
          </a:ln>
          <a:effectLst>
            <a:outerShdw blurRad="190500" algn="tl" rotWithShape="0">
              <a:srgbClr val="000000">
                <a:alpha val="70000"/>
              </a:srgb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681128651"/>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79718" cy="6858000"/>
          </a:xfrm>
        </p:spPr>
      </p:pic>
      <p:sp>
        <p:nvSpPr>
          <p:cNvPr id="27649" name="Заголовок 1"/>
          <p:cNvSpPr>
            <a:spLocks noGrp="1"/>
          </p:cNvSpPr>
          <p:nvPr>
            <p:ph type="title"/>
          </p:nvPr>
        </p:nvSpPr>
        <p:spPr>
          <a:xfrm>
            <a:off x="457200" y="548680"/>
            <a:ext cx="8229600" cy="3888432"/>
          </a:xfrm>
        </p:spPr>
        <p:txBody>
          <a:bodyPr/>
          <a:lstStyle/>
          <a:p>
            <a:pPr eaLnBrk="1" hangingPunct="1"/>
            <a:r>
              <a:rPr lang="ru-RU" b="1" dirty="0" smtClean="0">
                <a:solidFill>
                  <a:srgbClr val="C00000"/>
                </a:solidFill>
                <a:latin typeface="Microsoft Sans Serif" panose="020B0604020202020204" pitchFamily="34" charset="0"/>
                <a:cs typeface="Microsoft Sans Serif" panose="020B0604020202020204" pitchFamily="34" charset="0"/>
              </a:rPr>
              <a:t> </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1181844" y="836712"/>
            <a:ext cx="3327002" cy="249525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4688842" y="847845"/>
            <a:ext cx="3312158" cy="24841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4101"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1218380" y="3501008"/>
            <a:ext cx="3225064" cy="24187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4102"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4826482" y="3701875"/>
            <a:ext cx="3036878" cy="221793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90428621"/>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79718" cy="6858000"/>
          </a:xfrm>
        </p:spPr>
      </p:pic>
      <p:sp>
        <p:nvSpPr>
          <p:cNvPr id="27649" name="Заголовок 1"/>
          <p:cNvSpPr>
            <a:spLocks noGrp="1"/>
          </p:cNvSpPr>
          <p:nvPr>
            <p:ph type="title"/>
          </p:nvPr>
        </p:nvSpPr>
        <p:spPr>
          <a:xfrm>
            <a:off x="457200" y="548680"/>
            <a:ext cx="8229600" cy="3888432"/>
          </a:xfrm>
        </p:spPr>
        <p:txBody>
          <a:bodyPr/>
          <a:lstStyle/>
          <a:p>
            <a:pPr eaLnBrk="1" hangingPunct="1"/>
            <a:r>
              <a:rPr lang="ru-RU" b="1" dirty="0" smtClean="0">
                <a:solidFill>
                  <a:srgbClr val="C00000"/>
                </a:solidFill>
                <a:latin typeface="Microsoft Sans Serif" panose="020B0604020202020204" pitchFamily="34" charset="0"/>
                <a:cs typeface="Microsoft Sans Serif" panose="020B0604020202020204" pitchFamily="34" charset="0"/>
              </a:rPr>
              <a:t> </a:t>
            </a:r>
          </a:p>
        </p:txBody>
      </p:sp>
      <p:sp>
        <p:nvSpPr>
          <p:cNvPr id="27651" name="Прямоугольник 4"/>
          <p:cNvSpPr>
            <a:spLocks noChangeArrowheads="1"/>
          </p:cNvSpPr>
          <p:nvPr/>
        </p:nvSpPr>
        <p:spPr bwMode="auto">
          <a:xfrm>
            <a:off x="1214437" y="733426"/>
            <a:ext cx="6786563" cy="954107"/>
          </a:xfrm>
          <a:prstGeom prst="rect">
            <a:avLst/>
          </a:prstGeom>
          <a:noFill/>
          <a:ln w="9525">
            <a:noFill/>
            <a:miter lim="800000"/>
            <a:headEnd/>
            <a:tailEnd/>
          </a:ln>
        </p:spPr>
        <p:txBody>
          <a:bodyPr>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pic>
        <p:nvPicPr>
          <p:cNvPr id="409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tretch>
            <a:fillRect/>
          </a:stretch>
        </p:blipFill>
        <p:spPr bwMode="auto">
          <a:xfrm>
            <a:off x="1181844" y="836712"/>
            <a:ext cx="3327001" cy="249525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rgbClr val="FFFFFF"/>
                </a:solidFill>
              </a14:hiddenFill>
            </a:ext>
          </a:extLst>
        </p:spPr>
      </p:pic>
      <p:pic>
        <p:nvPicPr>
          <p:cNvPr id="4100"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tretch>
            <a:fillRect/>
          </a:stretch>
        </p:blipFill>
        <p:spPr bwMode="auto">
          <a:xfrm>
            <a:off x="5413377" y="847845"/>
            <a:ext cx="1863088" cy="24841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4101" name="Picture 5"/>
          <p:cNvPicPr>
            <a:picLocks noChangeAspect="1" noChangeArrowheads="1"/>
          </p:cNvPicPr>
          <p:nvPr/>
        </p:nvPicPr>
        <p:blipFill>
          <a:blip r:embed="rId5" cstate="print">
            <a:extLst>
              <a:ext uri="{28A0092B-C50C-407E-A947-70E740481C1C}">
                <a14:useLocalDpi xmlns="" xmlns:a14="http://schemas.microsoft.com/office/drawing/2010/main" val="0"/>
              </a:ext>
            </a:extLst>
          </a:blip>
          <a:stretch>
            <a:fillRect/>
          </a:stretch>
        </p:blipFill>
        <p:spPr bwMode="auto">
          <a:xfrm>
            <a:off x="1218380" y="3501008"/>
            <a:ext cx="3225064" cy="241879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4102" name="Picture 6"/>
          <p:cNvPicPr>
            <a:picLocks noChangeAspect="1" noChangeArrowheads="1"/>
          </p:cNvPicPr>
          <p:nvPr/>
        </p:nvPicPr>
        <p:blipFill>
          <a:blip r:embed="rId6" cstate="print">
            <a:extLst>
              <a:ext uri="{28A0092B-C50C-407E-A947-70E740481C1C}">
                <a14:useLocalDpi xmlns="" xmlns:a14="http://schemas.microsoft.com/office/drawing/2010/main" val="0"/>
              </a:ext>
            </a:extLst>
          </a:blip>
          <a:stretch>
            <a:fillRect/>
          </a:stretch>
        </p:blipFill>
        <p:spPr bwMode="auto">
          <a:xfrm>
            <a:off x="4866300" y="3701875"/>
            <a:ext cx="2957241" cy="22179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4930706"/>
      </p:ext>
    </p:extLst>
  </p:cSld>
  <p:clrMapOvr>
    <a:masterClrMapping/>
  </p:clrMapOvr>
  <mc:AlternateContent xmlns:mc="http://schemas.openxmlformats.org/markup-compatibility/2006">
    <mc:Choice xmlns="" xmlns:p14="http://schemas.microsoft.com/office/powerpoint/2010/main" Requires="p14">
      <p:transition spd="slow" p14:dur="1600" advClick="0" advTm="7000">
        <p14:prism isInverted="1"/>
      </p:transition>
    </mc:Choice>
    <mc:Fallback>
      <p:transition spd="slow" advClick="0" advTm="7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40e233253335"/>
          <p:cNvPicPr>
            <a:picLocks noGrp="1" noChangeAspect="1" noChangeArrowheads="1"/>
          </p:cNvPicPr>
          <p:nvPr>
            <p:ph idx="1"/>
          </p:nvPr>
        </p:nvPicPr>
        <p:blipFill>
          <a:blip r:embed="rId2" cstate="print"/>
          <a:srcRect/>
          <a:stretch>
            <a:fillRect/>
          </a:stretch>
        </p:blipFill>
        <p:spPr>
          <a:xfrm>
            <a:off x="0" y="0"/>
            <a:ext cx="9144000" cy="6858000"/>
          </a:xfrm>
        </p:spPr>
      </p:pic>
      <p:sp>
        <p:nvSpPr>
          <p:cNvPr id="27649" name="Заголовок 1"/>
          <p:cNvSpPr>
            <a:spLocks noGrp="1"/>
          </p:cNvSpPr>
          <p:nvPr>
            <p:ph type="title"/>
          </p:nvPr>
        </p:nvSpPr>
        <p:spPr>
          <a:xfrm>
            <a:off x="1043608" y="476672"/>
            <a:ext cx="7704856" cy="5616624"/>
          </a:xfrm>
        </p:spPr>
        <p:txBody>
          <a:bodyPr/>
          <a:lstStyle/>
          <a:p>
            <a:pPr algn="l" eaLnBrk="1" hangingPunct="1"/>
            <a:r>
              <a:rPr lang="ru-RU" b="1" dirty="0" smtClean="0">
                <a:solidFill>
                  <a:srgbClr val="C00000"/>
                </a:solidFill>
                <a:latin typeface="Microsoft Sans Serif" panose="020B0604020202020204" pitchFamily="34" charset="0"/>
                <a:cs typeface="Microsoft Sans Serif" panose="020B0604020202020204" pitchFamily="34" charset="0"/>
              </a:rPr>
              <a:t/>
            </a:r>
            <a:br>
              <a:rPr lang="ru-RU" b="1" dirty="0" smtClean="0">
                <a:solidFill>
                  <a:srgbClr val="C00000"/>
                </a:solidFill>
                <a:latin typeface="Microsoft Sans Serif" panose="020B0604020202020204" pitchFamily="34" charset="0"/>
                <a:cs typeface="Microsoft Sans Serif" panose="020B0604020202020204" pitchFamily="34" charset="0"/>
              </a:rPr>
            </a:br>
            <a:r>
              <a:rPr lang="ru-RU" b="1" dirty="0" smtClean="0">
                <a:solidFill>
                  <a:srgbClr val="000099"/>
                </a:solidFill>
                <a:latin typeface="Microsoft Sans Serif" panose="020B0604020202020204" pitchFamily="34" charset="0"/>
                <a:cs typeface="Microsoft Sans Serif" panose="020B0604020202020204" pitchFamily="34" charset="0"/>
              </a:rPr>
              <a:t>Глоссарий</a:t>
            </a:r>
            <a:r>
              <a:rPr lang="ru-RU" b="1" dirty="0" smtClean="0">
                <a:solidFill>
                  <a:srgbClr val="C00000"/>
                </a:solidFill>
                <a:latin typeface="Microsoft Sans Serif" panose="020B0604020202020204" pitchFamily="34" charset="0"/>
                <a:cs typeface="Microsoft Sans Serif" panose="020B0604020202020204" pitchFamily="34" charset="0"/>
              </a:rPr>
              <a:t/>
            </a:r>
            <a:br>
              <a:rPr lang="ru-RU" b="1" dirty="0" smtClean="0">
                <a:solidFill>
                  <a:srgbClr val="C00000"/>
                </a:solidFill>
                <a:latin typeface="Microsoft Sans Serif" panose="020B0604020202020204" pitchFamily="34" charset="0"/>
                <a:cs typeface="Microsoft Sans Serif" panose="020B0604020202020204" pitchFamily="34" charset="0"/>
              </a:rPr>
            </a:br>
            <a:r>
              <a:rPr lang="ru-RU" b="1" dirty="0" smtClean="0">
                <a:solidFill>
                  <a:srgbClr val="C00000"/>
                </a:solidFill>
                <a:latin typeface="Microsoft Sans Serif" panose="020B0604020202020204" pitchFamily="34" charset="0"/>
                <a:cs typeface="Microsoft Sans Serif" panose="020B0604020202020204" pitchFamily="34" charset="0"/>
              </a:rPr>
              <a:t> </a:t>
            </a:r>
            <a:r>
              <a:rPr lang="ru-RU" sz="1800" b="1" u="sng" dirty="0" smtClean="0">
                <a:solidFill>
                  <a:srgbClr val="7030A0"/>
                </a:solidFill>
                <a:latin typeface="Constantia" panose="02030602050306030303" pitchFamily="18" charset="0"/>
              </a:rPr>
              <a:t>Педагогическая </a:t>
            </a:r>
            <a:r>
              <a:rPr lang="ru-RU" sz="1800" b="1" u="sng" dirty="0">
                <a:solidFill>
                  <a:srgbClr val="7030A0"/>
                </a:solidFill>
                <a:latin typeface="Constantia" panose="02030602050306030303" pitchFamily="18" charset="0"/>
              </a:rPr>
              <a:t>технология </a:t>
            </a:r>
            <a:r>
              <a:rPr lang="ru-RU" sz="1800" dirty="0">
                <a:solidFill>
                  <a:srgbClr val="7030A0"/>
                </a:solidFill>
                <a:latin typeface="Constantia" panose="02030602050306030303" pitchFamily="18" charset="0"/>
              </a:rPr>
              <a:t>- это совокупность психолого-педагогических установок, определяющих специальный набор и компоновку форм, методов, способов, приёмов обучения, воспитательных средств; она есть организационно - методический инструментарий педагогического </a:t>
            </a:r>
            <a:r>
              <a:rPr lang="ru-RU" sz="1800" dirty="0" smtClean="0">
                <a:solidFill>
                  <a:srgbClr val="7030A0"/>
                </a:solidFill>
                <a:latin typeface="Constantia" panose="02030602050306030303" pitchFamily="18" charset="0"/>
              </a:rPr>
              <a:t>процесса.</a:t>
            </a:r>
            <a:br>
              <a:rPr lang="ru-RU" sz="1800" dirty="0" smtClean="0">
                <a:solidFill>
                  <a:srgbClr val="7030A0"/>
                </a:solidFill>
                <a:latin typeface="Constantia" panose="02030602050306030303" pitchFamily="18" charset="0"/>
              </a:rPr>
            </a:br>
            <a:r>
              <a:rPr lang="ru-RU" sz="1800" dirty="0" smtClean="0">
                <a:solidFill>
                  <a:srgbClr val="7030A0"/>
                </a:solidFill>
                <a:latin typeface="Constantia" panose="02030602050306030303" pitchFamily="18" charset="0"/>
              </a:rPr>
              <a:t/>
            </a:r>
            <a:br>
              <a:rPr lang="ru-RU" sz="1800" dirty="0" smtClean="0">
                <a:solidFill>
                  <a:srgbClr val="7030A0"/>
                </a:solidFill>
                <a:latin typeface="Constantia" panose="02030602050306030303" pitchFamily="18" charset="0"/>
              </a:rPr>
            </a:br>
            <a:r>
              <a:rPr lang="ru-RU" sz="1800" dirty="0" smtClean="0">
                <a:solidFill>
                  <a:srgbClr val="7030A0"/>
                </a:solidFill>
                <a:latin typeface="Constantia" panose="02030602050306030303" pitchFamily="18" charset="0"/>
              </a:rPr>
              <a:t>   </a:t>
            </a:r>
            <a:r>
              <a:rPr lang="ru-RU" sz="1800" b="1" u="sng" dirty="0" smtClean="0">
                <a:solidFill>
                  <a:srgbClr val="7030A0"/>
                </a:solidFill>
                <a:latin typeface="Constantia" panose="02030602050306030303" pitchFamily="18" charset="0"/>
              </a:rPr>
              <a:t>Педагогическая компетентность- </a:t>
            </a:r>
            <a:r>
              <a:rPr lang="ru-RU" sz="1800" dirty="0">
                <a:solidFill>
                  <a:srgbClr val="7030A0"/>
                </a:solidFill>
                <a:latin typeface="Constantia" panose="02030602050306030303" pitchFamily="18" charset="0"/>
              </a:rPr>
              <a:t>совокупность профессиональных и личностных качеств, необходимых для успешной педагогической деятельности. Развитие профессиональной компетентности – это развитие творческой индивидуальности, восприимчивости к педагогическим инновациям, способностей адаптироваться в меняющейся педагогической среде</a:t>
            </a:r>
            <a:r>
              <a:rPr lang="ru-RU" sz="1800" dirty="0" smtClean="0">
                <a:solidFill>
                  <a:srgbClr val="7030A0"/>
                </a:solidFill>
                <a:latin typeface="Constantia" panose="02030602050306030303" pitchFamily="18" charset="0"/>
              </a:rPr>
              <a:t>.</a:t>
            </a:r>
            <a:br>
              <a:rPr lang="ru-RU" sz="1800" dirty="0" smtClean="0">
                <a:solidFill>
                  <a:srgbClr val="7030A0"/>
                </a:solidFill>
                <a:latin typeface="Constantia" panose="02030602050306030303" pitchFamily="18" charset="0"/>
              </a:rPr>
            </a:br>
            <a:r>
              <a:rPr lang="ru-RU" sz="1800" dirty="0">
                <a:solidFill>
                  <a:srgbClr val="7030A0"/>
                </a:solidFill>
                <a:latin typeface="Constantia" panose="02030602050306030303" pitchFamily="18" charset="0"/>
              </a:rPr>
              <a:t/>
            </a:r>
            <a:br>
              <a:rPr lang="ru-RU" sz="1800" dirty="0">
                <a:solidFill>
                  <a:srgbClr val="7030A0"/>
                </a:solidFill>
                <a:latin typeface="Constantia" panose="02030602050306030303" pitchFamily="18" charset="0"/>
              </a:rPr>
            </a:br>
            <a:r>
              <a:rPr lang="ru-RU" sz="1800" dirty="0" smtClean="0">
                <a:solidFill>
                  <a:srgbClr val="7030A0"/>
                </a:solidFill>
                <a:latin typeface="Constantia" panose="02030602050306030303" pitchFamily="18" charset="0"/>
              </a:rPr>
              <a:t>   </a:t>
            </a:r>
            <a:r>
              <a:rPr lang="ru-RU" sz="1800" b="1" u="sng" dirty="0" smtClean="0">
                <a:solidFill>
                  <a:srgbClr val="7030A0"/>
                </a:solidFill>
                <a:latin typeface="Constantia" panose="02030602050306030303" pitchFamily="18" charset="0"/>
              </a:rPr>
              <a:t>Личностно-ориентированное </a:t>
            </a:r>
            <a:r>
              <a:rPr lang="ru-RU" sz="1800" b="1" u="sng" dirty="0">
                <a:solidFill>
                  <a:srgbClr val="7030A0"/>
                </a:solidFill>
                <a:latin typeface="Constantia" panose="02030602050306030303" pitchFamily="18" charset="0"/>
              </a:rPr>
              <a:t>обучение </a:t>
            </a:r>
            <a:r>
              <a:rPr lang="ru-RU" sz="1800" dirty="0">
                <a:solidFill>
                  <a:srgbClr val="7030A0"/>
                </a:solidFill>
                <a:latin typeface="Constantia" panose="02030602050306030303" pitchFamily="18" charset="0"/>
              </a:rPr>
              <a:t>— </a:t>
            </a:r>
            <a:r>
              <a:rPr lang="ru-RU" sz="1800" dirty="0" smtClean="0">
                <a:solidFill>
                  <a:srgbClr val="7030A0"/>
                </a:solidFill>
                <a:latin typeface="Constantia" panose="02030602050306030303" pitchFamily="18" charset="0"/>
              </a:rPr>
              <a:t/>
            </a:r>
            <a:br>
              <a:rPr lang="ru-RU" sz="1800" dirty="0" smtClean="0">
                <a:solidFill>
                  <a:srgbClr val="7030A0"/>
                </a:solidFill>
                <a:latin typeface="Constantia" panose="02030602050306030303" pitchFamily="18" charset="0"/>
              </a:rPr>
            </a:br>
            <a:r>
              <a:rPr lang="ru-RU" sz="1800" dirty="0" smtClean="0">
                <a:solidFill>
                  <a:srgbClr val="7030A0"/>
                </a:solidFill>
                <a:latin typeface="Constantia" panose="02030602050306030303" pitchFamily="18" charset="0"/>
              </a:rPr>
              <a:t>это </a:t>
            </a:r>
            <a:r>
              <a:rPr lang="ru-RU" sz="1800" dirty="0">
                <a:solidFill>
                  <a:srgbClr val="7030A0"/>
                </a:solidFill>
                <a:latin typeface="Constantia" panose="02030602050306030303" pitchFamily="18" charset="0"/>
              </a:rPr>
              <a:t>такое </a:t>
            </a:r>
            <a:r>
              <a:rPr lang="ru-RU" sz="1800" dirty="0" smtClean="0">
                <a:solidFill>
                  <a:srgbClr val="7030A0"/>
                </a:solidFill>
                <a:latin typeface="Constantia" panose="02030602050306030303" pitchFamily="18" charset="0"/>
              </a:rPr>
              <a:t>обучение, где </a:t>
            </a:r>
            <a:r>
              <a:rPr lang="ru-RU" sz="1800" dirty="0">
                <a:solidFill>
                  <a:srgbClr val="7030A0"/>
                </a:solidFill>
                <a:latin typeface="Constantia" panose="02030602050306030303" pitchFamily="18" charset="0"/>
              </a:rPr>
              <a:t>во главу угла ставится личность ребенка, </a:t>
            </a:r>
            <a:r>
              <a:rPr lang="ru-RU" sz="1800" dirty="0" smtClean="0">
                <a:solidFill>
                  <a:srgbClr val="7030A0"/>
                </a:solidFill>
                <a:latin typeface="Constantia" panose="02030602050306030303" pitchFamily="18" charset="0"/>
              </a:rPr>
              <a:t/>
            </a:r>
            <a:br>
              <a:rPr lang="ru-RU" sz="1800" dirty="0" smtClean="0">
                <a:solidFill>
                  <a:srgbClr val="7030A0"/>
                </a:solidFill>
                <a:latin typeface="Constantia" panose="02030602050306030303" pitchFamily="18" charset="0"/>
              </a:rPr>
            </a:br>
            <a:r>
              <a:rPr lang="ru-RU" sz="1800" dirty="0" smtClean="0">
                <a:solidFill>
                  <a:srgbClr val="7030A0"/>
                </a:solidFill>
                <a:latin typeface="Constantia" panose="02030602050306030303" pitchFamily="18" charset="0"/>
              </a:rPr>
              <a:t>ее </a:t>
            </a:r>
            <a:r>
              <a:rPr lang="ru-RU" sz="1800" dirty="0">
                <a:solidFill>
                  <a:srgbClr val="7030A0"/>
                </a:solidFill>
                <a:latin typeface="Constantia" panose="02030602050306030303" pitchFamily="18" charset="0"/>
              </a:rPr>
              <a:t>самобытность, </a:t>
            </a:r>
            <a:r>
              <a:rPr lang="ru-RU" sz="1800" dirty="0" err="1">
                <a:solidFill>
                  <a:srgbClr val="7030A0"/>
                </a:solidFill>
                <a:latin typeface="Constantia" panose="02030602050306030303" pitchFamily="18" charset="0"/>
              </a:rPr>
              <a:t>самоценность</a:t>
            </a:r>
            <a:r>
              <a:rPr lang="ru-RU" sz="1800" dirty="0">
                <a:solidFill>
                  <a:srgbClr val="7030A0"/>
                </a:solidFill>
                <a:latin typeface="Constantia" panose="02030602050306030303" pitchFamily="18" charset="0"/>
              </a:rPr>
              <a:t>, субъектный опыт каждого сначала </a:t>
            </a:r>
            <a:r>
              <a:rPr lang="ru-RU" sz="1800" dirty="0" smtClean="0">
                <a:solidFill>
                  <a:srgbClr val="7030A0"/>
                </a:solidFill>
                <a:latin typeface="Constantia" panose="02030602050306030303" pitchFamily="18" charset="0"/>
              </a:rPr>
              <a:t>раскрывается,</a:t>
            </a:r>
            <a:r>
              <a:rPr lang="ru-RU" sz="1800" dirty="0">
                <a:solidFill>
                  <a:srgbClr val="7030A0"/>
                </a:solidFill>
                <a:latin typeface="Constantia" panose="02030602050306030303" pitchFamily="18" charset="0"/>
              </a:rPr>
              <a:t> </a:t>
            </a:r>
            <a:r>
              <a:rPr lang="ru-RU" sz="1800" dirty="0" smtClean="0">
                <a:solidFill>
                  <a:srgbClr val="7030A0"/>
                </a:solidFill>
                <a:latin typeface="Constantia" panose="02030602050306030303" pitchFamily="18" charset="0"/>
              </a:rPr>
              <a:t>а </a:t>
            </a:r>
            <a:r>
              <a:rPr lang="ru-RU" sz="1800" dirty="0">
                <a:solidFill>
                  <a:srgbClr val="7030A0"/>
                </a:solidFill>
                <a:latin typeface="Constantia" panose="02030602050306030303" pitchFamily="18" charset="0"/>
              </a:rPr>
              <a:t>затем согласовывается с содержанием образования</a:t>
            </a:r>
            <a:r>
              <a:rPr lang="ru-RU" sz="1800" dirty="0" smtClean="0">
                <a:solidFill>
                  <a:srgbClr val="7030A0"/>
                </a:solidFill>
                <a:latin typeface="Constantia" panose="02030602050306030303" pitchFamily="18" charset="0"/>
              </a:rPr>
              <a:t>. </a:t>
            </a:r>
            <a:br>
              <a:rPr lang="ru-RU" sz="1800" dirty="0" smtClean="0">
                <a:solidFill>
                  <a:srgbClr val="7030A0"/>
                </a:solidFill>
                <a:latin typeface="Constantia" panose="02030602050306030303" pitchFamily="18" charset="0"/>
              </a:rPr>
            </a:br>
            <a:r>
              <a:rPr lang="ru-RU" sz="2000" b="1" dirty="0" smtClean="0">
                <a:solidFill>
                  <a:srgbClr val="003399"/>
                </a:solidFill>
                <a:latin typeface="Constantia" panose="02030602050306030303" pitchFamily="18" charset="0"/>
              </a:rPr>
              <a:t/>
            </a:r>
            <a:br>
              <a:rPr lang="ru-RU" sz="2000" b="1" dirty="0" smtClean="0">
                <a:solidFill>
                  <a:srgbClr val="003399"/>
                </a:solidFill>
                <a:latin typeface="Constantia" panose="02030602050306030303" pitchFamily="18" charset="0"/>
              </a:rPr>
            </a:br>
            <a:r>
              <a:rPr lang="ru-RU" sz="1800" b="1" dirty="0" smtClean="0">
                <a:solidFill>
                  <a:srgbClr val="003399"/>
                </a:solidFill>
                <a:latin typeface="Constantia" panose="02030602050306030303" pitchFamily="18" charset="0"/>
              </a:rPr>
              <a:t>  </a:t>
            </a:r>
            <a:r>
              <a:rPr lang="ru-RU" sz="1800" b="1" dirty="0">
                <a:solidFill>
                  <a:srgbClr val="003399"/>
                </a:solidFill>
                <a:latin typeface="Constantia" panose="02030602050306030303" pitchFamily="18" charset="0"/>
              </a:rPr>
              <a:t/>
            </a:r>
            <a:br>
              <a:rPr lang="ru-RU" sz="1800" b="1" dirty="0">
                <a:solidFill>
                  <a:srgbClr val="003399"/>
                </a:solidFill>
                <a:latin typeface="Constantia" panose="02030602050306030303" pitchFamily="18" charset="0"/>
              </a:rPr>
            </a:br>
            <a:endParaRPr lang="ru-RU" sz="1800" b="1" dirty="0" smtClean="0">
              <a:solidFill>
                <a:srgbClr val="003399"/>
              </a:solidFill>
              <a:latin typeface="Constantia" panose="02030602050306030303" pitchFamily="18" charset="0"/>
              <a:cs typeface="Microsoft Sans Serif" panose="020B0604020202020204" pitchFamily="34" charset="0"/>
            </a:endParaRPr>
          </a:p>
        </p:txBody>
      </p:sp>
      <p:sp>
        <p:nvSpPr>
          <p:cNvPr id="27651" name="Прямоугольник 4"/>
          <p:cNvSpPr>
            <a:spLocks noChangeArrowheads="1"/>
          </p:cNvSpPr>
          <p:nvPr/>
        </p:nvSpPr>
        <p:spPr bwMode="auto">
          <a:xfrm>
            <a:off x="179513" y="733426"/>
            <a:ext cx="8568952" cy="954107"/>
          </a:xfrm>
          <a:prstGeom prst="rect">
            <a:avLst/>
          </a:prstGeom>
          <a:noFill/>
          <a:ln w="9525">
            <a:noFill/>
            <a:miter lim="800000"/>
            <a:headEnd/>
            <a:tailEnd/>
          </a:ln>
        </p:spPr>
        <p:txBody>
          <a:bodyPr wrap="square">
            <a:spAutoFit/>
          </a:bodyPr>
          <a:lstStyle/>
          <a:p>
            <a:endParaRPr lang="ru-RU" sz="1400">
              <a:latin typeface="Calibri" pitchFamily="34" charset="0"/>
            </a:endParaRPr>
          </a:p>
          <a:p>
            <a:endParaRPr lang="ru-RU" sz="1400">
              <a:latin typeface="Calibri" pitchFamily="34" charset="0"/>
            </a:endParaRPr>
          </a:p>
          <a:p>
            <a:endParaRPr lang="ru-RU" sz="1400">
              <a:latin typeface="Calibri" pitchFamily="34" charset="0"/>
            </a:endParaRPr>
          </a:p>
          <a:p>
            <a:r>
              <a:rPr lang="ru-RU" sz="1400">
                <a:latin typeface="Calibri" pitchFamily="34" charset="0"/>
              </a:rPr>
              <a:t>                                                                        </a:t>
            </a:r>
          </a:p>
        </p:txBody>
      </p:sp>
    </p:spTree>
    <p:extLst>
      <p:ext uri="{BB962C8B-B14F-4D97-AF65-F5344CB8AC3E}">
        <p14:creationId xmlns="" xmlns:p14="http://schemas.microsoft.com/office/powerpoint/2010/main" val="1009455028"/>
      </p:ext>
    </p:extLst>
  </p:cSld>
  <p:clrMapOvr>
    <a:masterClrMapping/>
  </p:clrMapOvr>
  <mc:AlternateContent xmlns:mc="http://schemas.openxmlformats.org/markup-compatibility/2006">
    <mc:Choice xmlns="" xmlns:p14="http://schemas.microsoft.com/office/powerpoint/2010/main" Requires="p14">
      <p:transition spd="slow" p14:dur="1400" advClick="0" advTm="7000">
        <p14:doors dir="vert"/>
      </p:transition>
    </mc:Choice>
    <mc:Fallback>
      <p:transition spd="slow" advClick="0" advTm="7000">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TotalTime>
  <Words>515</Words>
  <Application>Microsoft Office PowerPoint</Application>
  <PresentationFormat>Экран (4:3)</PresentationFormat>
  <Paragraphs>152</Paragraphs>
  <Slides>24</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Тема Office</vt:lpstr>
      <vt:lpstr>Слайд 1</vt:lpstr>
      <vt:lpstr>Слайд 2</vt:lpstr>
      <vt:lpstr>Слайд 3</vt:lpstr>
      <vt:lpstr>                    Эссе                                            </vt:lpstr>
      <vt:lpstr>      Счастлива ли я? Счастье у каждого свое, оно складывается из многих показателей. Одно из его составляющих для меня – выбранная профессия. Я счастливый человек. У меня есть любимое дело. Я нахожусь в постоянном творческом поиске. Ведь только творческий воспитатель может заразить своим теплом, верой, талантом. Я счастлива, потому что у меня есть возможность вновь и вновь открывать новый мир и вбирать новые знания. Я счастлива, потому что, отдавая тепло своей души детям, становлюсь богаче. Уверена, что не стоит бояться  рисковать, меняться, учиться жизни. Стоит пробовать, дерзать, творить и никогда не останавливаться на достигнутом. Делая первые, еще совсем неуверенные, робкие « шаги» в педагогической жизни, я мечтала стать хорошим воспитателем, настоящим другом для своих детей. Сегодня я с уверенностью могу сказать: « Моя мечта сбылась!»            Мне говорят, что слишком много любви я  детям отдаю            Что материнская тревога до срока  старит жизнь мою.             Но что смогу я им ответить сердцам бесстрашным как броня,             Любовь, мной отданная детям, сильнее делает меня. На вопрос « Почему я работаю  в детском саду?» я просто отвечу « потому что люблю детей и не мыслю жизни без них.            Я выбрала профессию такую            Что лучше мне на свете не найти             И с каждым годом убеждаюсь             Что я иду по верному пути. Я закончу свое эссе словами: «Каким быть должен воспитатель? Конечно, добрым должен быть Любить детей, любить ученье, свою профессию любить Каким быть должен воспитатель? Конечно, щедрым должен быть Всего себя без сожаленья он должен детям подарить!» </vt:lpstr>
      <vt:lpstr>Слайд 6</vt:lpstr>
      <vt:lpstr>  </vt:lpstr>
      <vt:lpstr>Слайд 8</vt:lpstr>
      <vt:lpstr>Награды </vt:lpstr>
      <vt:lpstr> </vt:lpstr>
      <vt:lpstr> </vt:lpstr>
      <vt:lpstr>  </vt:lpstr>
      <vt:lpstr>Встречаем масленицу         </vt:lpstr>
      <vt:lpstr>Слайд 14</vt:lpstr>
      <vt:lpstr>Слайд 15</vt:lpstr>
      <vt:lpstr>Работа с родителями Конкурс рисунков:День семьи</vt:lpstr>
      <vt:lpstr> Конкурс поделок :Мастерская деда мороза</vt:lpstr>
      <vt:lpstr> Конкурс поделок : Дары осени</vt:lpstr>
      <vt:lpstr> </vt:lpstr>
      <vt:lpstr>Развивающая среда  в группе</vt:lpstr>
      <vt:lpstr> </vt:lpstr>
      <vt:lpstr> </vt:lpstr>
      <vt:lpstr> </vt:lpstr>
      <vt:lpstr> Глоссарий  Педагогическая технология - это совокупность психолого-педагогических установок, определяющих специальный набор и компоновку форм, методов, способов, приёмов обучения, воспитательных средств; она есть организационно - методический инструментарий педагогического процесса.     Педагогическая компетентность- совокупность профессиональных и личностных качеств, необходимых для успешной педагогической деятельности. Развитие профессиональной компетентности – это развитие творческой индивидуальности, восприимчивости к педагогическим инновациям, способностей адаптироваться в меняющейся педагогической среде.     Личностно-ориентированное обучение —  это такое обучение, где во главу угла ставится личность ребенка,  ее самобытность, самоценность, субъектный опыт каждого сначала раскрывается, а затем согласовывается с содержанием образования.      </vt:lpstr>
    </vt:vector>
  </TitlesOfParts>
  <Company>Computer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Alex</cp:lastModifiedBy>
  <cp:revision>126</cp:revision>
  <dcterms:created xsi:type="dcterms:W3CDTF">2011-07-28T08:26:20Z</dcterms:created>
  <dcterms:modified xsi:type="dcterms:W3CDTF">2024-04-28T07:14:22Z</dcterms:modified>
</cp:coreProperties>
</file>