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9.jpg" ContentType="image/jpeg"/>
  <Override PartName="/ppt/media/image31.jpg" ContentType="image/jpeg"/>
  <Override PartName="/ppt/media/image38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921D-7CAA-42F3-88EB-9FF1C06234A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D097C-9EEB-43E9-944E-AFD10219E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99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921D-7CAA-42F3-88EB-9FF1C06234A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D097C-9EEB-43E9-944E-AFD10219E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158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921D-7CAA-42F3-88EB-9FF1C06234A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D097C-9EEB-43E9-944E-AFD10219E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7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921D-7CAA-42F3-88EB-9FF1C06234A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D097C-9EEB-43E9-944E-AFD10219E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705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921D-7CAA-42F3-88EB-9FF1C06234A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D097C-9EEB-43E9-944E-AFD10219E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1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921D-7CAA-42F3-88EB-9FF1C06234A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D097C-9EEB-43E9-944E-AFD10219E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22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921D-7CAA-42F3-88EB-9FF1C06234A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D097C-9EEB-43E9-944E-AFD10219E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417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921D-7CAA-42F3-88EB-9FF1C06234A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D097C-9EEB-43E9-944E-AFD10219E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25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921D-7CAA-42F3-88EB-9FF1C06234A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D097C-9EEB-43E9-944E-AFD10219E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249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921D-7CAA-42F3-88EB-9FF1C06234A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D097C-9EEB-43E9-944E-AFD10219E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84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C921D-7CAA-42F3-88EB-9FF1C06234A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D097C-9EEB-43E9-944E-AFD10219E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82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C921D-7CAA-42F3-88EB-9FF1C06234A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D097C-9EEB-43E9-944E-AFD10219E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1.pn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9622" y="403423"/>
            <a:ext cx="7430616" cy="1109985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ПОРТФОЛИО ВОСПИТАТЕЛЯ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1628800"/>
            <a:ext cx="6400800" cy="1512168"/>
          </a:xfrm>
        </p:spPr>
        <p:txBody>
          <a:bodyPr anchor="ctr"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ДОУ Медведицкого муниципального детского сада № 1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«Радуга»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Рагимовой Оксаны Владимировны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225178"/>
            <a:ext cx="2597150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61" y="-12601"/>
            <a:ext cx="2339407" cy="6858001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1" r="47761" b="23151"/>
          <a:stretch/>
        </p:blipFill>
        <p:spPr bwMode="auto">
          <a:xfrm rot="16200000">
            <a:off x="3380551" y="3638071"/>
            <a:ext cx="3318658" cy="30960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172295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764704"/>
            <a:ext cx="6120680" cy="13681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dirty="0" smtClean="0">
                <a:solidFill>
                  <a:srgbClr val="FF0000"/>
                </a:solidFill>
              </a:rPr>
              <a:t>Воспитание </a:t>
            </a:r>
            <a:r>
              <a:rPr lang="ru-RU" dirty="0">
                <a:solidFill>
                  <a:srgbClr val="FF0000"/>
                </a:solidFill>
              </a:rPr>
              <a:t>есть усвоение хороших привычек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                                      Платон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636912"/>
            <a:ext cx="6512768" cy="3001888"/>
          </a:xfrm>
        </p:spPr>
        <p:txBody>
          <a:bodyPr>
            <a:normAutofit/>
          </a:bodyPr>
          <a:lstStyle/>
          <a:p>
            <a:pPr lvl="0"/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624016" y="2848152"/>
            <a:ext cx="6383339" cy="920299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278898"/>
            <a:ext cx="2597150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305" y="2665971"/>
            <a:ext cx="5112000" cy="3834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0055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34076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Раздел № 1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информационная карта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80718" y="3004853"/>
            <a:ext cx="6696744" cy="92029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447" y="2996952"/>
            <a:ext cx="2597150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01678" y="2968851"/>
            <a:ext cx="6858000" cy="92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8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ОБЩИЕ СВЕДЕНИЯ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412776"/>
            <a:ext cx="7128792" cy="3456384"/>
          </a:xfrm>
        </p:spPr>
        <p:txBody>
          <a:bodyPr>
            <a:normAutofit fontScale="85000" lnSpcReduction="10000"/>
          </a:bodyPr>
          <a:lstStyle/>
          <a:p>
            <a:pPr marL="457200" indent="-457200" algn="l"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Ф.И.О. </a:t>
            </a:r>
            <a:r>
              <a:rPr lang="ru-RU" dirty="0" smtClean="0">
                <a:solidFill>
                  <a:schemeClr val="tx1"/>
                </a:solidFill>
              </a:rPr>
              <a:t>- Рагимова </a:t>
            </a:r>
            <a:r>
              <a:rPr lang="ru-RU" dirty="0" smtClean="0">
                <a:solidFill>
                  <a:schemeClr val="tx1"/>
                </a:solidFill>
              </a:rPr>
              <a:t>Оксана Владимировна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Дата рождения – 28.12.1976г.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Образование – среднее профессиональное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Трудовой и педагогический стаж- 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Должность и место работы – воспитатель ДОУ Медведицкий  муниципальный д/с № 1 «Радуга»</a:t>
            </a:r>
          </a:p>
          <a:p>
            <a:pPr algn="l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933532" y="2968849"/>
            <a:ext cx="6858000" cy="920299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850" y="4077072"/>
            <a:ext cx="2597150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345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24744"/>
            <a:ext cx="7772400" cy="1362075"/>
          </a:xfrm>
        </p:spPr>
        <p:txBody>
          <a:bodyPr>
            <a:noAutofit/>
          </a:bodyPr>
          <a:lstStyle/>
          <a:p>
            <a:r>
              <a:rPr lang="ru-RU" sz="1800" b="0" dirty="0"/>
              <a:t>-</a:t>
            </a:r>
            <a:r>
              <a:rPr lang="ru-RU" sz="1800" dirty="0"/>
              <a:t>первый принцип – это любить и воспринимать ребенка, таким каким он есть.</a:t>
            </a:r>
            <a:br>
              <a:rPr lang="ru-RU" sz="1800" dirty="0"/>
            </a:br>
            <a:r>
              <a:rPr lang="ru-RU" sz="1800" dirty="0"/>
              <a:t>-второй принцип –видеть мир глазами ребенка, направлять его в нужное русло, находить нужные методы и приемы, механизмы в сотрудничестве, партнерстве с ним. То есть не забывать о том, что ребенок – это индивидуальность, помочь ему поверить в свои силы и возможности.</a:t>
            </a:r>
            <a:br>
              <a:rPr lang="ru-RU" sz="1800" dirty="0"/>
            </a:br>
            <a:r>
              <a:rPr lang="ru-RU" sz="1800" dirty="0"/>
              <a:t>-третий принцип –учить любить свою Родину, быть патриотом своей Отчизны, уважать и ценить культуру других народов.</a:t>
            </a:r>
            <a:br>
              <a:rPr lang="ru-RU" sz="1800" dirty="0"/>
            </a:br>
            <a:r>
              <a:rPr lang="ru-RU" sz="1800" dirty="0"/>
              <a:t>-четвертый принцип – обучать и воспитывать детей последовательно и концентрично , как учил нас великий Ян </a:t>
            </a:r>
            <a:r>
              <a:rPr lang="ru-RU" sz="1800" dirty="0" err="1"/>
              <a:t>Амос</a:t>
            </a:r>
            <a:r>
              <a:rPr lang="ru-RU" sz="1800" dirty="0"/>
              <a:t> Коменский .</a:t>
            </a:r>
            <a:br>
              <a:rPr lang="ru-RU" sz="1800" dirty="0"/>
            </a:br>
            <a:r>
              <a:rPr lang="ru-RU" sz="1800" dirty="0"/>
              <a:t>-пятый принцип- принцип делового сотрудничества с родителями, ведь именно они это наш тыл и опора, «источники» нашего «вдохновения».</a:t>
            </a:r>
            <a:br>
              <a:rPr lang="ru-RU" sz="1800" dirty="0"/>
            </a:br>
            <a:r>
              <a:rPr lang="ru-RU" sz="1800" dirty="0"/>
              <a:t>-шестой принцип- поощрять во всех начинаниях своих воспитанников, учить детей методом проб и ошибок идти к совершенству.</a:t>
            </a:r>
            <a:br>
              <a:rPr lang="ru-RU" sz="1800" dirty="0"/>
            </a:br>
            <a:r>
              <a:rPr lang="ru-RU" sz="1800" dirty="0"/>
              <a:t>-седьмой принцип- учить воспитанников беречь все достояния, которые мы имеем вокруг.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260648"/>
            <a:ext cx="7772400" cy="1500187"/>
          </a:xfrm>
        </p:spPr>
        <p:txBody>
          <a:bodyPr anchor="t" anchorCtr="0"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В своей профессиональной деятельности руководствуюсь следующими принципами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933532" y="2968849"/>
            <a:ext cx="6858000" cy="92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8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2" t="11632" r="5457" b="3827"/>
          <a:stretch/>
        </p:blipFill>
        <p:spPr bwMode="auto">
          <a:xfrm rot="10800000">
            <a:off x="683568" y="658954"/>
            <a:ext cx="3593257" cy="2772000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8" r="2690"/>
          <a:stretch/>
        </p:blipFill>
        <p:spPr bwMode="auto">
          <a:xfrm rot="10800000">
            <a:off x="4999372" y="711933"/>
            <a:ext cx="3492000" cy="2666042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Стрелка вниз 3"/>
          <p:cNvSpPr/>
          <p:nvPr/>
        </p:nvSpPr>
        <p:spPr>
          <a:xfrm>
            <a:off x="6696236" y="3573016"/>
            <a:ext cx="98272" cy="3314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9592" y="4017973"/>
            <a:ext cx="2592289" cy="115212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ДИПЛОМ </a:t>
            </a:r>
          </a:p>
          <a:p>
            <a:pPr algn="ctr"/>
            <a:r>
              <a:rPr lang="ru-RU" sz="1200" dirty="0" smtClean="0"/>
              <a:t>ЖИРНОВСКОЕ ПЕДАГОГИЧЕСКОЕ УЧИЛИЩЕ</a:t>
            </a:r>
          </a:p>
          <a:p>
            <a:pPr algn="ctr"/>
            <a:r>
              <a:rPr lang="ru-RU" sz="1200" dirty="0" smtClean="0"/>
              <a:t>26.06.1997</a:t>
            </a:r>
            <a:endParaRPr lang="ru-RU" sz="1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34368" y="3990771"/>
            <a:ext cx="2520280" cy="13247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ДИПЛОМ О ПРОФЕССИОНАЛЬНОЙ ПЕРЕПОДГОТОВКЕ </a:t>
            </a:r>
            <a:endParaRPr lang="ru-RU" sz="1200" dirty="0"/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879" y="4293096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трелка вниз 9"/>
          <p:cNvSpPr/>
          <p:nvPr/>
        </p:nvSpPr>
        <p:spPr>
          <a:xfrm>
            <a:off x="2051720" y="3573016"/>
            <a:ext cx="45719" cy="3314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03330">
            <a:off x="-84414" y="4409689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10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" t="3850" b="3434"/>
          <a:stretch/>
        </p:blipFill>
        <p:spPr>
          <a:xfrm>
            <a:off x="179512" y="304928"/>
            <a:ext cx="3541442" cy="2520000"/>
          </a:xfrm>
          <a:ln w="57150">
            <a:solidFill>
              <a:schemeClr val="bg1"/>
            </a:solidFill>
          </a:ln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t="3946" b="2856"/>
          <a:stretch/>
        </p:blipFill>
        <p:spPr>
          <a:xfrm>
            <a:off x="2849459" y="2996952"/>
            <a:ext cx="3445081" cy="2448000"/>
          </a:xfrm>
          <a:ln w="57150">
            <a:solidFill>
              <a:schemeClr val="bg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8" b="1537"/>
          <a:stretch/>
        </p:blipFill>
        <p:spPr>
          <a:xfrm>
            <a:off x="5436096" y="473662"/>
            <a:ext cx="3391688" cy="2376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3" name="Стрелка вниз 2"/>
          <p:cNvSpPr/>
          <p:nvPr/>
        </p:nvSpPr>
        <p:spPr>
          <a:xfrm>
            <a:off x="1043608" y="2924944"/>
            <a:ext cx="132319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4562854" y="5589104"/>
            <a:ext cx="45719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7596336" y="2996952"/>
            <a:ext cx="72008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3501008"/>
            <a:ext cx="1872208" cy="194394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ПСИХОЛОГО-ПЕДАГОГИЧЕСКИЕ И МЕТОДИЧЕСКИЕ АСПЕКТЫ ОБРАЗОВАТЕЛЬНОЙ ДЕЯТЕЛЬНОСТИ ВОСПТАТЕЛЯ В УСЛОВИЯХ РЕАЛИЗАЦИИ ФГОС ДО</a:t>
            </a:r>
            <a:endParaRPr lang="ru-RU" sz="12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03848" y="5949280"/>
            <a:ext cx="2805486" cy="8640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ТЕХНОЛОГИИ ИНДИВИДУАЛЬНОГО И СЕМЕЙНОГО КОНСУЛЬТИРОВАНИЯ. ТЕХНОЛОГИИ РАБОТЫ С СЕМЬЕЙ</a:t>
            </a:r>
            <a:endParaRPr lang="ru-RU" sz="12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32240" y="3501008"/>
            <a:ext cx="1872208" cy="10801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ИНКЛЮЗИВНАЯ ПРАКТИКА ОБУЧЕНИЯ О ВОСПИТАНИЯ  ДЕТЕЙ С ОВЗ В УСЛОИЯХ РЕАЛИЗАЦИИ ФГОС</a:t>
            </a:r>
            <a:endParaRPr lang="ru-RU" sz="12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879" y="4263109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55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980728"/>
            <a:ext cx="7772400" cy="1500187"/>
          </a:xfrm>
        </p:spPr>
        <p:txBody>
          <a:bodyPr anchor="t" anchorCtr="0">
            <a:no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Раздел № 2 </a:t>
            </a:r>
          </a:p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Результаты педагогической деятельности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933532" y="2968849"/>
            <a:ext cx="6858000" cy="920299"/>
          </a:xfrm>
          <a:prstGeom prst="rect">
            <a:avLst/>
          </a:prstGeom>
        </p:spPr>
      </p:pic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080905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53814" y="2968849"/>
            <a:ext cx="6858000" cy="92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8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01772">
            <a:off x="167081" y="601059"/>
            <a:ext cx="4224000" cy="3168000"/>
          </a:xfrm>
          <a:prstGeom prst="ellipse">
            <a:avLst/>
          </a:prstGeom>
          <a:ln w="5715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35718">
            <a:off x="4644514" y="689659"/>
            <a:ext cx="4224000" cy="316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67134" y="3500952"/>
            <a:ext cx="4032000" cy="3024000"/>
          </a:xfrm>
          <a:prstGeom prst="roundRect">
            <a:avLst>
              <a:gd name="adj" fmla="val 16667"/>
            </a:avLst>
          </a:prstGeom>
          <a:ln w="57150">
            <a:solidFill>
              <a:schemeClr val="bg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908282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353" y="3918095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219" y="-22821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Мы обучаемся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52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Сотрудничество с родителями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72" y="1400393"/>
            <a:ext cx="4128000" cy="309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800" y="3212976"/>
            <a:ext cx="4368000" cy="327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24" y="4296153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351" y="843826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9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Участие воспитанников в конкурсах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2201" r="2750" b="9051"/>
          <a:stretch/>
        </p:blipFill>
        <p:spPr>
          <a:xfrm rot="21325771">
            <a:off x="345302" y="1241173"/>
            <a:ext cx="2570880" cy="370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0" t="21491" r="33564" b="35953"/>
          <a:stretch/>
        </p:blipFill>
        <p:spPr>
          <a:xfrm rot="240427">
            <a:off x="2702991" y="4247993"/>
            <a:ext cx="4331716" cy="230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1" t="14300" r="15001" b="17450"/>
          <a:stretch/>
        </p:blipFill>
        <p:spPr>
          <a:xfrm>
            <a:off x="5929402" y="1417638"/>
            <a:ext cx="2267443" cy="320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98836">
            <a:off x="3415039" y="1296053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536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830501">
            <a:off x="397549" y="2786968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Достижения детей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154404"/>
            <a:ext cx="1680591" cy="2376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382" y="154404"/>
            <a:ext cx="1706055" cy="2412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" r="3101" b="4060"/>
          <a:stretch/>
        </p:blipFill>
        <p:spPr>
          <a:xfrm rot="5400000">
            <a:off x="2093018" y="451145"/>
            <a:ext cx="2429482" cy="1836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" t="2582" b="1755"/>
          <a:stretch/>
        </p:blipFill>
        <p:spPr>
          <a:xfrm rot="5400000">
            <a:off x="-87841" y="3121953"/>
            <a:ext cx="2478725" cy="1800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701" b="2750"/>
          <a:stretch/>
        </p:blipFill>
        <p:spPr>
          <a:xfrm rot="5400000">
            <a:off x="4276054" y="432820"/>
            <a:ext cx="2482275" cy="1800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1701" b="1701"/>
          <a:stretch/>
        </p:blipFill>
        <p:spPr>
          <a:xfrm rot="5400000">
            <a:off x="6502447" y="3212648"/>
            <a:ext cx="2581869" cy="1908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2750" b="1701"/>
          <a:stretch/>
        </p:blipFill>
        <p:spPr>
          <a:xfrm rot="5400000">
            <a:off x="3999731" y="4253317"/>
            <a:ext cx="2780148" cy="2016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0" b="2400"/>
          <a:stretch/>
        </p:blipFill>
        <p:spPr>
          <a:xfrm rot="5400000">
            <a:off x="2084474" y="4534085"/>
            <a:ext cx="2470611" cy="176400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98836">
            <a:off x="105808" y="4946248"/>
            <a:ext cx="2009547" cy="20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241">
            <a:off x="6788608" y="4886674"/>
            <a:ext cx="2009547" cy="20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8001" r="7475" b="6951"/>
          <a:stretch/>
        </p:blipFill>
        <p:spPr>
          <a:xfrm>
            <a:off x="323528" y="332656"/>
            <a:ext cx="3633338" cy="27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0" r="388" b="17451"/>
          <a:stretch/>
        </p:blipFill>
        <p:spPr>
          <a:xfrm>
            <a:off x="4414685" y="4005064"/>
            <a:ext cx="4401943" cy="208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9" r="5201" b="16401"/>
          <a:stretch/>
        </p:blipFill>
        <p:spPr>
          <a:xfrm>
            <a:off x="5045258" y="332656"/>
            <a:ext cx="2742435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1" t="4851" r="4500" b="6950"/>
          <a:stretch/>
        </p:blipFill>
        <p:spPr>
          <a:xfrm>
            <a:off x="1692266" y="2998336"/>
            <a:ext cx="2207581" cy="363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53533">
            <a:off x="3202502" y="1834070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6634">
            <a:off x="-315734" y="4175205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0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060" y="1268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Раздел № 3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Н</a:t>
            </a:r>
            <a:r>
              <a:rPr lang="ru-RU" dirty="0" smtClean="0">
                <a:solidFill>
                  <a:srgbClr val="FF0000"/>
                </a:solidFill>
              </a:rPr>
              <a:t>аучно-методическая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деятельность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912940" y="2869460"/>
            <a:ext cx="6858000" cy="9202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89869" y="2968849"/>
            <a:ext cx="6858000" cy="920299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53533">
            <a:off x="3202609" y="2974348"/>
            <a:ext cx="2820413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161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672" y="332656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Нормативно-правовая база деятельности педагога дошкольного учреждения</a:t>
            </a:r>
            <a:endParaRPr lang="ru-RU" sz="36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79"/>
          <a:stretch/>
        </p:blipFill>
        <p:spPr>
          <a:xfrm>
            <a:off x="252187" y="1988840"/>
            <a:ext cx="8694569" cy="471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98836">
            <a:off x="6934248" y="700095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98983" y="2878054"/>
            <a:ext cx="6733273" cy="92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6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Участие воспитателя в семинарах, совещаниях методических объединениях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" b="2750"/>
          <a:stretch/>
        </p:blipFill>
        <p:spPr>
          <a:xfrm rot="5400000">
            <a:off x="17526" y="1851852"/>
            <a:ext cx="3064427" cy="219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14260" y="1406736"/>
            <a:ext cx="2832000" cy="2124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31763">
            <a:off x="4164391" y="4034809"/>
            <a:ext cx="3024000" cy="226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" t="3801" r="3538" b="2750"/>
          <a:stretch/>
        </p:blipFill>
        <p:spPr>
          <a:xfrm rot="5400000">
            <a:off x="1754838" y="4142809"/>
            <a:ext cx="2789780" cy="205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9983">
            <a:off x="3269691" y="1370235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1385">
            <a:off x="6509969" y="4293858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98836">
            <a:off x="2161" y="4371668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061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0" b="5900"/>
          <a:stretch/>
        </p:blipFill>
        <p:spPr>
          <a:xfrm>
            <a:off x="899592" y="2924944"/>
            <a:ext cx="3291485" cy="345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764704"/>
            <a:ext cx="4464000" cy="33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80718" y="3004853"/>
            <a:ext cx="6696744" cy="920299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9377">
            <a:off x="6472145" y="4152195"/>
            <a:ext cx="2597121" cy="265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166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03546" y="30056"/>
            <a:ext cx="727280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7030A0"/>
                </a:solidFill>
              </a:rPr>
              <a:t>Игра - это огромное светлое окно, через которое в духовный мир ребенка вливается живительный поток представлений, понятий об окружающем мире. Игра - это искра, зажигающая огонек пытливости и </a:t>
            </a:r>
            <a:r>
              <a:rPr lang="ru-RU" sz="2400" dirty="0" smtClean="0">
                <a:solidFill>
                  <a:srgbClr val="7030A0"/>
                </a:solidFill>
              </a:rPr>
              <a:t>любознательности</a:t>
            </a:r>
            <a:endParaRPr lang="ru-RU" sz="2400" dirty="0">
              <a:solidFill>
                <a:srgbClr val="7030A0"/>
              </a:solidFill>
            </a:endParaRPr>
          </a:p>
          <a:p>
            <a:r>
              <a:rPr lang="ru-RU" dirty="0" smtClean="0">
                <a:solidFill>
                  <a:srgbClr val="7030A0"/>
                </a:solidFill>
              </a:rPr>
              <a:t>                                                                                                  Сухомлинский </a:t>
            </a:r>
            <a:r>
              <a:rPr lang="ru-RU" dirty="0">
                <a:solidFill>
                  <a:srgbClr val="7030A0"/>
                </a:solidFill>
              </a:rPr>
              <a:t>В. 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32" y="2246047"/>
            <a:ext cx="2781000" cy="370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348880"/>
            <a:ext cx="3696000" cy="277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0" b="15351"/>
          <a:stretch/>
        </p:blipFill>
        <p:spPr>
          <a:xfrm>
            <a:off x="3491880" y="4410000"/>
            <a:ext cx="2963729" cy="24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961490" y="2942287"/>
            <a:ext cx="6696744" cy="92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4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548680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rgbClr val="7030A0"/>
                </a:solidFill>
              </a:rPr>
              <a:t>Вот так бы взять, как зонтиком закрыть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</a:rPr>
              <a:t>Детей от всех проблем, болезней и ненастья.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</a:rPr>
              <a:t>Укутав нежностью, теплом и добротой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</a:rPr>
              <a:t>Без устали дарить любовь, заботу, счастье.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</a:rPr>
              <a:t>И каждый день ловить тепло ладошек маленьких.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</a:rPr>
              <a:t>Им в душу открывая дверцу.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</a:rPr>
              <a:t>И отдавать с улыбкой, не скупясь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</a:rPr>
              <a:t>Частички любящего сердца.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</a:rPr>
              <a:t> </a:t>
            </a:r>
            <a:endParaRPr lang="ru-RU" sz="2400" dirty="0">
              <a:solidFill>
                <a:srgbClr val="7030A0"/>
              </a:solidFill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1" t="20600" r="19200" b="19551"/>
          <a:stretch/>
        </p:blipFill>
        <p:spPr>
          <a:xfrm>
            <a:off x="5957460" y="2946993"/>
            <a:ext cx="3176212" cy="385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961490" y="2942287"/>
            <a:ext cx="6696744" cy="92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8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492896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Спасибо за внимание!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24"/>
            <a:ext cx="3744416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6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253</Words>
  <Application>Microsoft Office PowerPoint</Application>
  <PresentationFormat>Экран (4:3)</PresentationFormat>
  <Paragraphs>42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Тема Office</vt:lpstr>
      <vt:lpstr>ПОРТФОЛИО ВОСПИТАТЕЛЯ </vt:lpstr>
      <vt:lpstr>  Воспитание есть усвоение хороших привычек                                        Платон  </vt:lpstr>
      <vt:lpstr>Раздел № 1 информационная карта</vt:lpstr>
      <vt:lpstr>ОБЩИЕ СВЕДЕНИЯ</vt:lpstr>
      <vt:lpstr>-первый принцип – это любить и воспринимать ребенка, таким каким он есть. -второй принцип –видеть мир глазами ребенка, направлять его в нужное русло, находить нужные методы и приемы, механизмы в сотрудничестве, партнерстве с ним. То есть не забывать о том, что ребенок – это индивидуальность, помочь ему поверить в свои силы и возможности. -третий принцип –учить любить свою Родину, быть патриотом своей Отчизны, уважать и ценить культуру других народов. -четвертый принцип – обучать и воспитывать детей последовательно и концентрично , как учил нас великий Ян Амос Коменский . -пятый принцип- принцип делового сотрудничества с родителями, ведь именно они это наш тыл и опора, «источники» нашего «вдохновения». -шестой принцип- поощрять во всех начинаниях своих воспитанников, учить детей методом проб и ошибок идти к совершенству. -седьмой принцип- учить воспитанников беречь все достояния, которые мы имеем вокруг. </vt:lpstr>
      <vt:lpstr>Презентация PowerPoint</vt:lpstr>
      <vt:lpstr>Презентация PowerPoint</vt:lpstr>
      <vt:lpstr>Презентация PowerPoint</vt:lpstr>
      <vt:lpstr>Мы обучаемся</vt:lpstr>
      <vt:lpstr>Сотрудничество с родителями</vt:lpstr>
      <vt:lpstr>Участие воспитанников в конкурсах</vt:lpstr>
      <vt:lpstr>Достижения детей</vt:lpstr>
      <vt:lpstr>Презентация PowerPoint</vt:lpstr>
      <vt:lpstr>Раздел № 3 Научно-методическая  деятельность</vt:lpstr>
      <vt:lpstr>Нормативно-правовая база деятельности педагога дошкольного учреждения</vt:lpstr>
      <vt:lpstr>Участие воспитателя в семинарах, совещаниях методических объединениях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Александра Баширова</cp:lastModifiedBy>
  <cp:revision>49</cp:revision>
  <dcterms:created xsi:type="dcterms:W3CDTF">2014-07-05T05:53:19Z</dcterms:created>
  <dcterms:modified xsi:type="dcterms:W3CDTF">2020-09-02T09:46:02Z</dcterms:modified>
</cp:coreProperties>
</file>