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49" r:id="rId7"/>
    <p:sldMasterId id="2147483761" r:id="rId8"/>
    <p:sldMasterId id="2147483812" r:id="rId9"/>
  </p:sldMasterIdLst>
  <p:notesMasterIdLst>
    <p:notesMasterId r:id="rId80"/>
  </p:notesMasterIdLst>
  <p:sldIdLst>
    <p:sldId id="571" r:id="rId10"/>
    <p:sldId id="640" r:id="rId11"/>
    <p:sldId id="575" r:id="rId12"/>
    <p:sldId id="574" r:id="rId13"/>
    <p:sldId id="442" r:id="rId14"/>
    <p:sldId id="443" r:id="rId15"/>
    <p:sldId id="444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6" r:id="rId26"/>
    <p:sldId id="458" r:id="rId27"/>
    <p:sldId id="459" r:id="rId28"/>
    <p:sldId id="460" r:id="rId29"/>
    <p:sldId id="641" r:id="rId30"/>
    <p:sldId id="676" r:id="rId31"/>
    <p:sldId id="677" r:id="rId32"/>
    <p:sldId id="678" r:id="rId33"/>
    <p:sldId id="679" r:id="rId34"/>
    <p:sldId id="643" r:id="rId35"/>
    <p:sldId id="644" r:id="rId36"/>
    <p:sldId id="645" r:id="rId37"/>
    <p:sldId id="682" r:id="rId38"/>
    <p:sldId id="683" r:id="rId39"/>
    <p:sldId id="684" r:id="rId40"/>
    <p:sldId id="685" r:id="rId41"/>
    <p:sldId id="686" r:id="rId42"/>
    <p:sldId id="687" r:id="rId43"/>
    <p:sldId id="688" r:id="rId44"/>
    <p:sldId id="690" r:id="rId45"/>
    <p:sldId id="691" r:id="rId46"/>
    <p:sldId id="695" r:id="rId47"/>
    <p:sldId id="697" r:id="rId48"/>
    <p:sldId id="699" r:id="rId49"/>
    <p:sldId id="700" r:id="rId50"/>
    <p:sldId id="701" r:id="rId51"/>
    <p:sldId id="704" r:id="rId52"/>
    <p:sldId id="705" r:id="rId53"/>
    <p:sldId id="706" r:id="rId54"/>
    <p:sldId id="707" r:id="rId55"/>
    <p:sldId id="708" r:id="rId56"/>
    <p:sldId id="711" r:id="rId57"/>
    <p:sldId id="712" r:id="rId58"/>
    <p:sldId id="462" r:id="rId59"/>
    <p:sldId id="463" r:id="rId60"/>
    <p:sldId id="464" r:id="rId61"/>
    <p:sldId id="465" r:id="rId62"/>
    <p:sldId id="466" r:id="rId63"/>
    <p:sldId id="403" r:id="rId64"/>
    <p:sldId id="733" r:id="rId65"/>
    <p:sldId id="736" r:id="rId66"/>
    <p:sldId id="734" r:id="rId67"/>
    <p:sldId id="722" r:id="rId68"/>
    <p:sldId id="680" r:id="rId69"/>
    <p:sldId id="716" r:id="rId70"/>
    <p:sldId id="717" r:id="rId71"/>
    <p:sldId id="723" r:id="rId72"/>
    <p:sldId id="469" r:id="rId73"/>
    <p:sldId id="724" r:id="rId74"/>
    <p:sldId id="714" r:id="rId75"/>
    <p:sldId id="657" r:id="rId76"/>
    <p:sldId id="715" r:id="rId77"/>
    <p:sldId id="713" r:id="rId78"/>
    <p:sldId id="729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tableStyles" Target="tableStyles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B4A7-ECA4-4F90-B602-508E1D81CED8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7611-6E57-47B4-9DE3-C9DC449C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ВСТАВИТЬ СТА ТЬИ!!!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C3035-E429-4D03-8DA0-4A43875777E4}" type="slidenum">
              <a:rPr lang="ru-RU" smtClean="0"/>
              <a:pPr/>
              <a:t>53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47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44FE-EEF0-4D70-8BEC-FA0B8B44A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21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2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0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6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0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9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71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5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6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21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3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41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9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68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84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82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1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73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56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13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9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89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7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73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68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0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4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80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5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39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48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1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5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06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9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65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3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32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9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1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7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0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11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2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28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7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99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8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1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5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67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6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610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3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2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9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D9C1-9B0B-4B82-8180-7740D29667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ECC9-EA31-4578-8ACC-D468C27C9E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63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4EBF-A556-4FA9-99CA-551EB0EE4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660D-B4B6-44A5-9037-9AF1F54E2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E35-D122-4386-AE84-5E0EFC95AC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F28-ECF6-4498-AC7E-3CC031D12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2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9849-40B5-4DF1-B18B-3EABDD6242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772-A287-4843-8BF0-1171DB08DF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7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C15-D812-49A6-8FBA-D622C9458C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B8F-62FC-4D48-9A6E-399328EE6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35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2730-47B0-4C4A-8FC0-1FC97DE316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DFAD-A026-46A9-9EE9-3E8A5C3D86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41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CC9-36C6-4249-8BB2-D2169F72D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20A-B084-4E7F-A5A5-1A45992A97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82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319-7F3E-420E-A84E-2A2297E2B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FEE2-52D4-401C-BBD7-B3878E73E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9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05FF-3E37-4656-8431-E05E45473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109-787E-4F29-A8B7-47144AA2B1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30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048-3275-4FED-AA6B-193E8A5082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CB-7D19-4DDF-BC33-E7B212BC79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121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989-8377-4A06-B855-3B80CD1A82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EAE8-BFA2-4728-9FFE-F8D5FF2D2E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71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F28B-074A-486F-A432-9A09C0C035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23E1-D257-4281-AD72-C4A44AB816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83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E207-C9E7-485F-8E00-2EE134E8A3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D692-7B5E-4D31-B670-2BDC635C4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849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C83B-E1EA-4136-8E71-3595DE97A6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2621-C496-4D35-8FF1-778D07A41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7596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851-1E31-421E-9585-EE59E35C43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BD5C-08E8-4424-B73D-8D1C2A97A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021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417F-5B0F-4D66-B7D4-34B786080F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A639-31F6-4869-9BF3-829ED978D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046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9853-F0CD-44F2-8331-A3602FEC14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37BC-D83C-41C3-8B62-ACB9EE61D0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7539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5AA2-D6C8-488D-BBE1-1D24B23A1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44BE-F362-4F8E-A745-2FD4DFADE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0407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FC06-17AB-4AE5-AA79-DDF0940F4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3260-5103-4FA0-BCDB-DCE7B41B3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4915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5AD0-E30B-4BF1-A74C-EAD7EF6921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58D8-0036-45E9-9FC0-6129AD91A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2762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93D4-41AB-4D24-8067-64984D3679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B581-42A3-4511-B7D7-CA9D41B5B2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201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4BB2-71F4-4CDA-A025-EC07CE29B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EF17-0D1A-425D-AC81-CB4388C77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23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2C2D-E7CC-4758-B624-6EC6AFD8E58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A436-8521-48D0-8A1A-01595E58E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5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B8D2-966B-49D1-A86F-80D22C5A4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7FFFF-E13D-42F3-B4E0-BD3FA7994F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81027-6C9D-4618-9E48-F2B8CD2B21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47E94-FBA8-4CB7-8B41-C339717305AE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mageup.ru/img189/1224828474_rrrrjo-rr-srrs-rrirss-29843182.jpg" TargetMode="Externa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34" y="1124744"/>
            <a:ext cx="7772400" cy="36724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Нормативно-Правовые условия внедрения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развития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инноваций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образовании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142844" y="5429264"/>
            <a:ext cx="3622979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методист Ресурсного </a:t>
            </a:r>
            <a:r>
              <a:rPr lang="ru-RU" sz="1600" b="1" dirty="0" smtClean="0">
                <a:solidFill>
                  <a:schemeClr val="tx1"/>
                </a:solidFill>
              </a:rPr>
              <a:t>центра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инновационных проектов и программ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ГАУДО СО «Дворец молодёжи»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Петрова Агнесса Вячеславовна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928670"/>
            <a:ext cx="74823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инновационного развития</a:t>
            </a:r>
          </a:p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Российской Федерации</a:t>
            </a:r>
          </a:p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на период до 2020 года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42875" y="5500688"/>
            <a:ext cx="3214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УТВЕРЖДЕНА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распоряжением Правительства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от 8 декабря 2011 г.  № 2227-р  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000500" y="3143250"/>
            <a:ext cx="5000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Стратегия задает долгосрочные ориентиры развития субъектам инновационной деятельности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300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Стратегия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282" y="928670"/>
            <a:ext cx="8132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</a:rPr>
              <a:t>Недостаток финансирования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14282" y="3143248"/>
            <a:ext cx="81868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 typeface="Arial" charset="0"/>
              <a:buChar char="•"/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нехватка современных</a:t>
            </a:r>
          </a:p>
          <a:p>
            <a:pPr marL="182563"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педагогических и управленческих</a:t>
            </a:r>
          </a:p>
          <a:p>
            <a:pPr marL="182563"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кадров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14282" y="4857760"/>
            <a:ext cx="8249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недостаточность форм и методов</a:t>
            </a:r>
          </a:p>
          <a:p>
            <a:pPr marL="179388">
              <a:defRPr/>
            </a:pP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контроля качества образования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14282" y="2714620"/>
            <a:ext cx="6786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</a:rPr>
              <a:t>структурные проблемы</a:t>
            </a: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214282" y="185736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устаревшие модели управления учебным процессом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000108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</a:rPr>
              <a:t>:</a:t>
            </a:r>
            <a:endParaRPr lang="ru-RU" sz="3600" dirty="0"/>
          </a:p>
        </p:txBody>
      </p:sp>
      <p:pic>
        <p:nvPicPr>
          <p:cNvPr id="9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696" y="4286256"/>
            <a:ext cx="2102022" cy="17636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144 " pathEditMode="relative" ptsTypes="AA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85750" y="714375"/>
            <a:ext cx="8618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Одной из основных задач Стратегии является:</a:t>
            </a:r>
          </a:p>
          <a:p>
            <a:r>
              <a:rPr lang="ru-RU" sz="2800" b="1">
                <a:solidFill>
                  <a:srgbClr val="C00000"/>
                </a:solidFill>
              </a:rPr>
              <a:t>развитие кадрового потенциала в сфере</a:t>
            </a:r>
          </a:p>
          <a:p>
            <a:r>
              <a:rPr lang="ru-RU" sz="2800" b="1">
                <a:solidFill>
                  <a:srgbClr val="C00000"/>
                </a:solidFill>
              </a:rPr>
              <a:t>науки, </a:t>
            </a:r>
            <a:r>
              <a:rPr lang="ru-RU" sz="2800" b="1" i="1" u="sng">
                <a:solidFill>
                  <a:srgbClr val="C00000"/>
                </a:solidFill>
              </a:rPr>
              <a:t>образования, </a:t>
            </a:r>
            <a:r>
              <a:rPr lang="ru-RU" sz="2800" b="1">
                <a:solidFill>
                  <a:srgbClr val="C00000"/>
                </a:solidFill>
              </a:rPr>
              <a:t>технологий и инноваций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00063" y="1285875"/>
            <a:ext cx="6810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Решение задачи развития</a:t>
            </a:r>
          </a:p>
          <a:p>
            <a:pPr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кадрового потенциала… </a:t>
            </a:r>
          </a:p>
          <a:p>
            <a:pPr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включает в себя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42875" y="3286125"/>
            <a:ext cx="78268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адаптацию системы образования с целью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формирования с детства необходимых для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инновационного общества и инновационной экономики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знаний, компетенций, навыков и моделей поведения,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а также формирование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системы непрерывного </a:t>
            </a:r>
            <a:r>
              <a:rPr lang="ru-RU" sz="2400" b="1" dirty="0" smtClean="0">
                <a:solidFill>
                  <a:srgbClr val="A50021"/>
                </a:solidFill>
              </a:rPr>
              <a:t>образования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18150"/>
            <a:ext cx="2047834" cy="1731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4283 L -0.00243 -0.1356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79" grpId="2"/>
      <p:bldP spid="24580" grpId="0"/>
      <p:bldP spid="2458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00037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14313" y="500063"/>
            <a:ext cx="866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V</a:t>
            </a:r>
            <a:r>
              <a:rPr lang="ru-RU" sz="2800" b="1">
                <a:solidFill>
                  <a:srgbClr val="FF0000"/>
                </a:solidFill>
              </a:rPr>
              <a:t>. Формирование компетенций инновационной</a:t>
            </a:r>
          </a:p>
          <a:p>
            <a:r>
              <a:rPr lang="ru-RU" sz="2800" b="1">
                <a:solidFill>
                  <a:srgbClr val="FF0000"/>
                </a:solidFill>
              </a:rPr>
              <a:t>деятельности</a:t>
            </a:r>
            <a:endParaRPr lang="ru-RU" sz="2800"/>
          </a:p>
          <a:p>
            <a:r>
              <a:rPr lang="ru-RU" sz="2800" b="1">
                <a:solidFill>
                  <a:srgbClr val="A50021"/>
                </a:solidFill>
              </a:rPr>
              <a:t>1. Образование</a:t>
            </a:r>
            <a:endParaRPr lang="ru-RU" sz="2800" b="1" i="1">
              <a:solidFill>
                <a:srgbClr val="A50021"/>
              </a:solidFill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85720" y="2000240"/>
            <a:ext cx="8072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способность и готовность к непрерывному образованию, 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постоянному совершенствованию,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переобучению и самообучению,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профессиональной мобильности,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стремление к новому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285720" y="3714752"/>
            <a:ext cx="572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80975">
              <a:buFont typeface="Arial" charset="0"/>
              <a:buChar char="•"/>
            </a:pPr>
            <a:r>
              <a:rPr lang="ru-RU" sz="2000" b="1" dirty="0">
                <a:solidFill>
                  <a:srgbClr val="A50021"/>
                </a:solidFill>
              </a:rPr>
              <a:t>способность к критическому мышлению; 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285720" y="4429132"/>
            <a:ext cx="843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способность и готовность к разумному риску,</a:t>
            </a:r>
          </a:p>
          <a:p>
            <a:pPr marL="180975">
              <a:defRPr/>
            </a:pP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креативность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и предприимчивость,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умение работать самостоятельно, </a:t>
            </a:r>
          </a:p>
          <a:p>
            <a:pPr marL="180975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готовность к работе в команде и 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высококонкурентной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среде </a:t>
            </a:r>
          </a:p>
        </p:txBody>
      </p:sp>
      <p:pic>
        <p:nvPicPr>
          <p:cNvPr id="8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322" y="3143248"/>
            <a:ext cx="2298891" cy="192882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7" grpId="0"/>
      <p:bldP spid="2560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526" y="1285860"/>
            <a:ext cx="89434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Система образования на всех этапах,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начиная с дошкольного, в части содержания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в части методов и технологий обучения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(преподавания)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должна быть ориентирована на формирование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развитие навыков и компетенций,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необходимых для инновационной деятельности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18150"/>
            <a:ext cx="2047834" cy="1731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753578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целях обеспечения раннего раскрытия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способностей детей </a:t>
            </a:r>
            <a:r>
              <a:rPr lang="ru-RU" sz="2800" b="1" dirty="0" smtClean="0">
                <a:solidFill>
                  <a:srgbClr val="FF0000"/>
                </a:solidFill>
              </a:rPr>
              <a:t>к творчеству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развития навыков по </a:t>
            </a:r>
            <a:r>
              <a:rPr lang="ru-RU" sz="2800" b="1" dirty="0" smtClean="0">
                <a:solidFill>
                  <a:srgbClr val="FF0000"/>
                </a:solidFill>
              </a:rPr>
              <a:t>критическому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восприятию информации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способности к нестандартным решениям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креативности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изобретательности,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способности работать в команде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их подготовки к школьному обучению будет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расширена государственная поддержка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дошкольного образования, …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также услуг дополнительного образования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126864"/>
            <a:ext cx="2047834" cy="1731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643050"/>
            <a:ext cx="86604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…использовать в образовательных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учреждениях современные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инновационные образовательные 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технологии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18150"/>
            <a:ext cx="2047834" cy="1731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029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… совершенствоваться федеральные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государственные образовательные стандарты,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расширяться требования 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инновационным компетенциям выпускников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повышаться роль государственно-общественного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управления в сфере образования…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143644"/>
            <a:ext cx="35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Стратегия инновационного развития</a:t>
            </a:r>
          </a:p>
          <a:p>
            <a:r>
              <a:rPr lang="ru-RU" sz="1200" dirty="0" smtClean="0"/>
              <a:t>Российской Федерации на период до 2020 года</a:t>
            </a:r>
            <a:endParaRPr lang="ru-RU" sz="1200" dirty="0"/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18150"/>
            <a:ext cx="2047834" cy="17311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14282" y="2428868"/>
            <a:ext cx="87111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Национальная стратегия</a:t>
            </a:r>
          </a:p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действий в интересах детей</a:t>
            </a:r>
          </a:p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на 2012 – 2017 годы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643438" y="642938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Указ Президента РФ</a:t>
            </a:r>
          </a:p>
          <a:p>
            <a:r>
              <a:rPr lang="ru-RU"/>
              <a:t>от 1 июня 2012г. № 761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214313" y="4643438"/>
            <a:ext cx="8623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Главная цель – определить основные направления</a:t>
            </a:r>
          </a:p>
          <a:p>
            <a:r>
              <a:rPr lang="ru-RU" sz="2400" b="1">
                <a:solidFill>
                  <a:srgbClr val="FF0000"/>
                </a:solidFill>
              </a:rPr>
              <a:t>и задачи государственной политики в интересах детей</a:t>
            </a:r>
          </a:p>
          <a:p>
            <a:r>
              <a:rPr lang="ru-RU" sz="2400" b="1">
                <a:solidFill>
                  <a:srgbClr val="FF0000"/>
                </a:solidFill>
              </a:rPr>
              <a:t>и ключевые механизмы ее реализации,</a:t>
            </a:r>
          </a:p>
          <a:p>
            <a:r>
              <a:rPr lang="ru-RU" sz="2400" b="1">
                <a:solidFill>
                  <a:srgbClr val="FF0000"/>
                </a:solidFill>
              </a:rPr>
              <a:t>базирующиеся на общепризнанных</a:t>
            </a:r>
          </a:p>
          <a:p>
            <a:r>
              <a:rPr lang="ru-RU" sz="2400" b="1">
                <a:solidFill>
                  <a:srgbClr val="FF0000"/>
                </a:solidFill>
              </a:rPr>
              <a:t>принципах и нормах международного права</a:t>
            </a: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560969" cy="21487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85750" y="857250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2. Ключевые принципы Национальной стратегии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09563" y="1785926"/>
            <a:ext cx="7390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Максимальная реализация потенциала каждого ребенка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214282" y="2285992"/>
            <a:ext cx="88090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В РФ должны создаваться условия для формирования достойной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жизненной перспективы </a:t>
            </a:r>
            <a:r>
              <a:rPr lang="ru-RU" sz="2000" b="1" dirty="0" smtClean="0">
                <a:solidFill>
                  <a:srgbClr val="7030A0"/>
                </a:solidFill>
              </a:rPr>
              <a:t>для </a:t>
            </a:r>
            <a:r>
              <a:rPr lang="ru-RU" sz="2000" b="1" dirty="0">
                <a:solidFill>
                  <a:srgbClr val="7030A0"/>
                </a:solidFill>
              </a:rPr>
              <a:t>каждого ребенка, его образования,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воспитания и социализации, максимально возможной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самореализации в социально позитивных видах деятельности</a:t>
            </a:r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285720" y="3786190"/>
            <a:ext cx="460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Партнерство во имя ребенка</a:t>
            </a: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214282" y="4500570"/>
            <a:ext cx="5503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В РФ политика в области детства должна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опираться на технологии социального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партнерства…</a:t>
            </a:r>
          </a:p>
        </p:txBody>
      </p:sp>
      <p:sp>
        <p:nvSpPr>
          <p:cNvPr id="32776" name="TextBox 6"/>
          <p:cNvSpPr txBox="1">
            <a:spLocks noChangeArrowheads="1"/>
          </p:cNvSpPr>
          <p:nvPr/>
        </p:nvSpPr>
        <p:spPr bwMode="auto">
          <a:xfrm>
            <a:off x="285750" y="357188"/>
            <a:ext cx="2117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I. </a:t>
            </a:r>
            <a:r>
              <a:rPr lang="ru-RU" sz="2400">
                <a:solidFill>
                  <a:srgbClr val="FF0000"/>
                </a:solidFill>
              </a:rPr>
              <a:t>ВВЕДЕНИЕ</a:t>
            </a:r>
          </a:p>
        </p:txBody>
      </p:sp>
      <p:pic>
        <p:nvPicPr>
          <p:cNvPr id="9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878" y="4214818"/>
            <a:ext cx="2816402" cy="236303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5857892"/>
            <a:ext cx="467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Национальная стратегия действий в интересах детей</a:t>
            </a:r>
          </a:p>
          <a:p>
            <a:r>
              <a:rPr lang="ru-RU" sz="1400" dirty="0" smtClean="0"/>
              <a:t>на 2012-2017 годы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7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minobr.permkrai.ru/_images/slideshow/sl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114" y="4776922"/>
            <a:ext cx="2969886" cy="208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14282" y="142852"/>
            <a:ext cx="6643718" cy="64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Как социальный институт, воспроизводящий интеллектуальный потенциал страны, образование должно обладать способностью к опережающему развитию, отвечать интересам общества, конкретной личности и потенциального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41277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14282" y="214290"/>
            <a:ext cx="8034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III.</a:t>
            </a:r>
            <a:r>
              <a:rPr lang="ru-RU" sz="2400" dirty="0">
                <a:solidFill>
                  <a:srgbClr val="FF0000"/>
                </a:solidFill>
              </a:rPr>
              <a:t> Доступность качественного обучения и воспитания,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культурное развитие и информационная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безопасность детей</a:t>
            </a:r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285720" y="1357298"/>
            <a:ext cx="376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2. Основные задачи</a:t>
            </a: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214282" y="1928802"/>
            <a:ext cx="7235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создание общероссийской системы</a:t>
            </a:r>
          </a:p>
          <a:p>
            <a:pPr marL="361950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оценки качества образования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7453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обеспечение условий для выявления</a:t>
            </a:r>
          </a:p>
          <a:p>
            <a:pPr marL="361950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 развития талантливых детей</a:t>
            </a:r>
          </a:p>
          <a:p>
            <a:pPr marL="361950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 детей со скрытой одаренностью</a:t>
            </a: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214282" y="4286256"/>
            <a:ext cx="612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формирование новой</a:t>
            </a:r>
          </a:p>
          <a:p>
            <a:pPr marL="361950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общественно-государственной</a:t>
            </a:r>
          </a:p>
          <a:p>
            <a:pPr marL="361950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системы воспитания детей…</a:t>
            </a:r>
          </a:p>
        </p:txBody>
      </p:sp>
      <p:pic>
        <p:nvPicPr>
          <p:cNvPr id="8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72008"/>
            <a:ext cx="2530650" cy="212327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5857892"/>
            <a:ext cx="4673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Национальная стратегия действий в интересах детей</a:t>
            </a:r>
          </a:p>
          <a:p>
            <a:r>
              <a:rPr lang="ru-RU" sz="1400" dirty="0" smtClean="0"/>
              <a:t>на 2012-2017 годы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8604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Меры, направленные на развитие воспитания и социализацию детей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2151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общенациональной стратегии развития воспитания как основы реализации государственной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политики</a:t>
            </a:r>
            <a:endParaRPr lang="ru-RU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384" y="175819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развития научных основ воспитания и социализации подрастающих поколений</a:t>
            </a:r>
            <a:endParaRPr lang="ru-RU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024" y="249487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современных программ гражданско-патриотического воспитания</a:t>
            </a:r>
            <a:endParaRPr lang="ru-RU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385" y="325757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Нормативное урегулирование ресурсного обеспечения воспитательной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организации контроля за условиями, созданными в образовательных учреждениях для воспитания и социализации детей</a:t>
            </a:r>
            <a:endParaRPr lang="ru-RU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024" y="4549529"/>
            <a:ext cx="8142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проведения комплексной профилактики негативных явлений в детской 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среде</a:t>
            </a:r>
            <a:endParaRPr lang="ru-RU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384" y="5260190"/>
            <a:ext cx="8753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эффективных механизмов сотрудничества органов управления образованием, гражданского общества, представителей различных конфессий, средств массовой информации, родительских сообществ в области воспитания и социализации детей</a:t>
            </a:r>
            <a:endParaRPr lang="ru-RU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0251" y="933496"/>
            <a:ext cx="63515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Развития воспитания в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Российской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Федерации на период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до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 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2025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 года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42875" y="5500688"/>
            <a:ext cx="3214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УТВЕРЖДЕНА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распоряжением Правительства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Российской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от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29 мая 2015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г.  №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996-р  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6702" y="90358"/>
            <a:ext cx="300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Стратегия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29531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исполнение Национальной стратегии действий в интересах детей на 2012-2017 годы, в части определения ориентиров государственной политики в сфере воспитания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Приоритеты государственной политики в области воспитания: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74295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Создание условий для воспитания здоровой, счастливой, сводной, ориентированной на труд личности</a:t>
            </a:r>
          </a:p>
          <a:p>
            <a:endParaRPr lang="ru-RU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Формирование у детей высокого уровня духовно-нравственного развития, чувства причастности к историко-культурной общности российского народа и судьбе России</a:t>
            </a:r>
          </a:p>
          <a:p>
            <a:endParaRPr lang="ru-RU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Поддержка единства и целостности, преемственности и непрерывности воспитания</a:t>
            </a:r>
          </a:p>
          <a:p>
            <a:endParaRPr lang="ru-RU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Формирование уважения к русскому языку как государственному языку Российской Федерации, являющемуся основой гражданской идентичности россиян и главным фактором национального самоопределения</a:t>
            </a:r>
          </a:p>
          <a:p>
            <a:endParaRPr lang="ru-RU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Формирование внутренней позиции личности по отношению к окружающей социальной действительности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286520"/>
            <a:ext cx="638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Стратегия развития воспитания в Российской Федерации на период до 2025 года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36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638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Стратегия развития воспитания в Российской Федерации на период до 2025 года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25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Стратегии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Создание условий для консолидации усилий социальных институтов по воспитанию подрастающего поколения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Повышение эффективности воспитательной деятельности в системе образования, физической культуры и спорта, культуры и уровня психолого-педагогической поддержки социализации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200" dirty="0" err="1" smtClean="0">
                <a:solidFill>
                  <a:srgbClr val="C00000"/>
                </a:solidFill>
              </a:rPr>
              <a:t>социокультурной</a:t>
            </a:r>
            <a:r>
              <a:rPr lang="ru-RU" sz="2200" dirty="0" smtClean="0">
                <a:solidFill>
                  <a:srgbClr val="C00000"/>
                </a:solidFill>
              </a:rPr>
              <a:t> инфраструктуры, содействующей успешной социализации детей и интегрирующей воспитательные возможности … организаций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Повышение эффективной комплексной поддержки уязвимых категорий детей (…), способствующей их социальной реабилитации и полноценной интеграции в общество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Обеспечение условий для повышения социальной, коммуникативной и педагогической компетентности родителей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638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Стратегия развития воспитания в Российской Федерации на период до 2025 года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Обновление воспитательного процесса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 учетом современных достижений науки и на основе Отечественных традиций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6311921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Гражданское воспитание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Патриотическое воспитание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Духовно-нравственное воспитание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Физическое воспитание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Экологическое воспитание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20" y="919738"/>
            <a:ext cx="509985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Государственной национальной политики</a:t>
            </a:r>
            <a:endParaRPr lang="ru-RU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Российской 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Федерации на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период до 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2025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 года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42875" y="5500688"/>
            <a:ext cx="3214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УТВЕРЖДЕНА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Указом Президента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Российской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от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19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декабря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2012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г.  №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1666  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300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Стратегия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4781" y="277791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разработана в целях обеспечения интересов государства, общества, человека и гражданина, укрепления государственного единства и целостности России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088738"/>
            <a:ext cx="784887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воспитании культуры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России, на всех этапах образовательного </a:t>
            </a:r>
            <a:r>
              <a:rPr lang="ru-RU" sz="20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процесса</a:t>
            </a:r>
            <a:endParaRPr lang="ru-RU" sz="20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государственной национальной политики Российской Федерации в сфере образования, патриотического и гражданского воспитания подрастающего поколения заключаются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617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формировании у детей и молодёжи общероссийского гражданского самосознания</a:t>
            </a:r>
            <a:endParaRPr lang="ru-RU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709" y="2399064"/>
            <a:ext cx="243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чувства патриотизма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133" y="2976964"/>
            <a:ext cx="338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гражданской ответственности</a:t>
            </a:r>
            <a:endParaRPr lang="ru-RU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401" y="3532851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гордости за историю нашей страны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6625"/>
          <a:ext cx="9108504" cy="684137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355221"/>
                <a:gridCol w="4753283"/>
              </a:tblGrid>
              <a:tr h="1315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долгосрочного социально-экономического развития Российской Федерации до 2020 года 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Стратегия инновационного развития Российской Федерации</a:t>
                      </a:r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период до 2020 года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36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Необходимым условием для формирования инновационной экономики является модернизация системы образования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Адаптация системы образования с целью формирования у населения с детства необходимых для инновационного общества и инновационной экономики знаний, компетенций, навыков и моделей поведения, а также формирование системы непрерывного образования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80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стратегия действий в интересах детей на 2012 – 2017 годы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Стратегия государственной национальной политики Российской Федерации на период до 2025 года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147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новой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общественно-государственной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воспитания детей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числа детей, демонстрирующих активную жизненную позицию, самостоятельность и творческую инициативу в созидательной деятельности, ответственное отношение к жизни, окружающей среде, приверженных позитивным нравственным и эстетическим ценностям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у детей и молодёжи общероссийского гражданского самосознания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чувства патриотизма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гражданской ответственности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гордости за историю нашей страны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Воспитание культуры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России, на всех этапах образовательного процесса</a:t>
                      </a:r>
                      <a:endParaRPr lang="ru-RU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0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714375"/>
            <a:ext cx="8643938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Всероссийская конференция,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посвященная 95-летию создания системы дополнительного образования в России</a:t>
            </a:r>
          </a:p>
        </p:txBody>
      </p:sp>
      <p:pic>
        <p:nvPicPr>
          <p:cNvPr id="14340" name="Picture 2" descr="http://xn--80abucjiibhv9a.xn--p1ai/media/events/photos/full/41d4a80e7ff17e0219d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500313"/>
            <a:ext cx="4143375" cy="371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2427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4 декабря 2013 года </a:t>
            </a:r>
          </a:p>
        </p:txBody>
      </p:sp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6643688" y="214313"/>
            <a:ext cx="973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Москва</a:t>
            </a:r>
          </a:p>
        </p:txBody>
      </p:sp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285750" y="2357438"/>
            <a:ext cx="43576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prstClr val="black"/>
                </a:solidFill>
                <a:latin typeface="Arial" charset="0"/>
                <a:cs typeface="Arial" charset="0"/>
              </a:rPr>
              <a:t>«Система дополнительного образования один из факторов развития, в том числе инновационного, не только всей системы образования, но и всей нашей страны»</a:t>
            </a:r>
            <a:endParaRPr lang="ru-RU" sz="2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1" grpId="0"/>
      <p:bldP spid="14342" grpId="0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&amp;Lcy;&amp;iecy;&amp;scy;&amp;tcy;&amp;ncy;&amp;icy;&amp;tscy;&amp;acy;"/>
          <p:cNvPicPr>
            <a:picLocks noChangeAspect="1" noChangeArrowheads="1"/>
          </p:cNvPicPr>
          <p:nvPr/>
        </p:nvPicPr>
        <p:blipFill>
          <a:blip r:embed="rId3" cstate="print"/>
          <a:srcRect b="5783"/>
          <a:stretch>
            <a:fillRect/>
          </a:stretch>
        </p:blipFill>
        <p:spPr bwMode="auto">
          <a:xfrm>
            <a:off x="142844" y="3357562"/>
            <a:ext cx="458057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428625"/>
            <a:ext cx="864393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Инновационная деятельность - это процесс, направленный на разработку инноваций, реализацию результатов законченных научных исследований и разработок либо иных научно-технических достижений в новый или усовершенствованный продукт, реализуемый на рынке, в новый или усовершенствованный технологический процесс, </a:t>
            </a:r>
            <a:r>
              <a:rPr lang="ru-RU" b="1" dirty="0" smtClean="0">
                <a:solidFill>
                  <a:srgbClr val="C00000"/>
                </a:solidFill>
              </a:rPr>
              <a:t>используемый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практической деятельности, а также связанные с этим </a:t>
            </a:r>
            <a:r>
              <a:rPr lang="ru-RU" b="1" dirty="0" smtClean="0">
                <a:solidFill>
                  <a:srgbClr val="C00000"/>
                </a:solidFill>
              </a:rPr>
              <a:t>дополнительные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научные </a:t>
            </a:r>
            <a:r>
              <a:rPr lang="ru-RU" b="1" dirty="0">
                <a:solidFill>
                  <a:srgbClr val="C00000"/>
                </a:solidFill>
              </a:rPr>
              <a:t>исследования и разработки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4286250"/>
            <a:ext cx="43576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/>
              <a:t>Концепция инновационной политики Российской Федерации на 1998-2000 гг., одобрена Постановлением Правительства РФ от 24.07.98 № 832</a:t>
            </a:r>
          </a:p>
        </p:txBody>
      </p:sp>
    </p:spTree>
    <p:extLst>
      <p:ext uri="{BB962C8B-B14F-4D97-AF65-F5344CB8AC3E}">
        <p14:creationId xmlns:p14="http://schemas.microsoft.com/office/powerpoint/2010/main" val="39038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282" y="928670"/>
            <a:ext cx="79061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 О Н Ц Е П Ц И Я 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развития дополнительного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образования детей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786322"/>
            <a:ext cx="5113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УТВЕРЖДЕНА </a:t>
            </a:r>
          </a:p>
          <a:p>
            <a:r>
              <a:rPr lang="ru-RU" dirty="0" smtClean="0"/>
              <a:t>распоряжением Правительства </a:t>
            </a:r>
          </a:p>
          <a:p>
            <a:r>
              <a:rPr lang="ru-RU" dirty="0" smtClean="0"/>
              <a:t>Российской Федерации от 4 сентября 2014 г.  </a:t>
            </a:r>
          </a:p>
          <a:p>
            <a:r>
              <a:rPr lang="ru-RU" dirty="0" smtClean="0"/>
              <a:t>№ 1726-р 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71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…встает задача …понимания необходимости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дополнительного образования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как открытого вариативного образования и его миссии наиболее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полного обеспечения права человека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развитие и свободный выбор различных видов деятельности,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которых происходит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личностное и профессиональное самоопределение детей и подростков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280656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92933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</a:rPr>
              <a:t>Актуальной становится такая организация образования, которая обеспечивала </a:t>
            </a:r>
          </a:p>
          <a:p>
            <a:r>
              <a:rPr lang="ru-RU" sz="3200" dirty="0" smtClean="0">
                <a:solidFill>
                  <a:srgbClr val="A50021"/>
                </a:solidFill>
              </a:rPr>
              <a:t>бы способность человека включаться в общественные и экономические процессы</a:t>
            </a: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0656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92933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20" y="5572140"/>
            <a:ext cx="652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адаптивность к возникающим изменениям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Конкурентные преимущества дополнительного образования в сравнении с другими видами формального образования проявляются в следующих его характеристиках: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свободный личностный выбор деятельности, определяющей индивидуальное развитие 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вариативность содержания и форм организации образовательного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доступность глобального знания и информации</a:t>
            </a:r>
          </a:p>
          <a:p>
            <a:pPr indent="265113"/>
            <a:r>
              <a:rPr lang="ru-RU" sz="2400" dirty="0" smtClean="0"/>
              <a:t>для каждого</a:t>
            </a:r>
          </a:p>
        </p:txBody>
      </p:sp>
      <p:sp>
        <p:nvSpPr>
          <p:cNvPr id="67586" name="AutoShape 2" descr="http://maxpark.com/static/u/article_image/12/11/05/tmpbCjY5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00250"/>
            <a:ext cx="2571736" cy="215775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6357958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6020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Приоритет образования: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40" y="1071546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превращение жизненного пространства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 мотивирующее пространство,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определяющее </a:t>
            </a:r>
            <a:r>
              <a:rPr lang="ru-RU" sz="3200" dirty="0" err="1" smtClean="0">
                <a:solidFill>
                  <a:srgbClr val="008000"/>
                </a:solidFill>
              </a:rPr>
              <a:t>самоактуализацию</a:t>
            </a:r>
            <a:r>
              <a:rPr lang="ru-RU" sz="3200" dirty="0" smtClean="0">
                <a:solidFill>
                  <a:srgbClr val="008000"/>
                </a:solidFill>
              </a:rPr>
              <a:t> и самореализацию личности,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где воспитание человека начинается с формирования мотивации к познанию,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творчеству, труду, спорту, приобщению к ценностям и традициям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многонациональной культуры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российского народа</a:t>
            </a:r>
            <a:endParaRPr lang="ru-RU" sz="3200" dirty="0">
              <a:solidFill>
                <a:srgbClr val="008000"/>
              </a:solidFill>
            </a:endParaRP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786322"/>
            <a:ext cx="2286016" cy="191802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628652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300037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персонализация</a:t>
            </a:r>
            <a:r>
              <a:rPr lang="ru-RU" sz="3600" dirty="0" smtClean="0">
                <a:solidFill>
                  <a:srgbClr val="FF0000"/>
                </a:solidFill>
              </a:rPr>
              <a:t> дополнительного образования определяется как ведущий тренд развития образования в ХХI веке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дополнительное образование становится инновационной площадкой для отработки образовательных моделей и технологий будущего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80318"/>
            <a:ext cx="2857520" cy="23975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714356"/>
            <a:ext cx="65426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Цели и задачи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развития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дополнительного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образования детей 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34" y="642918"/>
            <a:ext cx="4570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Цели Концепции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00570"/>
            <a:ext cx="550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развитие </a:t>
            </a:r>
            <a:r>
              <a:rPr lang="ru-RU" sz="2400" dirty="0" smtClean="0">
                <a:solidFill>
                  <a:srgbClr val="FF0000"/>
                </a:solidFill>
              </a:rPr>
              <a:t>инновационного потенциала</a:t>
            </a:r>
          </a:p>
          <a:p>
            <a:pPr marL="265113"/>
            <a:r>
              <a:rPr lang="ru-RU" sz="2400" dirty="0" smtClean="0"/>
              <a:t>общества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обеспечение прав ребенка на развитие, личностное самоопределение и самореализацию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расширение возможностей для удовлетворения разнообразных интересов детей и их семей в сфере образования</a:t>
            </a:r>
          </a:p>
        </p:txBody>
      </p:sp>
      <p:pic>
        <p:nvPicPr>
          <p:cNvPr id="8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2286016" cy="191802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8239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Принципы государственной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политики развития 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дополнительного образования детей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35743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принцип социальной гарантии государства на качественное и безопасное дополнительное образование детей</a:t>
            </a: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880038"/>
            <a:ext cx="2357454" cy="197796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6215082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00438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принцип преемственности и непрерывности дополнительного образования, обеспечивающий возможность продолжения образовательных </a:t>
            </a:r>
          </a:p>
          <a:p>
            <a:pPr marL="265113"/>
            <a:r>
              <a:rPr lang="ru-RU" sz="2400" dirty="0" smtClean="0"/>
              <a:t>траекторий </a:t>
            </a:r>
            <a:r>
              <a:rPr lang="ru-RU" sz="2400" dirty="0" smtClean="0">
                <a:solidFill>
                  <a:srgbClr val="FF0000"/>
                </a:solidFill>
              </a:rPr>
              <a:t>на всех возрастных этапах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593467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Принципы проектирования и реализации дополнительных общеобразовательных программ: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соответствие образовательных программ и форм дополнительного образования возрастным и индивидуальным особенностям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86124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вариативность, гибкость и мобильность образовательных программ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25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разноуровневость</a:t>
            </a:r>
            <a:r>
              <a:rPr lang="ru-RU" sz="2400" dirty="0" smtClean="0"/>
              <a:t> образовательных программ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6286520"/>
            <a:ext cx="461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дополнительного образования детей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92919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ru-RU" sz="2400" dirty="0" smtClean="0"/>
              <a:t>ориентация на </a:t>
            </a:r>
            <a:r>
              <a:rPr lang="ru-RU" sz="2400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2400" dirty="0" smtClean="0"/>
              <a:t> и личностные результаты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644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Инновационная деятельность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2"/>
            <a:ext cx="4265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</a:rPr>
              <a:t>- это процесс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3" y="2000250"/>
            <a:ext cx="1163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идея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813" y="1785938"/>
            <a:ext cx="2474912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разработка</a:t>
            </a:r>
          </a:p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инноваций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143500" y="1785938"/>
            <a:ext cx="279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реализация</a:t>
            </a:r>
          </a:p>
          <a:p>
            <a:r>
              <a:rPr lang="ru-RU" sz="3200" b="1">
                <a:solidFill>
                  <a:srgbClr val="C00000"/>
                </a:solidFill>
              </a:rPr>
              <a:t>результатов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70700" y="3214688"/>
            <a:ext cx="2273300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технических</a:t>
            </a:r>
          </a:p>
          <a:p>
            <a:pPr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достижений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214938" y="585787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дополнительные научные</a:t>
            </a:r>
          </a:p>
          <a:p>
            <a:r>
              <a:rPr lang="ru-RU" b="1">
                <a:solidFill>
                  <a:srgbClr val="7030A0"/>
                </a:solidFill>
              </a:rPr>
              <a:t>исследования и разработки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143500" y="500062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технологический процесс,</a:t>
            </a:r>
          </a:p>
          <a:p>
            <a:r>
              <a:rPr lang="ru-RU" b="1">
                <a:solidFill>
                  <a:srgbClr val="7030A0"/>
                </a:solidFill>
              </a:rPr>
              <a:t>используемый в практике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143500" y="44291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продукт, реализуемый на рынке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50" y="3214688"/>
            <a:ext cx="2662238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научных</a:t>
            </a:r>
          </a:p>
          <a:p>
            <a:pPr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исследований 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428750" y="2143125"/>
            <a:ext cx="500063" cy="4841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429125" y="2143125"/>
            <a:ext cx="714375" cy="4841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верх 27"/>
          <p:cNvSpPr/>
          <p:nvPr/>
        </p:nvSpPr>
        <p:spPr>
          <a:xfrm rot="13576454">
            <a:off x="5734844" y="2777331"/>
            <a:ext cx="1003300" cy="1017588"/>
          </a:xfrm>
          <a:prstGeom prst="lef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4929188" y="4214813"/>
            <a:ext cx="142875" cy="228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Picture 4" descr="Wooden mannequins pushing puzzle pieces into the right pla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75822"/>
            <a:ext cx="3500430" cy="3115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14313" y="5500688"/>
            <a:ext cx="4537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усовершенствованный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4688" y="4429125"/>
            <a:ext cx="13700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новый</a:t>
            </a:r>
          </a:p>
        </p:txBody>
      </p:sp>
    </p:spTree>
    <p:extLst>
      <p:ext uri="{BB962C8B-B14F-4D97-AF65-F5344CB8AC3E}">
        <p14:creationId xmlns:p14="http://schemas.microsoft.com/office/powerpoint/2010/main" val="11629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2" grpId="0"/>
      <p:bldP spid="21" grpId="0"/>
      <p:bldP spid="20" grpId="0"/>
      <p:bldP spid="16" grpId="0"/>
      <p:bldP spid="25" grpId="0" animBg="1"/>
      <p:bldP spid="27" grpId="0" animBg="1"/>
      <p:bldP spid="29" grpId="0" animBg="1"/>
      <p:bldP spid="19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VIII. Ожидаемые результаты реализации Концепции </a:t>
            </a:r>
            <a:endParaRPr lang="ru-RU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укрепление социальной стабильности общества за счет сформированных в системе дополнительного образования ценностей и компетенций, механизмов </a:t>
            </a:r>
            <a:r>
              <a:rPr lang="ru-RU" sz="2400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межпоколенческой</a:t>
            </a:r>
            <a:r>
              <a:rPr lang="ru-RU" sz="2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и межкультурной коммуникации;  формирование у молодого поколения гражданской позиции</a:t>
            </a:r>
            <a:endParaRPr lang="ru-RU" sz="2400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повышение конкурентоспособности выпускников образовательных организаций на основе высокого уровня полученного образования, сформированных личностных качеств и социально значимых компетенций</a:t>
            </a:r>
            <a:endParaRPr lang="ru-RU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815518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Федеральная целевая программа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«Развитие дополнительного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образования 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детей в Российской Федерации 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до 2020 года»</a:t>
            </a:r>
          </a:p>
        </p:txBody>
      </p:sp>
    </p:spTree>
    <p:extLst>
      <p:ext uri="{BB962C8B-B14F-4D97-AF65-F5344CB8AC3E}">
        <p14:creationId xmlns:p14="http://schemas.microsoft.com/office/powerpoint/2010/main" val="11474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18721" y="-715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Создание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условий  для  разработки  стратегии,  тактики  дополнительного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образования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детей, направленных на: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изменение    </a:t>
            </a:r>
            <a:r>
              <a:rPr lang="ru-RU" sz="2400" b="1" dirty="0">
                <a:solidFill>
                  <a:srgbClr val="C00000"/>
                </a:solidFill>
              </a:rPr>
              <a:t>уровня    социальной    </a:t>
            </a:r>
            <a:r>
              <a:rPr lang="ru-RU" sz="2400" b="1" dirty="0" smtClean="0">
                <a:solidFill>
                  <a:srgbClr val="C00000"/>
                </a:solidFill>
              </a:rPr>
              <a:t>адаптации</a:t>
            </a:r>
          </a:p>
          <a:p>
            <a:pPr marL="285750" indent="-15875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детей   </a:t>
            </a:r>
            <a:r>
              <a:rPr lang="ru-RU" sz="2400" b="1" dirty="0">
                <a:solidFill>
                  <a:srgbClr val="C00000"/>
                </a:solidFill>
              </a:rPr>
              <a:t>к  изменяющимся  </a:t>
            </a:r>
            <a:r>
              <a:rPr lang="ru-RU" sz="2400" b="1" dirty="0" smtClean="0">
                <a:solidFill>
                  <a:srgbClr val="C00000"/>
                </a:solidFill>
              </a:rPr>
              <a:t>условиям жизни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успешную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социализацию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формирование       </a:t>
            </a:r>
            <a:r>
              <a:rPr lang="ru-RU" sz="2400" b="1" dirty="0">
                <a:solidFill>
                  <a:srgbClr val="C00000"/>
                </a:solidFill>
              </a:rPr>
              <a:t>готовности     к    самостоятельному      гражданскому,  </a:t>
            </a:r>
            <a:r>
              <a:rPr lang="ru-RU" sz="2400" b="1" dirty="0" smtClean="0">
                <a:solidFill>
                  <a:srgbClr val="C00000"/>
                </a:solidFill>
              </a:rPr>
              <a:t>нравственному </a:t>
            </a:r>
            <a:r>
              <a:rPr lang="ru-RU" sz="2400" b="1" dirty="0">
                <a:solidFill>
                  <a:srgbClr val="C00000"/>
                </a:solidFill>
              </a:rPr>
              <a:t>выбору, индивидуальной творческой </a:t>
            </a:r>
            <a:r>
              <a:rPr lang="ru-RU" sz="2400" b="1" dirty="0" smtClean="0">
                <a:solidFill>
                  <a:srgbClr val="C00000"/>
                </a:solidFill>
              </a:rPr>
              <a:t>самореализации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проявление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социальной    ответственности,     осознанного    жизненного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самоопределения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 выбора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профессии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4153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 программы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472" y="214290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Функции сферы   дополнительного образования 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1)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Развитие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человеческого капитала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страны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 startAt="2"/>
            </a:pPr>
            <a:r>
              <a:rPr lang="ru-RU" sz="2400" b="1" dirty="0" smtClean="0">
                <a:solidFill>
                  <a:srgbClr val="C00000"/>
                </a:solidFill>
              </a:rPr>
              <a:t>Обеспечение  </a:t>
            </a:r>
            <a:r>
              <a:rPr lang="ru-RU" sz="2400" b="1" dirty="0">
                <a:solidFill>
                  <a:srgbClr val="C00000"/>
                </a:solidFill>
              </a:rPr>
              <a:t>социальной  стабильности  и  справедливости  в  обществе,  </a:t>
            </a:r>
            <a:r>
              <a:rPr lang="ru-RU" sz="2400" b="1" dirty="0" smtClean="0">
                <a:solidFill>
                  <a:srgbClr val="C00000"/>
                </a:solidFill>
              </a:rPr>
              <a:t>создание   условий</a:t>
            </a:r>
          </a:p>
          <a:p>
            <a:pPr marL="457200" indent="-7938"/>
            <a:r>
              <a:rPr lang="ru-RU" sz="2400" b="1" dirty="0" smtClean="0">
                <a:solidFill>
                  <a:srgbClr val="C00000"/>
                </a:solidFill>
              </a:rPr>
              <a:t>для  </a:t>
            </a:r>
            <a:r>
              <a:rPr lang="ru-RU" sz="2400" b="1" dirty="0">
                <a:solidFill>
                  <a:srgbClr val="C00000"/>
                </a:solidFill>
              </a:rPr>
              <a:t>успешности     каждого    ребенка,   независимо    от  места  </a:t>
            </a:r>
            <a:r>
              <a:rPr lang="ru-RU" sz="2400" b="1" dirty="0" smtClean="0">
                <a:solidFill>
                  <a:srgbClr val="C00000"/>
                </a:solidFill>
              </a:rPr>
              <a:t>жительства  </a:t>
            </a:r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социально-экономического статуса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3)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Удовлетворение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вариативных  и  изменяющихся  потребностей  детей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 семей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ru-RU" sz="2400" b="1" dirty="0">
                <a:solidFill>
                  <a:srgbClr val="C00000"/>
                </a:solidFill>
              </a:rPr>
              <a:t>4) 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>
                <a:solidFill>
                  <a:srgbClr val="C00000"/>
                </a:solidFill>
              </a:rPr>
              <a:t>Обеспечение  потребностей  местного  сообщества,  воспроизводство  </a:t>
            </a:r>
            <a:r>
              <a:rPr lang="ru-RU" sz="2400" b="1" dirty="0" smtClean="0">
                <a:solidFill>
                  <a:srgbClr val="C00000"/>
                </a:solidFill>
              </a:rPr>
              <a:t>и развитие  </a:t>
            </a:r>
            <a:r>
              <a:rPr lang="ru-RU" sz="2400" b="1" dirty="0">
                <a:solidFill>
                  <a:srgbClr val="C00000"/>
                </a:solidFill>
              </a:rPr>
              <a:t>социокультурного потенциала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7219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4414" y="642918"/>
            <a:ext cx="61382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 О Н Ц Е П Ц И Я 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развития образования в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Российской Федерации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 2016 – 2020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4786322"/>
            <a:ext cx="470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УТВЕРЖДЕНА </a:t>
            </a:r>
          </a:p>
          <a:p>
            <a:r>
              <a:rPr lang="ru-RU" dirty="0" smtClean="0"/>
              <a:t>распоряжением Правительства </a:t>
            </a:r>
          </a:p>
          <a:p>
            <a:r>
              <a:rPr lang="ru-RU" dirty="0" smtClean="0"/>
              <a:t>Российской Федерации от 29 декабря 2014 г.  </a:t>
            </a:r>
          </a:p>
          <a:p>
            <a:r>
              <a:rPr lang="ru-RU" dirty="0" smtClean="0"/>
              <a:t>№ 2765-р 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привлечение работодателей к участию в управлении деятельностью профессиональных образовательных организаций</a:t>
            </a: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6124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Концепция предусматривает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проектно-целевой подход в реализации Программы в отличие</a:t>
            </a:r>
          </a:p>
          <a:p>
            <a:pPr marL="271463" lvl="0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от классического программно-целевого подхода ФЦП</a:t>
            </a:r>
          </a:p>
          <a:p>
            <a:pPr marL="271463" lvl="0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развития образования на 2011–2015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включение в Программу комплексных проектов по созданию</a:t>
            </a:r>
          </a:p>
          <a:p>
            <a:pPr lvl="0" indent="271463"/>
            <a:r>
              <a:rPr lang="ru-RU" sz="2200" dirty="0" smtClean="0">
                <a:solidFill>
                  <a:srgbClr val="C00000"/>
                </a:solidFill>
              </a:rPr>
              <a:t>и внедрению новой структуры (модели) вузов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928934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модернизацию технологий заочного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переход к системе эффективного контракта с руководителями и педагогическими работниками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8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реализацию Стратегии развития системы подготовки рабочих кадров и формирования прикладных квалификаций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00636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совершенствование системы оценки качества профессионального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428604"/>
            <a:ext cx="5757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44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определяет</a:t>
            </a:r>
            <a:endParaRPr lang="ru-RU" sz="44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85860"/>
            <a:ext cx="4081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7167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обеспечение условий эффективного развития российского образования</a:t>
            </a:r>
            <a:endParaRPr lang="ru-RU" sz="32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14324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формирование конкурентоспособного человеческого потенциала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21481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повышение конкурентоспособности российского образования на всех уровнях,</a:t>
            </a:r>
          </a:p>
          <a:p>
            <a:pPr marL="36195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 том числе международном</a:t>
            </a:r>
            <a:endParaRPr lang="ru-RU" sz="32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6143644"/>
            <a:ext cx="617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Концепция развития образования в Российской Федерации на 2016-2020 годы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744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3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определяет</a:t>
            </a:r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5484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основные задачи Программы: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026" y="1476157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создание и распространение структурных и технологических инноваций в профессиональном образовании, обеспечивающих высокую мобильность современной экономики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13602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развитие современных механизмов, содержания и технологий общего и дополнительного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реализация мер популяризации среди детей и молодёжи</a:t>
            </a:r>
          </a:p>
          <a:p>
            <a:pPr marL="268288" lvl="0"/>
            <a:r>
              <a:rPr lang="ru-RU" sz="2200" dirty="0" smtClean="0">
                <a:solidFill>
                  <a:srgbClr val="C00000"/>
                </a:solidFill>
              </a:rPr>
              <a:t>научно-образовательной и творческой деятельности, выявление талантливой молодёжи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5917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создание инфраструктуры, обеспечивающей условия для обучения и подготовку кадров для современной экономики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026" y="5707769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</a:rPr>
              <a:t>формирование востребованной системы оценки качества образования и образовательных результатов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81551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Федеральная целевая программа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развития образования </a:t>
            </a:r>
          </a:p>
          <a:p>
            <a:pPr algn="ctr"/>
            <a:r>
              <a:rPr lang="ru-RU" sz="4200" b="1" dirty="0" smtClean="0">
                <a:solidFill>
                  <a:srgbClr val="FF0000"/>
                </a:solidFill>
              </a:rPr>
              <a:t>на 2016 - 2020 годы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4" y="5500688"/>
            <a:ext cx="40719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УТВЕРЖДЕНА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постановлением Правительства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Российской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от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23 мая 2015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г.  №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Arial" charset="0"/>
                <a:cs typeface="Arial" charset="0"/>
              </a:rPr>
              <a:t>497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377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программы: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196" y="1988840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создание условий для эффективного развития российского образования,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направленного на обеспечение доступности качественного образования,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отвечающего требованиям современного инновационного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социально ориентированного развития Российской Федерации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285720" y="214290"/>
            <a:ext cx="82153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Концепция долгосрочного социально-экономического </a:t>
            </a:r>
            <a:r>
              <a:rPr lang="ru-RU" b="1" dirty="0" smtClean="0">
                <a:solidFill>
                  <a:srgbClr val="C00000"/>
                </a:solidFill>
              </a:rPr>
              <a:t>развития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Российской </a:t>
            </a:r>
            <a:r>
              <a:rPr lang="ru-RU" b="1" dirty="0">
                <a:solidFill>
                  <a:srgbClr val="C00000"/>
                </a:solidFill>
              </a:rPr>
              <a:t>Федерации до 2020 года </a:t>
            </a:r>
          </a:p>
          <a:p>
            <a:r>
              <a:rPr lang="ru-RU" sz="1400" dirty="0" smtClean="0"/>
              <a:t>распоряжение </a:t>
            </a:r>
            <a:r>
              <a:rPr lang="ru-RU" sz="1400" dirty="0"/>
              <a:t>Правительства РФ от 17.11.2008. №1662-р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57158" y="1214422"/>
            <a:ext cx="72866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Стратегия инновационного развития Российской Федерации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период до 2020 года</a:t>
            </a:r>
          </a:p>
          <a:p>
            <a:r>
              <a:rPr lang="ru-RU" sz="1400" dirty="0" smtClean="0"/>
              <a:t>распоряжение </a:t>
            </a:r>
            <a:r>
              <a:rPr lang="ru-RU" sz="1400" dirty="0"/>
              <a:t>Правительства РФ от 08.12.2011г. №2227-р</a:t>
            </a: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85720" y="2143116"/>
            <a:ext cx="7565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Национальная стратегия действий в интересах детей на 2012 – 2017 годы</a:t>
            </a:r>
          </a:p>
          <a:p>
            <a:r>
              <a:rPr lang="ru-RU" sz="1400" dirty="0" smtClean="0"/>
              <a:t>Указ </a:t>
            </a:r>
            <a:r>
              <a:rPr lang="ru-RU" sz="1400" dirty="0"/>
              <a:t>Президента РФ </a:t>
            </a:r>
            <a:r>
              <a:rPr lang="ru-RU" sz="1400" dirty="0" smtClean="0"/>
              <a:t>от 01.06.2012г</a:t>
            </a:r>
            <a:r>
              <a:rPr lang="ru-RU" sz="1400" dirty="0"/>
              <a:t>. №761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285720" y="3571876"/>
            <a:ext cx="696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ФЕДЕРАЛЬНЫЙ ГОСУДАРСТВЕННЫЙ ОБРАЗОВАТЕЛЬНЫЙ СТАНДАРТ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285720" y="2928934"/>
            <a:ext cx="579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Закон «Об образовании в РФ» </a:t>
            </a:r>
            <a:r>
              <a:rPr lang="ru-RU" sz="1400" dirty="0"/>
              <a:t>от 29.12.2012г. №273-ФЗ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85720" y="4143380"/>
            <a:ext cx="821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Концепция </a:t>
            </a:r>
            <a:r>
              <a:rPr lang="ru-RU" b="1" dirty="0" smtClean="0">
                <a:solidFill>
                  <a:srgbClr val="C00000"/>
                </a:solidFill>
              </a:rPr>
              <a:t>развития дополнительного образования детей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sz="1400" dirty="0" smtClean="0"/>
              <a:t>распоряжение </a:t>
            </a:r>
            <a:r>
              <a:rPr lang="ru-RU" sz="1400" dirty="0"/>
              <a:t>Правительства РФ от </a:t>
            </a:r>
            <a:r>
              <a:rPr lang="ru-RU" sz="1400" dirty="0" smtClean="0"/>
              <a:t>04.09.2014. </a:t>
            </a:r>
            <a:r>
              <a:rPr lang="ru-RU" sz="1400" dirty="0"/>
              <a:t>№</a:t>
            </a:r>
            <a:r>
              <a:rPr lang="ru-RU" sz="1400" dirty="0" smtClean="0"/>
              <a:t>1726-р</a:t>
            </a:r>
            <a:endParaRPr lang="ru-RU" sz="1400" dirty="0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57158" y="4786322"/>
            <a:ext cx="821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Концепция </a:t>
            </a:r>
            <a:r>
              <a:rPr lang="ru-RU" b="1" dirty="0" smtClean="0">
                <a:solidFill>
                  <a:srgbClr val="C00000"/>
                </a:solidFill>
              </a:rPr>
              <a:t>развития образования в </a:t>
            </a:r>
            <a:r>
              <a:rPr lang="ru-RU" b="1" dirty="0">
                <a:solidFill>
                  <a:srgbClr val="C00000"/>
                </a:solidFill>
              </a:rPr>
              <a:t>Российской Федерации </a:t>
            </a:r>
            <a:r>
              <a:rPr lang="ru-RU" b="1" dirty="0" smtClean="0">
                <a:solidFill>
                  <a:srgbClr val="C00000"/>
                </a:solidFill>
              </a:rPr>
              <a:t>на 2016-2020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годы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sz="1400" dirty="0" smtClean="0"/>
              <a:t>распоряжение </a:t>
            </a:r>
            <a:r>
              <a:rPr lang="ru-RU" sz="1400" dirty="0"/>
              <a:t>Правительства РФ от </a:t>
            </a:r>
            <a:r>
              <a:rPr lang="ru-RU" sz="1400" dirty="0" smtClean="0"/>
              <a:t>29.12.2014. №2765-р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715016"/>
            <a:ext cx="8327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Стратегия развития воспитания в Российской Федерации на период до 2025 года</a:t>
            </a:r>
          </a:p>
          <a:p>
            <a:r>
              <a:rPr lang="ru-RU" sz="1400" dirty="0" smtClean="0"/>
              <a:t>Распоряжение Правительства РФ от 25.05.2015 г. № 996-р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  <p:bldP spid="10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357166"/>
            <a:ext cx="39144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Опубликовано 31 декабря 2012 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857232"/>
            <a:ext cx="40959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Вступил в силу: 1 сентября 2013 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2000240"/>
            <a:ext cx="7071488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29 декабря 2012 г. N 273-ФЗ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"Об образовании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Российской Федерации</a:t>
            </a:r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5572140"/>
            <a:ext cx="59919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Принят Государственной Думой 21 декабря 2012 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5929330"/>
            <a:ext cx="57694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Одобрен Советом Федерации 26 декабря 2012 года</a:t>
            </a:r>
          </a:p>
        </p:txBody>
      </p:sp>
      <p:pic>
        <p:nvPicPr>
          <p:cNvPr id="8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29198"/>
            <a:ext cx="2071702" cy="173820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214313" y="1643063"/>
            <a:ext cx="7286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7675" indent="-447675" eaLnBrk="0" hangingPunct="0"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Экспериментальная и инновационная деятельность в сфере образования осуществляется в целях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обеспечения модернизации и развития системы образования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учетом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образования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29198"/>
            <a:ext cx="2071702" cy="173820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357188"/>
            <a:ext cx="8929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68500" indent="-1968500" eaLnBrk="0" hangingPunct="0"/>
            <a:r>
              <a:rPr lang="ru-RU" sz="2800" b="1">
                <a:solidFill>
                  <a:srgbClr val="FF0000"/>
                </a:solidFill>
              </a:rPr>
              <a:t>Статья 20. Экспериментальная и инновационная деятельность в сфере образования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92933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285750" y="1785938"/>
            <a:ext cx="6929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9750" indent="-539750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 Экспериментальная деятельность направлена на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апробацию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новых образовательных технологий, образовательных ресурсов и осуществляется в форме экспериментов, порядок и условия проведения которых определяются Правительством Российской Федерации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929198"/>
            <a:ext cx="2071702" cy="171967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357188"/>
            <a:ext cx="8929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68500" indent="-1968500" eaLnBrk="0" hangingPunct="0"/>
            <a:r>
              <a:rPr lang="ru-RU" sz="2800" b="1">
                <a:solidFill>
                  <a:srgbClr val="FF0000"/>
                </a:solidFill>
              </a:rPr>
              <a:t>Статья 20. Экспериментальная и инновационная деятельность в сфере образования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92933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250825" y="1844675"/>
            <a:ext cx="8893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..совершенствование: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научно-педагогического,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учебно-методического, 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организационного, 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правового, 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финансово-экономического, 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кадрового, </a:t>
            </a:r>
          </a:p>
          <a:p>
            <a:pPr eaLnBrk="0" hangingPunct="0">
              <a:buFont typeface="Cambria" pitchFamily="18" charset="0"/>
              <a:buChar char="–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материально-технического обеспечения системы образования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4508500"/>
            <a:ext cx="846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Осуществление</a:t>
            </a:r>
            <a:r>
              <a:rPr lang="ru-RU" sz="2000">
                <a:solidFill>
                  <a:srgbClr val="C00000"/>
                </a:solidFill>
                <a:latin typeface="Cambria" pitchFamily="18" charset="0"/>
              </a:rPr>
              <a:t> - в форме </a:t>
            </a:r>
            <a:r>
              <a:rPr lang="ru-RU" sz="2000" u="sng">
                <a:solidFill>
                  <a:srgbClr val="C00000"/>
                </a:solidFill>
                <a:latin typeface="Cambria" pitchFamily="18" charset="0"/>
              </a:rPr>
              <a:t>реализации инновационных проектов </a:t>
            </a:r>
            <a:r>
              <a:rPr lang="ru-RU" sz="2000">
                <a:solidFill>
                  <a:srgbClr val="C00000"/>
                </a:solidFill>
                <a:latin typeface="Cambria" pitchFamily="18" charset="0"/>
              </a:rPr>
              <a:t>(программ) образовательными организациями,</a:t>
            </a:r>
          </a:p>
          <a:p>
            <a:pPr eaLnBrk="0" hangingPunct="0"/>
            <a:r>
              <a:rPr lang="ru-RU" sz="2000">
                <a:solidFill>
                  <a:srgbClr val="C00000"/>
                </a:solidFill>
                <a:latin typeface="Cambria" pitchFamily="18" charset="0"/>
              </a:rPr>
              <a:t>иными действующими в сфере образования</a:t>
            </a:r>
          </a:p>
          <a:p>
            <a:pPr eaLnBrk="0" hangingPunct="0"/>
            <a:r>
              <a:rPr lang="ru-RU" sz="2000">
                <a:solidFill>
                  <a:srgbClr val="C00000"/>
                </a:solidFill>
                <a:latin typeface="Cambria" pitchFamily="18" charset="0"/>
              </a:rPr>
              <a:t>организациями, а также их объединениями</a:t>
            </a: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214313" y="357188"/>
            <a:ext cx="8929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68500" indent="-1968500" eaLnBrk="0" hangingPunct="0"/>
            <a:r>
              <a:rPr lang="ru-RU" sz="2800" b="1">
                <a:solidFill>
                  <a:srgbClr val="FF0000"/>
                </a:solidFill>
              </a:rPr>
              <a:t>Статья 20. Экспериментальная и инновационная деятельность в сфере образования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636"/>
            <a:ext cx="2071702" cy="173820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592933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  <p:bldP spid="7" grpId="0"/>
      <p:bldP spid="3891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214313" y="1571625"/>
            <a:ext cx="6464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5113" indent="-265113" algn="just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организации, признаются федеральными или региональными инновационными площадками и составляют инновационную инфраструктуру в системе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880038"/>
            <a:ext cx="2214578" cy="176367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357188"/>
            <a:ext cx="8929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68500" indent="-1968500" eaLnBrk="0" hangingPunct="0"/>
            <a:r>
              <a:rPr lang="ru-RU" sz="2800" b="1" dirty="0">
                <a:solidFill>
                  <a:srgbClr val="FF0000"/>
                </a:solidFill>
              </a:rPr>
              <a:t>Статья 20. Экспериментальная и инновационная деятельность в сфере образования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92933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7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-10588" r="2940" b="28848"/>
          <a:stretch>
            <a:fillRect/>
          </a:stretch>
        </p:blipFill>
        <p:spPr bwMode="auto">
          <a:xfrm>
            <a:off x="5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7881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Статья 48. Обязанности и ответственность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педагогических работников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14313" y="1963738"/>
            <a:ext cx="89296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4) развивать у обучающихся познавательную активность, самостоятельность, инициативу, творческие способности, </a:t>
            </a:r>
          </a:p>
          <a:p>
            <a:pPr>
              <a:defRPr/>
            </a:pP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формировать гражданскую позицию, </a:t>
            </a: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способность к труду и жизни в условиях современного мира, </a:t>
            </a:r>
          </a:p>
          <a:p>
            <a:pPr>
              <a:defRPr/>
            </a:pP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формировать у обучающихся культуру здорового и безопасного образа жизни</a:t>
            </a:r>
          </a:p>
          <a:p>
            <a:pPr>
              <a:defRPr/>
            </a:pP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5) применять педагогически обоснованные и обеспечивающие высокое качество образования</a:t>
            </a: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формы, методы обучения и воспитания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448" y="5286388"/>
            <a:ext cx="1709528" cy="14343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428750"/>
            <a:ext cx="572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1. Педагогические работники обязаны: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94928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43608" y="1052736"/>
            <a:ext cx="626506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Статья 63. Общее </a:t>
            </a:r>
            <a:r>
              <a:rPr lang="ru-RU" altLang="ru-RU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образование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987425" indent="-719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altLang="ru-RU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Образовательные 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программы дошкольного, начального общего, основного общего и среднего общего образования являются </a:t>
            </a:r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преемственными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880038"/>
            <a:ext cx="2214578" cy="176367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94928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51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456" y="157162"/>
            <a:ext cx="784887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Статья 64. Дошкольное образование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возраста</a:t>
            </a:r>
            <a:endParaRPr lang="ru-RU" altLang="ru-RU" sz="22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2. Образовательные программы дошкольного образования направлены на 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</a:t>
            </a:r>
            <a:r>
              <a:rPr lang="ru-RU" altLang="ru-RU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для успешного освоения ими образовательных программ начального общего образования</a:t>
            </a: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на основе индивидуального подхода к детям дошкольного возраста и специфичных для детей дошкольного возраста видов </a:t>
            </a: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endParaRPr lang="ru-RU" altLang="ru-RU" sz="2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05786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  <p:pic>
        <p:nvPicPr>
          <p:cNvPr id="6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85386"/>
            <a:ext cx="1346984" cy="113015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683568" y="1052736"/>
            <a:ext cx="6984776" cy="420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Статья 66. Начальное общее, основное общее и среднее общее образование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Начальное общее образование направлено на формирование личности обучающегося, развитие его индивидуальных способностей, положительной мотивации и умений в учебной деятельности (овладение чтением, письмом, счетом, основными навыками учебной деятельности,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элементами теоретического мышления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простейшими навыками самоконтроля, культурой поведения и речи, основами личной гигиены и здорового образа жизни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ru-RU" altLang="ru-RU" sz="2200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949280"/>
            <a:ext cx="409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ФЗ РФ «Об образовании в Российской Федерации»</a:t>
            </a:r>
          </a:p>
          <a:p>
            <a:r>
              <a:rPr lang="ru-RU" sz="1400" dirty="0" smtClean="0"/>
              <a:t>№273-ФЗ от 29.12.2012 г.</a:t>
            </a:r>
            <a:endParaRPr lang="ru-RU" sz="1400" dirty="0"/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7536" y="5232112"/>
            <a:ext cx="1709528" cy="143433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8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1520" y="692696"/>
            <a:ext cx="760254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едеральный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осударственный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бразовательный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тандарт </a:t>
            </a:r>
          </a:p>
          <a:p>
            <a:pPr marL="257175" indent="-2571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FF"/>
                </a:solidFill>
                <a:cs typeface="Arial" charset="0"/>
              </a:rPr>
              <a:t>н</a:t>
            </a:r>
            <a:r>
              <a:rPr lang="ru-RU" sz="4000" b="1" dirty="0">
                <a:solidFill>
                  <a:srgbClr val="0000FF"/>
                </a:solidFill>
                <a:cs typeface="Arial" charset="0"/>
              </a:rPr>
              <a:t>ачального </a:t>
            </a:r>
            <a:r>
              <a:rPr lang="ru-RU" sz="4000" b="1" dirty="0">
                <a:solidFill>
                  <a:srgbClr val="FF00FF"/>
                </a:solidFill>
                <a:cs typeface="Arial" charset="0"/>
              </a:rPr>
              <a:t>о</a:t>
            </a:r>
            <a:r>
              <a:rPr lang="ru-RU" sz="4000" b="1" dirty="0">
                <a:solidFill>
                  <a:srgbClr val="0000FF"/>
                </a:solidFill>
                <a:cs typeface="Arial" charset="0"/>
              </a:rPr>
              <a:t>бщего </a:t>
            </a:r>
            <a:r>
              <a:rPr lang="ru-RU" sz="4000" b="1" dirty="0">
                <a:solidFill>
                  <a:srgbClr val="FF00FF"/>
                </a:solidFill>
                <a:cs typeface="Arial" charset="0"/>
              </a:rPr>
              <a:t>о</a:t>
            </a:r>
            <a:r>
              <a:rPr lang="ru-RU" sz="4000" b="1" dirty="0">
                <a:solidFill>
                  <a:srgbClr val="0000FF"/>
                </a:solidFill>
                <a:cs typeface="Arial" charset="0"/>
              </a:rPr>
              <a:t>бразования 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95536" y="4682487"/>
            <a:ext cx="46805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Российской Федерации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от 17 октября 2013 г. № 1155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зарегистрирован Минюстом России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14 ноября 2013 г., рег. № 30384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880038"/>
            <a:ext cx="2214578" cy="176367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3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00375" y="34290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выступает умение разрабатывать и проверять гипотезы, работать в проектном режиме, проявлять инициативу в принятии решений, прогнозировать ситуацию</a:t>
            </a: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приоритет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75" y="357188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способность вступающих в жизнь молодых людей самостоятельно решать встающие перед ними новые, еще неизвестные задачи</a:t>
            </a:r>
          </a:p>
        </p:txBody>
      </p:sp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142844" y="1857364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 </a:t>
            </a:r>
            <a:r>
              <a:rPr lang="ru-RU" sz="2400" b="1" dirty="0">
                <a:solidFill>
                  <a:srgbClr val="C00000"/>
                </a:solidFill>
              </a:rPr>
              <a:t>образования измеряется опытом </a:t>
            </a:r>
            <a:r>
              <a:rPr lang="ru-RU" sz="2400" b="1" dirty="0" smtClean="0">
                <a:solidFill>
                  <a:srgbClr val="C00000"/>
                </a:solidFill>
              </a:rPr>
              <a:t>решения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таких </a:t>
            </a:r>
            <a:r>
              <a:rPr lang="ru-RU" sz="2400" b="1" dirty="0">
                <a:solidFill>
                  <a:srgbClr val="C00000"/>
                </a:solidFill>
              </a:rPr>
              <a:t>задач</a:t>
            </a:r>
          </a:p>
        </p:txBody>
      </p:sp>
      <p:sp>
        <p:nvSpPr>
          <p:cNvPr id="13319" name="Прямоугольник 5"/>
          <p:cNvSpPr>
            <a:spLocks noChangeArrowheads="1"/>
          </p:cNvSpPr>
          <p:nvPr/>
        </p:nvSpPr>
        <p:spPr bwMode="auto">
          <a:xfrm>
            <a:off x="214313" y="3357563"/>
            <a:ext cx="2085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на первый</a:t>
            </a:r>
          </a:p>
          <a:p>
            <a:r>
              <a:rPr lang="ru-RU" sz="2800" b="1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5572125"/>
            <a:ext cx="82153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Это становится одним из главных ожидаемых результатов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  <p:bldP spid="4" grpId="0"/>
      <p:bldP spid="13318" grpId="0"/>
      <p:bldP spid="13319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охрана и укрепление физического и психического здоровья детей, в том числе их эмоционального благополучия</a:t>
            </a:r>
          </a:p>
          <a:p>
            <a:pPr marL="457200" indent="-457200"/>
            <a:endParaRPr lang="ru-RU" sz="900" dirty="0" smtClean="0"/>
          </a:p>
          <a:p>
            <a:pPr marL="441325" indent="-441325"/>
            <a:r>
              <a:rPr lang="ru-RU" sz="2400" dirty="0" smtClean="0">
                <a:solidFill>
                  <a:srgbClr val="C00000"/>
                </a:solidFill>
              </a:rPr>
              <a:t>2)   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  <a:p>
            <a:endParaRPr lang="ru-RU" sz="900" dirty="0" smtClean="0"/>
          </a:p>
          <a:p>
            <a:pPr marL="441325" indent="-441325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3)    обеспечение преемственности целей, задач и содержания образования, реализуемых в рамках образовательных программ различных уровней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Стандарт направлен на решение следующих задач: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1428736"/>
            <a:ext cx="82153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346075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4)  создание благоприятных условий развития детей, их способностей и творческого потенциала в соответствии с их возрастными и индивидуальными особенностями и склонностями</a:t>
            </a:r>
            <a:endParaRPr lang="ru-RU" sz="800" dirty="0" smtClean="0"/>
          </a:p>
          <a:p>
            <a:pPr marL="441325" indent="-441325"/>
            <a:r>
              <a:rPr lang="ru-RU" sz="2200" dirty="0" smtClean="0">
                <a:solidFill>
                  <a:srgbClr val="C00000"/>
                </a:solidFill>
              </a:rPr>
              <a:t>5)   объединение обучения и воспитания в целостный образовательный процесс</a:t>
            </a:r>
          </a:p>
          <a:p>
            <a:pPr marL="441325"/>
            <a:endParaRPr lang="ru-RU" sz="800" dirty="0" smtClean="0"/>
          </a:p>
          <a:p>
            <a:pPr marL="457200" indent="-457200">
              <a:buAutoNum type="arabicParenR" startAt="6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формирование общей культуры личности детей:</a:t>
            </a:r>
          </a:p>
          <a:p>
            <a:pPr marL="457200" indent="-15875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ценностей здорового образа жизни, развития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Стандарт направлен на решение следующих задач: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1318022"/>
            <a:ext cx="7858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7)   обеспечение вариативности и разнообразия содержания Программ и организационных форм дошкольного образования с учетом образовательных потребностей, способностей и состояния здоровья детей</a:t>
            </a:r>
          </a:p>
          <a:p>
            <a:pPr marL="441325"/>
            <a:endParaRPr lang="ru-RU" sz="900" dirty="0" smtClean="0"/>
          </a:p>
          <a:p>
            <a:pPr marL="441325" indent="-441325"/>
            <a:r>
              <a:rPr lang="ru-RU" sz="2400" dirty="0" smtClean="0">
                <a:solidFill>
                  <a:srgbClr val="C00000"/>
                </a:solidFill>
              </a:rPr>
              <a:t>8)   формирование </a:t>
            </a:r>
            <a:r>
              <a:rPr lang="ru-RU" sz="2400" dirty="0" err="1" smtClean="0">
                <a:solidFill>
                  <a:srgbClr val="C00000"/>
                </a:solidFill>
              </a:rPr>
              <a:t>социокультурной</a:t>
            </a:r>
            <a:r>
              <a:rPr lang="ru-RU" sz="2400" dirty="0" smtClean="0">
                <a:solidFill>
                  <a:srgbClr val="C00000"/>
                </a:solidFill>
              </a:rPr>
              <a:t> среды, соответствующей возрастным, индивидуальным, психологическим и физиологическим особенностям детей</a:t>
            </a:r>
          </a:p>
          <a:p>
            <a:pPr marL="441325"/>
            <a:endParaRPr lang="ru-RU" sz="900" dirty="0" smtClean="0"/>
          </a:p>
          <a:p>
            <a:pPr marL="441325" indent="-441325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9)  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Стандарт направлен на решение следующих задач: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00077" y="492658"/>
            <a:ext cx="73122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едеральный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осударственный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бразовательный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тандарт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4000" b="1" dirty="0">
                <a:solidFill>
                  <a:srgbClr val="1201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ошкольного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rgbClr val="0000FF"/>
                </a:solidFill>
                <a:cs typeface="Times New Roman" pitchFamily="18" charset="0"/>
              </a:rPr>
              <a:t>бразования 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71541" y="4725144"/>
            <a:ext cx="47159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Российской Федерации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от 17 октября 2013 г. № 1155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зарегистрирован Минюстом России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14 ноября 2013 г., рег. № 30384</a:t>
            </a:r>
          </a:p>
        </p:txBody>
      </p:sp>
      <p:pic>
        <p:nvPicPr>
          <p:cNvPr id="5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880038"/>
            <a:ext cx="2214578" cy="176367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5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79279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ФЕДЕРАЛЬНЫЙ ГОСУДАРСТВЕННЫЙ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ОБРАЗОВАТЕЛЬНЫЙ СТАНДАРТ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1571625"/>
            <a:ext cx="712311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smal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II. Требования к результатам освоения   </a:t>
            </a:r>
            <a:br>
              <a:rPr lang="ru-RU" sz="2800" b="1" cap="smal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cap="smal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 программы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6350" y="2643188"/>
            <a:ext cx="9137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>
              <a:defRPr/>
            </a:pPr>
            <a:r>
              <a:rPr lang="ru-RU" sz="2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8. Стандарт устанавливает требования к результатам освоения</a:t>
            </a:r>
          </a:p>
          <a:p>
            <a:pPr marL="266700">
              <a:defRPr/>
            </a:pPr>
            <a:r>
              <a:rPr lang="ru-RU" sz="2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обучающимися основной образовательной программы: </a:t>
            </a:r>
          </a:p>
        </p:txBody>
      </p:sp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357188" y="3643313"/>
            <a:ext cx="2760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личностным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2"/>
          <p:cNvSpPr>
            <a:spLocks noChangeArrowheads="1"/>
          </p:cNvSpPr>
          <p:nvPr/>
        </p:nvSpPr>
        <p:spPr bwMode="auto">
          <a:xfrm>
            <a:off x="0" y="4500563"/>
            <a:ext cx="375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метапредметным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Прямоугольник 13"/>
          <p:cNvSpPr>
            <a:spLocks noChangeArrowheads="1"/>
          </p:cNvSpPr>
          <p:nvPr/>
        </p:nvSpPr>
        <p:spPr bwMode="auto">
          <a:xfrm>
            <a:off x="285750" y="5429250"/>
            <a:ext cx="2800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предметным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500063" y="1643063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A50021"/>
                </a:solidFill>
              </a:rPr>
              <a:t>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траектории, владение навыками учебно-исследовательской, проектной и социальной деятельности </a:t>
            </a:r>
          </a:p>
        </p:txBody>
      </p:sp>
      <p:pic>
        <p:nvPicPr>
          <p:cNvPr id="11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128 -0.20139 L 0.01128 -0.36805 C 0.01128 -0.44282 0.08021 -0.53472 0.13628 -0.53472 L 0.26128 -0.53472 " pathEditMode="relative" rAng="0" ptsTypes="FfFF">
                                      <p:cBhvr>
                                        <p:cTn id="6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8436" grpId="0"/>
      <p:bldP spid="18436" grpId="1"/>
      <p:bldP spid="18437" grpId="0"/>
      <p:bldP spid="18437" grpId="1"/>
      <p:bldP spid="18438" grpId="0"/>
      <p:bldP spid="18438" grpId="1"/>
      <p:bldP spid="18439" grpId="0"/>
      <p:bldP spid="18439" grpId="1"/>
      <p:bldP spid="1844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-7616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502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Точки соприкосновения ФГОС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0277"/>
              </p:ext>
            </p:extLst>
          </p:nvPr>
        </p:nvGraphicFramePr>
        <p:xfrm>
          <a:off x="179512" y="1556792"/>
          <a:ext cx="871296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484"/>
                <a:gridCol w="43564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Требования к результатам обучения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ФГОС ДО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ФГОС НОО</a:t>
                      </a: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Требования к результатам обучения сформулированы в виде</a:t>
                      </a:r>
                      <a:r>
                        <a:rPr lang="ru-RU" sz="3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личностных, метапредметных и </a:t>
                      </a:r>
                      <a:r>
                        <a:rPr lang="ru-RU" sz="3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предметных </a:t>
                      </a:r>
                      <a:r>
                        <a:rPr lang="ru-RU" sz="3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результатов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Требования к результатам освоения программы сформулированы в терминах развития ребенка в виде целевых ориентиров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214313"/>
            <a:ext cx="6500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defRPr/>
            </a:pPr>
            <a:r>
              <a:rPr lang="ru-RU" sz="2400" dirty="0">
                <a:solidFill>
                  <a:srgbClr val="C00000"/>
                </a:solidFill>
              </a:rPr>
              <a:t>Анализ приоритетных </a:t>
            </a:r>
            <a:r>
              <a:rPr lang="ru-RU" sz="2400" dirty="0" smtClean="0">
                <a:solidFill>
                  <a:srgbClr val="C00000"/>
                </a:solidFill>
              </a:rPr>
              <a:t>задач</a:t>
            </a:r>
          </a:p>
          <a:p>
            <a:pPr indent="361950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государственной </a:t>
            </a:r>
            <a:r>
              <a:rPr lang="ru-RU" sz="2400" dirty="0">
                <a:solidFill>
                  <a:srgbClr val="C00000"/>
                </a:solidFill>
              </a:rPr>
              <a:t>образовательной </a:t>
            </a:r>
            <a:r>
              <a:rPr lang="ru-RU" sz="2400" dirty="0" smtClean="0">
                <a:solidFill>
                  <a:srgbClr val="C00000"/>
                </a:solidFill>
              </a:rPr>
              <a:t>политики</a:t>
            </a:r>
          </a:p>
          <a:p>
            <a:pPr indent="361950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задает ориентиры для новых требований</a:t>
            </a:r>
          </a:p>
          <a:p>
            <a:pPr indent="361950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к </a:t>
            </a:r>
            <a:r>
              <a:rPr lang="ru-RU" sz="2400" dirty="0">
                <a:solidFill>
                  <a:srgbClr val="C00000"/>
                </a:solidFill>
              </a:rPr>
              <a:t>профессиональным компетенциям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70723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умение проектировать учебный процесс в информационной образовательной среде</a:t>
            </a:r>
          </a:p>
        </p:txBody>
      </p:sp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214282" y="2857496"/>
            <a:ext cx="7929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ru-RU" sz="2400" dirty="0">
                <a:solidFill>
                  <a:srgbClr val="7030A0"/>
                </a:solidFill>
              </a:rPr>
              <a:t>конструировать содержание, методы и технологии обучения на основе </a:t>
            </a:r>
            <a:r>
              <a:rPr lang="ru-RU" sz="2400" dirty="0" err="1">
                <a:solidFill>
                  <a:srgbClr val="7030A0"/>
                </a:solidFill>
              </a:rPr>
              <a:t>деятельностного</a:t>
            </a:r>
            <a:r>
              <a:rPr lang="ru-RU" sz="2400" dirty="0">
                <a:solidFill>
                  <a:srgbClr val="7030A0"/>
                </a:solidFill>
              </a:rPr>
              <a:t> подхода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14752"/>
            <a:ext cx="8715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использовать разнообразные формы организации учебной деятельности обучающихся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282" y="4643446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ru-RU" sz="2400" dirty="0">
                <a:solidFill>
                  <a:srgbClr val="7030A0"/>
                </a:solidFill>
              </a:rPr>
              <a:t>строить индивидуальный маршрут обучающихся, через организацию групповой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5572140"/>
            <a:ext cx="892968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применять методически обусловленные стратегии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1989" grpId="0"/>
      <p:bldP spid="7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142984"/>
            <a:ext cx="842968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Документы указывают</a:t>
            </a:r>
          </a:p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на роль образования</a:t>
            </a:r>
          </a:p>
          <a:p>
            <a:pPr>
              <a:lnSpc>
                <a:spcPts val="6500"/>
              </a:lnSpc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 развитии инновационных компетенций обучающихся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-167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способность и готовность к непрерывному образованию, постоянному совершенствованию, переобучению и самообучению, профессиональной мобильности, стремление к новому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648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способность к критическому мышлению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способность и готовность к разумному риску,</a:t>
            </a:r>
          </a:p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2400" b="1" dirty="0" smtClean="0">
                <a:solidFill>
                  <a:srgbClr val="C00000"/>
                </a:solidFill>
              </a:rPr>
              <a:t> и предприимчивость,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умение работать самостоятельно,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готовность к работе в команде и в высоко конкурентной среде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86454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навыки саморегулирования и самоорганизации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42913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умение разрабатывать и проверять гипотезы, работать в проектном режиме, проявлять инициативу в принятии решений, прогнозировать ситуацию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02331"/>
              </p:ext>
            </p:extLst>
          </p:nvPr>
        </p:nvGraphicFramePr>
        <p:xfrm>
          <a:off x="0" y="0"/>
          <a:ext cx="9144000" cy="6814354"/>
        </p:xfrm>
        <a:graphic>
          <a:graphicData uri="http://schemas.openxmlformats.org/drawingml/2006/table">
            <a:tbl>
              <a:tblPr firstRow="1" bandRow="1"/>
              <a:tblGrid>
                <a:gridCol w="4429124"/>
                <a:gridCol w="4714876"/>
              </a:tblGrid>
              <a:tr h="428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педагог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обучающийся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01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планирование соответствия образовательных целей новым образовательным результатам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4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использование различных</a:t>
                      </a:r>
                    </a:p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методических</a:t>
                      </a:r>
                    </a:p>
                    <a:p>
                      <a:pPr marL="0" indent="0">
                        <a:tabLst>
                          <a:tab pos="179388" algn="l"/>
                        </a:tabLst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моделей, методик, технологий и приемов обучения в ходе своей профессиональной деятельности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способность и готовность к непрерывному образованию, постоянному совершенствованию,</a:t>
                      </a:r>
                      <a:r>
                        <a:rPr lang="ru-RU" sz="19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переобучению и самообучению,</a:t>
                      </a:r>
                      <a:r>
                        <a:rPr lang="ru-RU" sz="19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профессиональной мобильности,</a:t>
                      </a:r>
                      <a:r>
                        <a:rPr lang="ru-RU" sz="19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стремление к новому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интеграция образовательного материала в реальные условия, требующие применения умений и компетенций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способность к критическому мышлению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формирование творческой активности, выработка у учащихся навыков аргументирования и отстаивания своих подходов к решению возникающих проблем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способность и готовность к разумному риску,</a:t>
                      </a:r>
                      <a:r>
                        <a:rPr lang="ru-RU" sz="19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900" b="1" dirty="0" err="1" smtClean="0">
                          <a:solidFill>
                            <a:srgbClr val="C00000"/>
                          </a:solidFill>
                        </a:rPr>
                        <a:t>креативность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 и предприимчивость,</a:t>
                      </a:r>
                    </a:p>
                    <a:p>
                      <a:pPr marL="0" indent="0"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умение работать самостоятельно, </a:t>
                      </a:r>
                    </a:p>
                    <a:p>
                      <a:pPr marL="0" indent="0"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готовность к работе в команде и в </a:t>
                      </a:r>
                      <a:r>
                        <a:rPr lang="ru-RU" sz="1900" b="1" dirty="0" err="1" smtClean="0">
                          <a:solidFill>
                            <a:srgbClr val="C00000"/>
                          </a:solidFill>
                        </a:rPr>
                        <a:t>высококонкурентной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 среде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8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sz="19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применение педагогически обоснованных и обеспечивающих высокое качество образования</a:t>
                      </a:r>
                      <a:r>
                        <a:rPr lang="ru-RU" sz="19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форм, методов обучения и воспитания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приобретение социального опыта, опыта практической деятельности, навыков саморегулирования и самоорганизации</a:t>
                      </a:r>
                      <a:endParaRPr lang="ru-RU" sz="19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4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novrub-odin.ru/userdata/obrazovanie/14_02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70375" cy="3429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«реализация планов долгосрочного развития экономики и социальной сферы Российской Федерации, обеспечивающих рост благосостояния граждан</a:t>
            </a:r>
            <a:r>
              <a:rPr lang="ru-RU" sz="2000" b="1" dirty="0"/>
              <a:t>,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4875" y="3214688"/>
            <a:ext cx="4286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инициативность</a:t>
            </a:r>
            <a:r>
              <a:rPr lang="ru-RU" sz="2800" b="1" dirty="0">
                <a:solidFill>
                  <a:srgbClr val="C00000"/>
                </a:solidFill>
              </a:rPr>
              <a:t>, способность творчески мыслить и находить нестандартные решения»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357438"/>
            <a:ext cx="7572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Успешность таких планов зависит от того, насколько все участники экономических и социальных отношений смогут поддерживать свою конкурентоспособность, важнейшими условиями которой становятся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такие</a:t>
            </a:r>
            <a:r>
              <a:rPr lang="ru-RU" b="1" dirty="0" smtClean="0">
                <a:solidFill>
                  <a:srgbClr val="C00000"/>
                </a:solidFill>
              </a:rPr>
              <a:t> качества личности, как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1643063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требует инвестиций в человеческий </a:t>
            </a:r>
            <a:r>
              <a:rPr lang="ru-RU" sz="2800" b="1" dirty="0" smtClean="0">
                <a:solidFill>
                  <a:srgbClr val="C00000"/>
                </a:solidFill>
              </a:rPr>
              <a:t>капитал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Картинка 47 из 3759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336"/>
            <a:ext cx="6454011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dirty="0" smtClean="0">
                <a:ln/>
                <a:solidFill>
                  <a:schemeClr val="bg1">
                    <a:lumMod val="50000"/>
                  </a:schemeClr>
                </a:solidFill>
                <a:cs typeface="Arial" charset="0"/>
              </a:rPr>
              <a:t>Спасибо</a:t>
            </a:r>
          </a:p>
          <a:p>
            <a:pPr algn="ctr">
              <a:defRPr/>
            </a:pPr>
            <a:r>
              <a:rPr lang="ru-RU" sz="8800" b="1" dirty="0" smtClean="0">
                <a:ln/>
                <a:solidFill>
                  <a:schemeClr val="bg1">
                    <a:lumMod val="50000"/>
                  </a:schemeClr>
                </a:solidFill>
                <a:cs typeface="Arial" charset="0"/>
              </a:rPr>
              <a:t>за внимание</a:t>
            </a:r>
            <a:endParaRPr lang="ru-RU" sz="8800" b="1" dirty="0">
              <a:ln/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20" y="357166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Концепция долгосрочного социально-экономического развития Российской Федерации</a:t>
            </a:r>
          </a:p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до 2020 года 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000500" y="5500688"/>
            <a:ext cx="495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ПРАВИТЕЛЬСТВО РОССИЙСКОЙ ФЕДЕРАЦИИ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РАСПОРЯЖЕНИЕ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от 17 ноября 2008 года N 1662-р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6" descr="http://lels.spb.ru/images/he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3071834" cy="257734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-10588" r="2940" b="2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42875" y="142875"/>
            <a:ext cx="708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Приоритеты в деятельности педагога: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5786438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проектирование форм и методов контроля качества образования, а также различных видов контрольно-измерительных материалов, в том числе на основе информационных и коммуникационных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785813"/>
            <a:ext cx="8786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создание новой информационной образовательной среды,</a:t>
            </a:r>
          </a:p>
          <a:p>
            <a:pPr marL="179388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обеспечивающей доступность образования и успешную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социализацию</a:t>
            </a:r>
          </a:p>
          <a:p>
            <a:pPr marL="179388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учащихся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включая детей с ограниченными возможностями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785938"/>
            <a:ext cx="84296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осуществление педагогического проектирования</a:t>
            </a:r>
          </a:p>
          <a:p>
            <a:pPr marL="179388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образовательной среды, образовательных программ</a:t>
            </a:r>
          </a:p>
          <a:p>
            <a:pPr marL="179388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индивидуальных образовательных маршрутов учащихся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2786063"/>
            <a:ext cx="73580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использование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деятельностного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подхода в обучении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3143250"/>
            <a:ext cx="4152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388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поддержка инициативы ученика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3500438"/>
            <a:ext cx="9001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способность осуществлять профессиональное и личностное</a:t>
            </a:r>
          </a:p>
          <a:p>
            <a:pPr marL="179388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самообразование в целях опережающего характера развития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4143375"/>
            <a:ext cx="8715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диссеминация методического опыта в профессиональной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4500563"/>
            <a:ext cx="9001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участие в изучении корпоративных программ повышения квалификации и переподготовки педагогов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5143500"/>
            <a:ext cx="8429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создание ресурсно-информационных баз для решения</a:t>
            </a:r>
          </a:p>
          <a:p>
            <a:pPr marL="179388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профессиональных педагогических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3596</Words>
  <Application>Microsoft Office PowerPoint</Application>
  <PresentationFormat>Экран (4:3)</PresentationFormat>
  <Paragraphs>559</Paragraphs>
  <Slides>70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70</vt:i4>
      </vt:variant>
    </vt:vector>
  </HeadingPairs>
  <TitlesOfParts>
    <vt:vector size="84" baseType="lpstr">
      <vt:lpstr>Arial</vt:lpstr>
      <vt:lpstr>Calibri</vt:lpstr>
      <vt:lpstr>Cambria</vt:lpstr>
      <vt:lpstr>Times New Roman</vt:lpstr>
      <vt:lpstr>Wingdings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1_Тема Office</vt:lpstr>
      <vt:lpstr>Нормативно-Правовые условия внедрения и развития инноваций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Петрова Агнесса</dc:creator>
  <cp:lastModifiedBy>Konina</cp:lastModifiedBy>
  <cp:revision>162</cp:revision>
  <dcterms:created xsi:type="dcterms:W3CDTF">2015-01-16T04:43:35Z</dcterms:created>
  <dcterms:modified xsi:type="dcterms:W3CDTF">2017-02-27T13:05:55Z</dcterms:modified>
</cp:coreProperties>
</file>