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d4dd849_0_2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8d4dd849_0_2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2f6c428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2f6c428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28d4dd849_0_2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28d4dd849_0_2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b2f6c428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b2f6c42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28d4dd849_0_2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28d4dd849_0_2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8d4dd849_0_2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28d4dd849_0_2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36615c9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36615c9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43d5817d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43d5817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43d5817d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43d5817d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b2f6c428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b2f6c428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43d5817d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43d5817d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a4d3dbb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a4d3dbb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43d5817d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43d5817d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cdt-asbest.ucoz.r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dt-asbest.ucoz.ru/index/programmy_moc/0-740" TargetMode="External"/><Relationship Id="rId4" Type="http://schemas.openxmlformats.org/officeDocument/2006/relationships/hyperlink" Target="http://cdt-asbest.ucoz.ru/index/dogovory_moc/0-74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431975" y="1321250"/>
            <a:ext cx="8438700" cy="19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Отчет о деятельности </a:t>
            </a:r>
            <a:endParaRPr b="1" sz="2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Муниципального опорного центра </a:t>
            </a:r>
            <a:endParaRPr b="1" sz="2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Асбестовского городского округа</a:t>
            </a:r>
            <a:endParaRPr b="1" sz="2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 2022 год</a:t>
            </a:r>
            <a:r>
              <a:rPr lang="ru" sz="147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</a:t>
            </a:r>
            <a:endParaRPr sz="1477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b="66406" l="10016" r="52522" t="15233"/>
          <a:stretch/>
        </p:blipFill>
        <p:spPr>
          <a:xfrm>
            <a:off x="4464275" y="3736975"/>
            <a:ext cx="1314875" cy="8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950" y="3676812"/>
            <a:ext cx="946602" cy="9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951" y="3524738"/>
            <a:ext cx="896875" cy="12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6">
            <a:alphaModFix/>
          </a:blip>
          <a:srcRect b="0" l="9097" r="9963" t="0"/>
          <a:stretch/>
        </p:blipFill>
        <p:spPr>
          <a:xfrm>
            <a:off x="1597300" y="3573060"/>
            <a:ext cx="1165324" cy="115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198454" y="226246"/>
            <a:ext cx="63669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Повышение квалификации работников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ДОД АГО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 2022 году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22"/>
          <p:cNvSpPr txBox="1"/>
          <p:nvPr>
            <p:ph idx="4294967295" type="body"/>
          </p:nvPr>
        </p:nvSpPr>
        <p:spPr>
          <a:xfrm>
            <a:off x="311700" y="1437925"/>
            <a:ext cx="8520600" cy="24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Курсы повышения квалификации прошли </a:t>
            </a: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педагогов из них: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 человека МБУ ДО ЦДТ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 человека МБУ ДО СЮН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 сегодняшний день проходят обучение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 человек МБУ ДО ЦДТ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98454" y="376946"/>
            <a:ext cx="63669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Обмен опытом работы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23"/>
          <p:cNvSpPr txBox="1"/>
          <p:nvPr>
            <p:ph idx="4294967295" type="body"/>
          </p:nvPr>
        </p:nvSpPr>
        <p:spPr>
          <a:xfrm>
            <a:off x="311700" y="1437925"/>
            <a:ext cx="8520600" cy="21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Городской семинар «Инновационная деятельность в МБУ ДО ЦДТ».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аседание группы профессионального общения педагогов дополнительного образования по теме: “Профессиональное развитие педагогов дополнительного образования через создание новых информационных продуктов”.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238654" y="206146"/>
            <a:ext cx="6366900" cy="14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Организация мероприятий,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направленных на просвещение родителей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 области дополнительного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образования детей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4"/>
          <p:cNvSpPr txBox="1"/>
          <p:nvPr>
            <p:ph idx="4294967295" type="body"/>
          </p:nvPr>
        </p:nvSpPr>
        <p:spPr>
          <a:xfrm>
            <a:off x="307675" y="1622150"/>
            <a:ext cx="8388000" cy="24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Верификация данных в ИС Навигатор, продолжается.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Консультации родителей (очные, по телефону, по электронной почте).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Оперативное информирование на сайтах ОО, в соцсетях, в родительских чатах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 официальном сайте МБУ ДО ЦДТ </a:t>
            </a:r>
            <a:r>
              <a:rPr lang="ru" sz="19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http://cdt-asbest.ucoz.ru/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создан и постоянно обновляется раздел МОЦ.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307679" y="356821"/>
            <a:ext cx="63669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Удовлетворенность семей реализацией ДООП в 2022 г.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25"/>
          <p:cNvSpPr txBox="1"/>
          <p:nvPr>
            <p:ph idx="4294967295" type="body"/>
          </p:nvPr>
        </p:nvSpPr>
        <p:spPr>
          <a:xfrm>
            <a:off x="307675" y="1406425"/>
            <a:ext cx="8388000" cy="31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Анкетирование родителей об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удовлетворенности качеством предоставления образовательных услуг проводилось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МБУ ДО ЦДТ и МБУ ДО СЮН: 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81,6 %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удовлетворены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18%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скорее всего удовлетворены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0,4%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не удовлетворены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214654" y="407071"/>
            <a:ext cx="63669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Перспективные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направления деятельности МОЦ</a:t>
            </a:r>
            <a:r>
              <a:rPr b="1" lang="ru" sz="2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АГО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26"/>
          <p:cNvSpPr txBox="1"/>
          <p:nvPr>
            <p:ph idx="4294967295" type="body"/>
          </p:nvPr>
        </p:nvSpPr>
        <p:spPr>
          <a:xfrm>
            <a:off x="355300" y="1639450"/>
            <a:ext cx="7701600" cy="25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Выявление потребности в программах дополнительного образования для различных категорий АГО;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Разработка модели реализации программ вовлечения в систему ДОД детей, попавших в ТЖС;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Мониторинг системы ДОД, проживающих на территории АГО.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Сбор информации о лучших педагогических практиках.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title"/>
          </p:nvPr>
        </p:nvSpPr>
        <p:spPr>
          <a:xfrm>
            <a:off x="369250" y="833798"/>
            <a:ext cx="63669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Цель:</a:t>
            </a:r>
            <a:endParaRPr b="1"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14"/>
          <p:cNvSpPr txBox="1"/>
          <p:nvPr>
            <p:ph idx="4294967295" type="subTitle"/>
          </p:nvPr>
        </p:nvSpPr>
        <p:spPr>
          <a:xfrm>
            <a:off x="298925" y="1524504"/>
            <a:ext cx="8179800" cy="18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Создание условий для обеспечения в Асбестовском городском округе эффективной системы взаимодействия в сфере дополнительного образования детей по реализации современных, вариативных и востребованных дополнительных общеобразовательных программ различных направленностей.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idx="4294967295" type="subTitle"/>
          </p:nvPr>
        </p:nvSpPr>
        <p:spPr>
          <a:xfrm>
            <a:off x="251350" y="268775"/>
            <a:ext cx="7956300" cy="44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Задачи:</a:t>
            </a:r>
            <a:endParaRPr b="1"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1. 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Обеспечение содержательного наполнения муниципального сегмента навигатора.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2. 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Организовать работу по сопровождению введения модели персонифицированного финансирования дополнительного образования детей с ОО АГО.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3. 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Организовать работу по выявлению, сопровождению и поддержке одаренных детей на территории АГО.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4.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Способствовать развитию профессионального мастерства и уровня компетенций педагогических работников сферы дополнительного образования детей на территории АГО.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5. 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Организовать работу по выявлению и формированию лучших 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практик реализации современных дополнительных общеобразовательных 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программ различных направленностей для детей.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6. </a:t>
            </a: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Реализация модели просветительской деятельности 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 родителями в области ДОД.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248704" y="226246"/>
            <a:ext cx="63669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Организации, реализующие программы дополнительного образования детей, включенные в ИС Навигатор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382800" y="1727900"/>
            <a:ext cx="83784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Georgia"/>
                <a:ea typeface="Georgia"/>
                <a:cs typeface="Georgia"/>
                <a:sym typeface="Georgia"/>
              </a:rPr>
              <a:t>Всего в ИС Навигатор </a:t>
            </a:r>
            <a:r>
              <a:rPr b="1" lang="ru" sz="2000">
                <a:latin typeface="Georgia"/>
                <a:ea typeface="Georgia"/>
                <a:cs typeface="Georgia"/>
                <a:sym typeface="Georgia"/>
              </a:rPr>
              <a:t>18 учреждений</a:t>
            </a:r>
            <a:r>
              <a:rPr lang="ru" sz="2000">
                <a:latin typeface="Georgia"/>
                <a:ea typeface="Georgia"/>
                <a:cs typeface="Georgia"/>
                <a:sym typeface="Georgia"/>
              </a:rPr>
              <a:t> из них: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  организации дополнительного образования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b="1" lang="ru" sz="1900"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рофессиональная образовательная организация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Georgia"/>
                <a:ea typeface="Georgia"/>
                <a:cs typeface="Georgia"/>
                <a:sym typeface="Georgia"/>
              </a:rPr>
              <a:t>15</a:t>
            </a:r>
            <a:r>
              <a:rPr b="1" lang="ru" sz="1900"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общеобразовательных организаций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130879" y="547696"/>
            <a:ext cx="63669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Наполнение Навигатора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17"/>
          <p:cNvSpPr txBox="1"/>
          <p:nvPr>
            <p:ph idx="4294967295" type="body"/>
          </p:nvPr>
        </p:nvSpPr>
        <p:spPr>
          <a:xfrm>
            <a:off x="412150" y="1456675"/>
            <a:ext cx="8418300" cy="17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всего выдано</a:t>
            </a: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8170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сертификатов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5525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детей обучаются по ДООП, что составляет </a:t>
            </a: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49,3%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от общего числа детей от 5 до 18 лет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191154" y="869171"/>
            <a:ext cx="63669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Наполнение Навигатора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18"/>
          <p:cNvSpPr txBox="1"/>
          <p:nvPr>
            <p:ph idx="4294967295" type="body"/>
          </p:nvPr>
        </p:nvSpPr>
        <p:spPr>
          <a:xfrm>
            <a:off x="412150" y="1456675"/>
            <a:ext cx="84183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➔"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 2022 году реализуются: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14</a:t>
            </a: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- разноуровневых программ </a:t>
            </a: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ЦДТ Аввакумова - программы МОЦ (ucoz.ru)</a:t>
            </a: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в сетевой форме -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 </a:t>
            </a: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ЦДТ Аввакумова - договоры МОЦ (ucoz.ru)</a:t>
            </a: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дистанционных - 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➔"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45</a:t>
            </a: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программ прошли корректировку для организации профориентации обучающихся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➔"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программ прошли корректировку и экспертизу НОК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248679" y="256371"/>
            <a:ext cx="63669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Методическая работа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с ОО АГО,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реализующие ДООП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 вопросам работы в ИС Навигатор</a:t>
            </a:r>
            <a:r>
              <a:rPr b="1"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19"/>
          <p:cNvSpPr txBox="1"/>
          <p:nvPr>
            <p:ph idx="4294967295" type="body"/>
          </p:nvPr>
        </p:nvSpPr>
        <p:spPr>
          <a:xfrm>
            <a:off x="311700" y="1713700"/>
            <a:ext cx="8520600" cy="21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Проведены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консультации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для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ответственных по работе с Навигатором и педагогами, реализующих ДООП: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-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работа с ИС Навигатор (функционал, инструкции);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-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помощь в </a:t>
            </a: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оформлении и поиске сертификатов (исправление ошибок, поиск номера, верификация данных и т.д.);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-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работа с программами (помощь в разработке ДООП).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-70326" y="266425"/>
            <a:ext cx="7496700" cy="8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Участие в о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рганизации конкурсных мероприятий 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для педагогических работников ОО в АГО</a:t>
            </a:r>
            <a:endParaRPr sz="2700"/>
          </a:p>
        </p:txBody>
      </p:sp>
      <p:sp>
        <p:nvSpPr>
          <p:cNvPr id="173" name="Google Shape;173;p20"/>
          <p:cNvSpPr txBox="1"/>
          <p:nvPr>
            <p:ph idx="4294967295" type="body"/>
          </p:nvPr>
        </p:nvSpPr>
        <p:spPr>
          <a:xfrm>
            <a:off x="311700" y="1464625"/>
            <a:ext cx="8520600" cy="26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Педагогические чтения по теме </a:t>
            </a: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«Формирование функциональной грамотности как условие повышения качества образования». </a:t>
            </a:r>
            <a:endParaRPr sz="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Конкурс “Лучший по профессии”. 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Конкурс методической продукции.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Конкурс “Сердце отдаю детям”.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➔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Конкурс “Педагогический дебют”. 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228600" y="200899"/>
            <a:ext cx="6366900" cy="8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Участие в о</a:t>
            </a: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рганизации мероприятий</a:t>
            </a:r>
            <a:endParaRPr b="1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для детей ОО в АГО</a:t>
            </a:r>
            <a:endParaRPr sz="2700"/>
          </a:p>
        </p:txBody>
      </p:sp>
      <p:sp>
        <p:nvSpPr>
          <p:cNvPr id="179" name="Google Shape;179;p21"/>
          <p:cNvSpPr txBox="1"/>
          <p:nvPr>
            <p:ph idx="4294967295" type="body"/>
          </p:nvPr>
        </p:nvSpPr>
        <p:spPr>
          <a:xfrm>
            <a:off x="311700" y="920475"/>
            <a:ext cx="8520600" cy="3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Открытая выставка технического творчества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Конкурс художественного слова для учащихся начальной школы «Читалочка»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Конкурс хоровых и вокальных коллективов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Конкурс декоративно-прикладного искусства «Арт-Мастер»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Фольклорный фестиваль «Куделька»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Фестиваль патриотической песни “Салют, Россия!”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Олимпиада по Scratch программированию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Выставка детского технического творчества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Олимпиада по 3-D моделированию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Соревнования по спортивному туризму “Листопад”, “Золотая осень”, “Капель”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Соревнования “Школа безопасности”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➔"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Конкурсы изобразительного искусства “Дорогами добра”, “«Иллюстрации по мотивам рассказов уральского писателя Дмитрия Наркисовича Мамина -Сибиряка»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