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1" r:id="rId3"/>
    <p:sldId id="321" r:id="rId4"/>
    <p:sldId id="322" r:id="rId5"/>
    <p:sldId id="326" r:id="rId6"/>
    <p:sldId id="327" r:id="rId7"/>
    <p:sldId id="310" r:id="rId8"/>
    <p:sldId id="325" r:id="rId9"/>
    <p:sldId id="32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T - 5" initials="D-5" lastIdx="1" clrIdx="0">
    <p:extLst>
      <p:ext uri="{19B8F6BF-5375-455C-9EA6-DF929625EA0E}">
        <p15:presenceInfo xmlns:p15="http://schemas.microsoft.com/office/powerpoint/2012/main" userId="DDT - 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B5"/>
    <a:srgbClr val="9900CC"/>
    <a:srgbClr val="99CCFF"/>
    <a:srgbClr val="99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FC29-4748-4CC2-B1B2-FD46EB026A9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AEA9-AA83-44F0-9D1F-9A021E7BC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4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8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9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3765-DE17-40BF-9DF3-B6E49C3BD9F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666" y="701071"/>
            <a:ext cx="9358279" cy="325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b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42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> </a:t>
            </a:r>
            <a:b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</a:b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Отчет </a:t>
            </a:r>
          </a:p>
          <a:p>
            <a:pPr algn="ctr">
              <a:lnSpc>
                <a:spcPct val="110000"/>
              </a:lnSpc>
            </a:pP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муниципального опорного центра </a:t>
            </a:r>
          </a:p>
          <a:p>
            <a:pPr algn="ctr">
              <a:lnSpc>
                <a:spcPct val="110000"/>
              </a:lnSpc>
            </a:pPr>
            <a:r>
              <a:rPr lang="ru-RU" sz="2100" b="1" i="1" u="sng" dirty="0">
                <a:solidFill>
                  <a:srgbClr val="7030A0"/>
                </a:solidFill>
                <a:latin typeface="Montserrat" panose="00000500000000000000" pitchFamily="50" charset="-52"/>
              </a:rPr>
              <a:t>Асбестовский городской округ</a:t>
            </a:r>
            <a:endParaRPr lang="ru-RU" sz="3200" b="1" dirty="0">
              <a:solidFill>
                <a:srgbClr val="7030A0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7F9E24-9E30-4D5C-BBC2-A1D93BDF82D9}"/>
              </a:ext>
            </a:extLst>
          </p:cNvPr>
          <p:cNvSpPr/>
          <p:nvPr/>
        </p:nvSpPr>
        <p:spPr>
          <a:xfrm>
            <a:off x="5811404" y="4970941"/>
            <a:ext cx="5794130" cy="170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руководитель МОЦ </a:t>
            </a:r>
          </a:p>
          <a:p>
            <a:r>
              <a:rPr lang="ru-RU" sz="1600" i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Власова Надежда Ивановна </a:t>
            </a:r>
            <a:endParaRPr lang="ru-RU" sz="1200" i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Контактный телефон: 8(34365)7-67-43</a:t>
            </a:r>
            <a:endParaRPr lang="en-US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Электронная почта:</a:t>
            </a:r>
            <a:r>
              <a:rPr lang="en-US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cdtavvakumova@yandex.ru</a:t>
            </a:r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0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63832" y="162106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63834" y="2568757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en-US" sz="5400" dirty="0">
                <a:solidFill>
                  <a:srgbClr val="682F8D"/>
                </a:solidFill>
                <a:latin typeface="Montserrat Light"/>
                <a:cs typeface="Montserrat Light"/>
              </a:rPr>
              <a:t>1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1638"/>
            <a:ext cx="8531905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Направления деятельности МОЦ определённые как перспективные на 2024 год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685884" y="1483594"/>
            <a:ext cx="9447783" cy="561792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dirty="0"/>
              <a:t>Выявление и распространение лучших практик по обновлению содержания и технологий дополнительного образования.</a:t>
            </a:r>
            <a:endParaRPr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1363832" y="3973550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4A7E0-D177-FA11-F6DE-48FD2D8DD217}"/>
              </a:ext>
            </a:extLst>
          </p:cNvPr>
          <p:cNvSpPr txBox="1"/>
          <p:nvPr/>
        </p:nvSpPr>
        <p:spPr>
          <a:xfrm>
            <a:off x="1568093" y="2468642"/>
            <a:ext cx="95655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Повышение мотивации участия обучающихся в конкурсной деятельности на разных уровнях через обновление содержания и методов обучения при реализации ДООП с учётом интересов и потребностей различных категорий детей.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1F5C5-1EDC-37F9-C78D-EDCCF65369AC}"/>
              </a:ext>
            </a:extLst>
          </p:cNvPr>
          <p:cNvSpPr txBox="1"/>
          <p:nvPr/>
        </p:nvSpPr>
        <p:spPr>
          <a:xfrm>
            <a:off x="1568093" y="3815228"/>
            <a:ext cx="9279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Организация деятельности школьных музеев, вовлечение детей в туристско-краеведческую деятельность посредством организации походно-экспедиционных, экскурсионных, проектно-исследовательских и других форм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5947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80733" y="111383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403755"/>
            <a:ext cx="8219265" cy="49898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Мероприятия по развитию содержания дополнительного образования 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в Асбестовском городском округе, реализованные в 2024 году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060BA3-D281-4DD3-BACA-5F8585B4D389}"/>
              </a:ext>
            </a:extLst>
          </p:cNvPr>
          <p:cNvSpPr txBox="1"/>
          <p:nvPr/>
        </p:nvSpPr>
        <p:spPr>
          <a:xfrm>
            <a:off x="1190857" y="1378003"/>
            <a:ext cx="100528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Педагогический марафон </a:t>
            </a:r>
            <a:r>
              <a:rPr lang="ru-RU" sz="1400" dirty="0"/>
              <a:t>«Педагог года». Он включает в себя 5 конкурсных мероприятий: «Видеопрезентация детских объединений», «Мастер-класс для коллег», «Педагогические чтения», «Электронное портфолио», «Лучшая методическая разработка».</a:t>
            </a:r>
          </a:p>
          <a:p>
            <a:pPr algn="just"/>
            <a:r>
              <a:rPr lang="ru-RU" sz="1400" b="1" dirty="0"/>
              <a:t>Межмуниципальный семинар </a:t>
            </a:r>
            <a:r>
              <a:rPr lang="ru-RU" sz="1400" dirty="0"/>
              <a:t>«Развитие функциональной грамотности как средство выявления и поддержки способностей и талантов учащихся в дополнительном образовании».</a:t>
            </a:r>
          </a:p>
          <a:p>
            <a:pPr algn="just"/>
            <a:r>
              <a:rPr lang="ru-RU" sz="1400" b="1" dirty="0"/>
              <a:t>Межмуниципальный семинар </a:t>
            </a:r>
            <a:r>
              <a:rPr lang="ru-RU" sz="1400" dirty="0"/>
              <a:t>по теме «Развитие творческого восприятия, реализация фантазирования при выполнении творческих работ с использованием нетрадиционных техник рисования на занятиях изобразительным и декоративно-прикладным творчеством».</a:t>
            </a:r>
          </a:p>
          <a:p>
            <a:pPr algn="just"/>
            <a:r>
              <a:rPr lang="ru-RU" sz="1400" b="1" dirty="0"/>
              <a:t>Выездная образовательная сессия </a:t>
            </a:r>
            <a:r>
              <a:rPr lang="ru-RU" sz="1400" dirty="0"/>
              <a:t>для педагогов базовых площадок ГАНОУ СО «Дворец молодежи» и специалистов центров образования «Точка роста».</a:t>
            </a:r>
          </a:p>
          <a:p>
            <a:pPr algn="just"/>
            <a:r>
              <a:rPr lang="ru-RU" sz="1400" b="1" dirty="0"/>
              <a:t>Представление педагогами опыта своей работы: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Заочный этап конкурса на соискание премии Губернатора СО педагогов доп. образования, осуществляющих обучение по ДОП технической направленности – 2 человека (участники);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Всероссийский конкурс профмастерства работников сферы доп. образования «Сердце отдаю детям» – 1 человек (призер регионального (заочного) этапа);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Муниципальный этап Всероссийского конкурса «Педагогический дебют» (заочный этап) – 3 человека (призер и 2 участника);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Региональный (заочный) этап конкурса «Педагогический дебют» – 1 человек (участник);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Региональный конкурс эффективных педагогических и управленческих практик по повышению качества образования – 2 человека (участники);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ffectLst/>
                <a:ea typeface="Calibri" panose="020F0502020204030204" pitchFamily="34" charset="0"/>
              </a:rPr>
              <a:t>Региональный «Фестиваль  лучших практик» - 2 человека (участники).</a:t>
            </a: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sz="1400" dirty="0"/>
              <a:t>Муниципальные педагогические чтения педагогических и руководящих работников ОО – 2 человека (призеры);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Муниципальный профессиональный конкурс педагогических работников ОО и ДОП, подведомственных Управлению образованием Асбестовского городского округа, «Лучший по профессии» в 2024 году – 2 участника.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Окружной семинар-практикум «Сохранение исторической памяти как условие формирования Российской гражданской идентичности молодежи: эффективные практики» - 1 участник.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25E062-C22E-F2AA-4570-51EAA41468B6}"/>
              </a:ext>
            </a:extLst>
          </p:cNvPr>
          <p:cNvSpPr txBox="1"/>
          <p:nvPr/>
        </p:nvSpPr>
        <p:spPr>
          <a:xfrm>
            <a:off x="1301894" y="99602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u="sng" dirty="0"/>
              <a:t>Распространение лучших педагогических практик:</a:t>
            </a:r>
          </a:p>
        </p:txBody>
      </p:sp>
    </p:spTree>
    <p:extLst>
      <p:ext uri="{BB962C8B-B14F-4D97-AF65-F5344CB8AC3E}">
        <p14:creationId xmlns:p14="http://schemas.microsoft.com/office/powerpoint/2010/main" val="325606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3AEEC-0086-0C36-0B65-CF32A97DA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560D7C4-073F-CD0A-7AAA-D5A6DF643D29}"/>
              </a:ext>
            </a:extLst>
          </p:cNvPr>
          <p:cNvSpPr/>
          <p:nvPr/>
        </p:nvSpPr>
        <p:spPr>
          <a:xfrm>
            <a:off x="1322197" y="112966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71C7618-49AB-808A-B5F8-CE6D5F302BA1}"/>
              </a:ext>
            </a:extLst>
          </p:cNvPr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377F591-FCA7-C1EC-732E-E8E2BEDBBA4E}"/>
              </a:ext>
            </a:extLst>
          </p:cNvPr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180AE04-9230-B1DA-FCF0-28AA520F742C}"/>
              </a:ext>
            </a:extLst>
          </p:cNvPr>
          <p:cNvSpPr txBox="1"/>
          <p:nvPr/>
        </p:nvSpPr>
        <p:spPr>
          <a:xfrm>
            <a:off x="1667013" y="403755"/>
            <a:ext cx="8219265" cy="49898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Мероприятия по развитию содержания дополнительного образования 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в Асбестовском городском округе, реализованные в 2024 году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04CE0-1DA7-DB6F-779B-D99A46E68DC6}"/>
              </a:ext>
            </a:extLst>
          </p:cNvPr>
          <p:cNvSpPr txBox="1"/>
          <p:nvPr/>
        </p:nvSpPr>
        <p:spPr>
          <a:xfrm>
            <a:off x="1504910" y="1000011"/>
            <a:ext cx="84015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u="sng" dirty="0"/>
              <a:t>Участие учащихся в конкурсной деятельности на разных уровнях.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D0A011-F3AD-98C0-40EA-09BEB5B26C99}"/>
              </a:ext>
            </a:extLst>
          </p:cNvPr>
          <p:cNvSpPr txBox="1"/>
          <p:nvPr/>
        </p:nvSpPr>
        <p:spPr>
          <a:xfrm>
            <a:off x="1504910" y="1956547"/>
            <a:ext cx="8942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Международный уровень: 85 участников </a:t>
            </a:r>
          </a:p>
          <a:p>
            <a:r>
              <a:rPr lang="ru-RU" sz="1600" dirty="0"/>
              <a:t>по физкультурно-спортивной и художественной направленностям.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C127F-C344-09C9-55C6-3BE89DE69B95}"/>
              </a:ext>
            </a:extLst>
          </p:cNvPr>
          <p:cNvSpPr txBox="1"/>
          <p:nvPr/>
        </p:nvSpPr>
        <p:spPr>
          <a:xfrm>
            <a:off x="1487077" y="2749404"/>
            <a:ext cx="9519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Всероссийский уровень: 225 участников </a:t>
            </a:r>
          </a:p>
          <a:p>
            <a:r>
              <a:rPr lang="ru-RU" sz="1600" dirty="0"/>
              <a:t>по художественной, естественно-научной, физкультурно-спортивной направленностям.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7F2FE-2A1F-909B-400F-542BD696763C}"/>
              </a:ext>
            </a:extLst>
          </p:cNvPr>
          <p:cNvSpPr txBox="1"/>
          <p:nvPr/>
        </p:nvSpPr>
        <p:spPr>
          <a:xfrm>
            <a:off x="1504910" y="3542261"/>
            <a:ext cx="9137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Областной уровень: 273 участника </a:t>
            </a:r>
          </a:p>
          <a:p>
            <a:r>
              <a:rPr lang="ru-RU" sz="1600" dirty="0"/>
              <a:t>по художественной, естественно-научной, физкультурно-спортивной, технической, социально-гуманитарной, туристско-краеведческой направленностям.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8613E-D855-DDA2-747F-B6B6B59F4367}"/>
              </a:ext>
            </a:extLst>
          </p:cNvPr>
          <p:cNvSpPr txBox="1"/>
          <p:nvPr/>
        </p:nvSpPr>
        <p:spPr>
          <a:xfrm>
            <a:off x="1487077" y="4581340"/>
            <a:ext cx="95195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Муниципальный уровень: 219 участников </a:t>
            </a:r>
          </a:p>
          <a:p>
            <a:r>
              <a:rPr lang="ru-RU" sz="1600" dirty="0"/>
              <a:t>по художественной, естественно-научной, физкультурно-спортивной, технической, социально-гуманитарной, туристско-краеведческой направленностям.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251E97-3036-7FB1-0076-618B7E37C1B9}"/>
              </a:ext>
            </a:extLst>
          </p:cNvPr>
          <p:cNvSpPr txBox="1"/>
          <p:nvPr/>
        </p:nvSpPr>
        <p:spPr>
          <a:xfrm>
            <a:off x="1504910" y="1478279"/>
            <a:ext cx="8942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2024 году в конкурсной деятельности приняло участие 802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86006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0DC9C-F318-F437-5517-243265DFF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65C764C-1515-FD40-F3AE-E13581346DB4}"/>
              </a:ext>
            </a:extLst>
          </p:cNvPr>
          <p:cNvSpPr/>
          <p:nvPr/>
        </p:nvSpPr>
        <p:spPr>
          <a:xfrm>
            <a:off x="1124644" y="120405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E840987-3A4B-939C-FD74-74C5C924E259}"/>
              </a:ext>
            </a:extLst>
          </p:cNvPr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F589B96E-B423-ADAB-28B5-213B2DC63A5F}"/>
              </a:ext>
            </a:extLst>
          </p:cNvPr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86970CBD-4D73-67B4-2E4B-7FA7C5B93E88}"/>
              </a:ext>
            </a:extLst>
          </p:cNvPr>
          <p:cNvSpPr txBox="1"/>
          <p:nvPr/>
        </p:nvSpPr>
        <p:spPr>
          <a:xfrm>
            <a:off x="1667013" y="403755"/>
            <a:ext cx="8219265" cy="49898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Мероприятия по развитию содержания дополнительного образования 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в Асбестовском городском округе, реализованные в 2024 году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C9806-76DD-AEFA-58E9-1917247D332F}"/>
              </a:ext>
            </a:extLst>
          </p:cNvPr>
          <p:cNvSpPr txBox="1"/>
          <p:nvPr/>
        </p:nvSpPr>
        <p:spPr>
          <a:xfrm>
            <a:off x="1418894" y="4402458"/>
            <a:ext cx="9748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Разработана ДОП «Музейная педагогика».</a:t>
            </a:r>
          </a:p>
          <a:p>
            <a:pPr algn="just"/>
            <a:r>
              <a:rPr lang="ru-RU" sz="1600" dirty="0"/>
              <a:t>Создано 12 новых мест</a:t>
            </a:r>
            <a:r>
              <a:rPr lang="ru-RU" sz="1600" cap="all" dirty="0"/>
              <a:t> </a:t>
            </a:r>
            <a:r>
              <a:rPr lang="ru-RU" sz="1600" dirty="0"/>
              <a:t>дополнительного образования детей для её реализации.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FCCB5F-6808-82D1-0D3F-B6B925BA07BB}"/>
              </a:ext>
            </a:extLst>
          </p:cNvPr>
          <p:cNvSpPr txBox="1"/>
          <p:nvPr/>
        </p:nvSpPr>
        <p:spPr>
          <a:xfrm>
            <a:off x="1452657" y="3419886"/>
            <a:ext cx="93762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</a:rPr>
              <a:t>- Всероссийский конкурс-фестиваль «Семья и культурные традиции народов культуры» (г. Москва) 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A5612-310B-8536-623E-EFD8970E3BF4}"/>
              </a:ext>
            </a:extLst>
          </p:cNvPr>
          <p:cNvSpPr txBox="1"/>
          <p:nvPr/>
        </p:nvSpPr>
        <p:spPr>
          <a:xfrm>
            <a:off x="1418894" y="1049663"/>
            <a:ext cx="6197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u="sng" dirty="0"/>
              <a:t>Организация деятельности школьных музеев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A0706-FAB8-2A32-B0A3-A7FCBC789075}"/>
              </a:ext>
            </a:extLst>
          </p:cNvPr>
          <p:cNvSpPr txBox="1"/>
          <p:nvPr/>
        </p:nvSpPr>
        <p:spPr>
          <a:xfrm>
            <a:off x="1418894" y="1545209"/>
            <a:ext cx="7013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11 школьных музеев, 2 музея МБУ ДО ЦДТ, 4 музейные комнаты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E0AC37-C517-9768-AC56-AA6946707962}"/>
              </a:ext>
            </a:extLst>
          </p:cNvPr>
          <p:cNvSpPr txBox="1"/>
          <p:nvPr/>
        </p:nvSpPr>
        <p:spPr>
          <a:xfrm>
            <a:off x="1418894" y="1974757"/>
            <a:ext cx="8219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музеях используются такие формы работы как: экскурсии, игровые программы, выставки, встречи поколений, конкурсы исследовательских проектов и сочинений.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875F9E-253F-1666-BC94-39F3AE9B4838}"/>
              </a:ext>
            </a:extLst>
          </p:cNvPr>
          <p:cNvSpPr txBox="1"/>
          <p:nvPr/>
        </p:nvSpPr>
        <p:spPr>
          <a:xfrm>
            <a:off x="1450280" y="3038050"/>
            <a:ext cx="9291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- участие в региональной научно-практической конференции «Возрождение родословных традиций»;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B2F5F-3BD5-7776-8088-2DE86BB29C33}"/>
              </a:ext>
            </a:extLst>
          </p:cNvPr>
          <p:cNvSpPr txBox="1"/>
          <p:nvPr/>
        </p:nvSpPr>
        <p:spPr>
          <a:xfrm>
            <a:off x="1487077" y="3849800"/>
            <a:ext cx="7408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- участие в мероприятиях и конкурсах ЦМП «Светоч» (г. Санкт-Петербург)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DC566F-B792-5345-D6DA-0DC9B2DE745A}"/>
              </a:ext>
            </a:extLst>
          </p:cNvPr>
          <p:cNvSpPr txBox="1"/>
          <p:nvPr/>
        </p:nvSpPr>
        <p:spPr>
          <a:xfrm>
            <a:off x="1450280" y="2688703"/>
            <a:ext cx="7408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Наиболее значимыми в 2024 году были:</a:t>
            </a:r>
          </a:p>
        </p:txBody>
      </p:sp>
    </p:spTree>
    <p:extLst>
      <p:ext uri="{BB962C8B-B14F-4D97-AF65-F5344CB8AC3E}">
        <p14:creationId xmlns:p14="http://schemas.microsoft.com/office/powerpoint/2010/main" val="272107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1504" y="124143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3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Сравнительный анализ достижений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1DE371-A400-7263-9FC9-D65CC9A42773}"/>
              </a:ext>
            </a:extLst>
          </p:cNvPr>
          <p:cNvSpPr txBox="1"/>
          <p:nvPr/>
        </p:nvSpPr>
        <p:spPr>
          <a:xfrm>
            <a:off x="950047" y="1685365"/>
            <a:ext cx="6729220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/>
              <a:t>2023 год: участники – 824, победители и призеры – 496 (60,20%)</a:t>
            </a:r>
          </a:p>
          <a:p>
            <a:pPr>
              <a:lnSpc>
                <a:spcPct val="115000"/>
              </a:lnSpc>
            </a:pPr>
            <a:r>
              <a:rPr lang="ru-RU" sz="1400" dirty="0"/>
              <a:t>2024 год: участники – 802, победители и призеры – 604 (75,31%)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7E558-C821-BF6B-780C-59DEA0115DFB}"/>
              </a:ext>
            </a:extLst>
          </p:cNvPr>
          <p:cNvSpPr txBox="1"/>
          <p:nvPr/>
        </p:nvSpPr>
        <p:spPr>
          <a:xfrm>
            <a:off x="950047" y="2275051"/>
            <a:ext cx="4981908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Международный уровень:</a:t>
            </a:r>
          </a:p>
          <a:p>
            <a:pPr>
              <a:lnSpc>
                <a:spcPct val="115000"/>
              </a:lnSpc>
            </a:pPr>
            <a:r>
              <a:rPr lang="ru-RU" sz="1400" dirty="0"/>
              <a:t>2023 год: участники – 86, победители и призеры - 21 (24,42%) </a:t>
            </a:r>
          </a:p>
          <a:p>
            <a:pPr>
              <a:lnSpc>
                <a:spcPct val="115000"/>
              </a:lnSpc>
            </a:pPr>
            <a:r>
              <a:rPr lang="ru-RU" sz="1400" dirty="0"/>
              <a:t>2024 год: участники – 85, победители и призеры – 73 (85,88%)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42C320-1B39-0C4F-9B6A-EAB40DF1B969}"/>
              </a:ext>
            </a:extLst>
          </p:cNvPr>
          <p:cNvSpPr txBox="1"/>
          <p:nvPr/>
        </p:nvSpPr>
        <p:spPr>
          <a:xfrm>
            <a:off x="950047" y="3122180"/>
            <a:ext cx="5117375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Всероссийский уровень:</a:t>
            </a:r>
          </a:p>
          <a:p>
            <a:pPr>
              <a:lnSpc>
                <a:spcPct val="115000"/>
              </a:lnSpc>
            </a:pPr>
            <a:r>
              <a:rPr lang="ru-RU" sz="1400" dirty="0"/>
              <a:t>2023 год: участники – 211, победители и призеры - 133 (63,04%) </a:t>
            </a:r>
          </a:p>
          <a:p>
            <a:pPr>
              <a:lnSpc>
                <a:spcPct val="115000"/>
              </a:lnSpc>
            </a:pPr>
            <a:r>
              <a:rPr lang="ru-RU" sz="1400" dirty="0"/>
              <a:t>2024 год: участники – 225, победители и призеры – 183 (81,33%)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7FF2ED-853E-AC0F-980E-20F55E8C18E7}"/>
              </a:ext>
            </a:extLst>
          </p:cNvPr>
          <p:cNvSpPr txBox="1"/>
          <p:nvPr/>
        </p:nvSpPr>
        <p:spPr>
          <a:xfrm>
            <a:off x="950047" y="1085682"/>
            <a:ext cx="5145953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u="sng" dirty="0">
                <a:effectLst/>
                <a:ea typeface="Times New Roman" panose="02020603050405020304" pitchFamily="18" charset="0"/>
              </a:rPr>
              <a:t>Результативность участий в конкурсных мероприятиях на разных уровнях</a:t>
            </a:r>
            <a:endParaRPr lang="ru-RU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4BA45-7A7B-8FEC-9B52-3FCCEB2E020E}"/>
              </a:ext>
            </a:extLst>
          </p:cNvPr>
          <p:cNvSpPr txBox="1"/>
          <p:nvPr/>
        </p:nvSpPr>
        <p:spPr>
          <a:xfrm>
            <a:off x="950047" y="3990203"/>
            <a:ext cx="9630108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Областной уровень:</a:t>
            </a:r>
          </a:p>
          <a:p>
            <a:pPr>
              <a:lnSpc>
                <a:spcPct val="115000"/>
              </a:lnSpc>
            </a:pPr>
            <a:r>
              <a:rPr lang="ru-RU" sz="1400" dirty="0"/>
              <a:t>2023 год: участники – 391, победители и призеры - 267 (68,29%) </a:t>
            </a:r>
          </a:p>
          <a:p>
            <a:pPr>
              <a:lnSpc>
                <a:spcPct val="115000"/>
              </a:lnSpc>
            </a:pPr>
            <a:r>
              <a:rPr lang="ru-RU" sz="1400" dirty="0"/>
              <a:t>2024 год: участники – 273, победители и призеры – 165 (60,44%)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FB00C5-A859-985D-6FEA-0128E421326A}"/>
              </a:ext>
            </a:extLst>
          </p:cNvPr>
          <p:cNvSpPr txBox="1"/>
          <p:nvPr/>
        </p:nvSpPr>
        <p:spPr>
          <a:xfrm>
            <a:off x="6761359" y="1085682"/>
            <a:ext cx="4981908" cy="856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u="sng" dirty="0"/>
              <a:t>Предъявление педагогами опыта своей работы:</a:t>
            </a:r>
          </a:p>
          <a:p>
            <a:pPr>
              <a:lnSpc>
                <a:spcPct val="115000"/>
              </a:lnSpc>
            </a:pPr>
            <a:r>
              <a:rPr lang="ru-RU" sz="1400" dirty="0"/>
              <a:t>2023 год – 3 формы, 4 участника</a:t>
            </a:r>
          </a:p>
          <a:p>
            <a:pPr>
              <a:lnSpc>
                <a:spcPct val="115000"/>
              </a:lnSpc>
            </a:pPr>
            <a:r>
              <a:rPr lang="ru-RU" sz="1400" dirty="0"/>
              <a:t>2024 год – 7 форм, 10 участников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9F9E5-1742-51D2-2A28-CFF370142727}"/>
              </a:ext>
            </a:extLst>
          </p:cNvPr>
          <p:cNvSpPr txBox="1"/>
          <p:nvPr/>
        </p:nvSpPr>
        <p:spPr>
          <a:xfrm>
            <a:off x="950047" y="4918341"/>
            <a:ext cx="9630108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Муниципальный уровень:</a:t>
            </a:r>
          </a:p>
          <a:p>
            <a:pPr>
              <a:lnSpc>
                <a:spcPct val="115000"/>
              </a:lnSpc>
            </a:pPr>
            <a:r>
              <a:rPr lang="ru-RU" sz="1400" dirty="0"/>
              <a:t>2023 год: участники – 136, победители и призеры - 75 (55,15%) </a:t>
            </a:r>
          </a:p>
          <a:p>
            <a:pPr>
              <a:lnSpc>
                <a:spcPct val="115000"/>
              </a:lnSpc>
            </a:pPr>
            <a:r>
              <a:rPr lang="ru-RU" sz="1400" dirty="0"/>
              <a:t>2024 год: участники – 219, победители и призеры – 183 (83,56%)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88EEA16-8CDC-C524-06CC-289E730F76D1}"/>
              </a:ext>
            </a:extLst>
          </p:cNvPr>
          <p:cNvSpPr/>
          <p:nvPr/>
        </p:nvSpPr>
        <p:spPr>
          <a:xfrm>
            <a:off x="6545049" y="1253049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</p:spTree>
    <p:extLst>
      <p:ext uri="{BB962C8B-B14F-4D97-AF65-F5344CB8AC3E}">
        <p14:creationId xmlns:p14="http://schemas.microsoft.com/office/powerpoint/2010/main" val="420597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76953" y="1628185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76955" y="2474863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76953" y="3742880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4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501995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Направления деятельности МОЦ </a:t>
            </a:r>
            <a:r>
              <a:rPr lang="ru-RU" sz="1400" b="1" spc="-6" dirty="0">
                <a:solidFill>
                  <a:srgbClr val="7030A0"/>
                </a:solidFill>
                <a:latin typeface="Montserrat"/>
                <a:cs typeface="Montserrat"/>
              </a:rPr>
              <a:t>Асбестовского городского округа,</a:t>
            </a: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 </a:t>
            </a:r>
            <a:endParaRPr lang="ru-RU"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определённые как перспективные на 2025 год</a:t>
            </a:r>
          </a:p>
        </p:txBody>
      </p:sp>
      <p:sp>
        <p:nvSpPr>
          <p:cNvPr id="18" name="object 10"/>
          <p:cNvSpPr/>
          <p:nvPr/>
        </p:nvSpPr>
        <p:spPr>
          <a:xfrm>
            <a:off x="1308771" y="4859106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BF92523-4EAE-46F6-C477-7D3E2000D7AA}"/>
              </a:ext>
            </a:extLst>
          </p:cNvPr>
          <p:cNvSpPr txBox="1"/>
          <p:nvPr/>
        </p:nvSpPr>
        <p:spPr>
          <a:xfrm>
            <a:off x="1685884" y="1483594"/>
            <a:ext cx="9447783" cy="561792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dirty="0"/>
              <a:t>Выявление и распространение лучших практик по обновлению содержания и технологий дополнительного образования.</a:t>
            </a:r>
            <a:endParaRPr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FC675-8147-1B17-A9E9-2B0DA9C8BEC6}"/>
              </a:ext>
            </a:extLst>
          </p:cNvPr>
          <p:cNvSpPr txBox="1"/>
          <p:nvPr/>
        </p:nvSpPr>
        <p:spPr>
          <a:xfrm>
            <a:off x="1568093" y="2344912"/>
            <a:ext cx="95655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Повышение мотивации участия обучающихся в конкурсной деятельности на разных уровнях через обновление содержания и методов обучения при реализации ДООП с учётом интересов и потребностей различных категорий детей.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E3812-2996-D604-DFA6-0A549391ACCF}"/>
              </a:ext>
            </a:extLst>
          </p:cNvPr>
          <p:cNvSpPr txBox="1"/>
          <p:nvPr/>
        </p:nvSpPr>
        <p:spPr>
          <a:xfrm>
            <a:off x="1593514" y="3556420"/>
            <a:ext cx="9279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Организация деятельности школьных музеев, вовлечение детей в туристско-краеведческую деятельность посредством организации походно-экспедиционных, экскурсионных, проектно-исследовательских и других форм работы.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91C91-F1AF-9A8A-077E-E01F490C3FFB}"/>
              </a:ext>
            </a:extLst>
          </p:cNvPr>
          <p:cNvSpPr txBox="1"/>
          <p:nvPr/>
        </p:nvSpPr>
        <p:spPr>
          <a:xfrm>
            <a:off x="1593514" y="4741767"/>
            <a:ext cx="922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</a:rPr>
              <a:t>Ранняя профориентация, ознакомление с современными профессиями, поддержка профессионального самоопределения.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49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54945" y="305305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5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5778" y="471781"/>
            <a:ext cx="7925395" cy="223649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Предложения в план округа от муниципального образования</a:t>
            </a:r>
          </a:p>
        </p:txBody>
      </p:sp>
      <p:sp>
        <p:nvSpPr>
          <p:cNvPr id="17" name="object 2"/>
          <p:cNvSpPr txBox="1"/>
          <p:nvPr/>
        </p:nvSpPr>
        <p:spPr>
          <a:xfrm>
            <a:off x="1308770" y="1850926"/>
            <a:ext cx="3764899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Можем поделиться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357869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6254929" y="1850925"/>
            <a:ext cx="5389581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Хотим чтобы с нами поделились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E873D-75C3-D8B1-7678-0DC561AEB426}"/>
              </a:ext>
            </a:extLst>
          </p:cNvPr>
          <p:cNvSpPr txBox="1"/>
          <p:nvPr/>
        </p:nvSpPr>
        <p:spPr>
          <a:xfrm>
            <a:off x="6561666" y="2399390"/>
            <a:ext cx="41531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</a:rPr>
              <a:t>Формы работы по ранней профориентации, ознакомлению с современными профессиями.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DB929-E86E-6918-0B33-9A937AFC9D62}"/>
              </a:ext>
            </a:extLst>
          </p:cNvPr>
          <p:cNvSpPr txBox="1"/>
          <p:nvPr/>
        </p:nvSpPr>
        <p:spPr>
          <a:xfrm>
            <a:off x="1477231" y="2421079"/>
            <a:ext cx="37648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Организация туристско-краеведческой деятельности посредством организации походно-экспедиционных, экскурсионных, проектно-исследовательских форм работы и деятельности школьных музеев.</a:t>
            </a:r>
          </a:p>
        </p:txBody>
      </p:sp>
    </p:spTree>
    <p:extLst>
      <p:ext uri="{BB962C8B-B14F-4D97-AF65-F5344CB8AC3E}">
        <p14:creationId xmlns:p14="http://schemas.microsoft.com/office/powerpoint/2010/main" val="490266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5183</TotalTime>
  <Words>972</Words>
  <Application>Microsoft Office PowerPoint</Application>
  <PresentationFormat>Широкоэкранный</PresentationFormat>
  <Paragraphs>90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Montserrat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Юровская</dc:creator>
  <cp:lastModifiedBy>Диана Осинцева</cp:lastModifiedBy>
  <cp:revision>390</cp:revision>
  <dcterms:created xsi:type="dcterms:W3CDTF">2021-06-04T06:08:56Z</dcterms:created>
  <dcterms:modified xsi:type="dcterms:W3CDTF">2024-11-28T11:38:28Z</dcterms:modified>
</cp:coreProperties>
</file>