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2" r:id="rId3"/>
    <p:sldId id="278" r:id="rId4"/>
    <p:sldId id="279" r:id="rId5"/>
    <p:sldId id="286" r:id="rId6"/>
    <p:sldId id="280" r:id="rId7"/>
    <p:sldId id="267" r:id="rId8"/>
    <p:sldId id="268" r:id="rId9"/>
    <p:sldId id="270" r:id="rId10"/>
    <p:sldId id="272" r:id="rId11"/>
    <p:sldId id="274" r:id="rId12"/>
    <p:sldId id="271" r:id="rId13"/>
    <p:sldId id="281" r:id="rId14"/>
    <p:sldId id="284" r:id="rId15"/>
    <p:sldId id="282" r:id="rId16"/>
    <p:sldId id="29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51B39-BE1C-4E6B-B63D-4140224ED1AC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543C1-FDAA-4B29-A187-8AA4507C0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14B52-8B00-40A2-BC9C-D1B9180D9FF4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E7E0E-499F-4BBF-8DB8-D573BFDF1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F4601-9817-4BF1-A28C-56147F9A54DD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AB3C8-143F-4308-859A-2B59401FA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65EF0-53E5-4BC0-9C93-85AC53F1DF03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B6D6C-7E85-4F63-942F-0DFF5038B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C209F-EB23-40E5-84DB-D23F218581E7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B31EA-809E-4A62-AEB6-619149138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F2F64-B923-49B1-A941-513A125F7CBC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3A24-81F9-4368-BEAC-66B1DE905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9042A-EABF-4CF5-9510-072EE7C2D081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809FC-8B92-432A-90B0-FAE903DC9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D0193-DBFD-445E-8B46-9E3A45A44439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984A9-3D42-4B4D-9F05-DE4481E72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C8D7F-FB13-4691-B0E6-79EFE06344B9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23B7-ECB1-40BA-BBFB-76C2A36E1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87E0B-8C6E-42EA-8CCC-A99B26E68760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2503-6904-482E-B42D-6224ED2D46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88679-178C-40EE-9382-6E4F2EA712D5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CC3E-57F8-4CEF-88F7-151A2D213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FD896C-21DF-405A-9D73-753653A87FBF}" type="datetimeFigureOut">
              <a:rPr lang="ru-RU"/>
              <a:pPr>
                <a:defRPr/>
              </a:pPr>
              <a:t>23.02.2026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0EB703-B9D8-4E81-A21B-1CA2C3DEF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18864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55576" y="836712"/>
            <a:ext cx="77768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Педсовет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ГБОУ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лнр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 «СЛУВК с. ТЕПЛОЕ»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r>
              <a:rPr lang="ru-RU" b="1" dirty="0"/>
              <a:t>                         </a:t>
            </a:r>
            <a:endParaRPr lang="en-US" dirty="0"/>
          </a:p>
          <a:p>
            <a:pPr algn="ctr"/>
            <a:r>
              <a:rPr lang="ru-RU" sz="3200" b="1" dirty="0"/>
              <a:t>«Профилактика </a:t>
            </a:r>
            <a:r>
              <a:rPr lang="ru-RU" sz="3200" b="1" dirty="0" smtClean="0"/>
              <a:t>правонарушений</a:t>
            </a:r>
            <a:r>
              <a:rPr lang="ru-RU" sz="3200" b="1" dirty="0"/>
              <a:t> </a:t>
            </a:r>
            <a:r>
              <a:rPr lang="ru-RU" sz="3200" b="1" dirty="0" smtClean="0"/>
              <a:t>среди учащихся:</a:t>
            </a:r>
          </a:p>
          <a:p>
            <a:pPr algn="ctr"/>
            <a:r>
              <a:rPr lang="ru-RU" sz="3200" b="1" dirty="0" smtClean="0"/>
              <a:t> </a:t>
            </a:r>
            <a:r>
              <a:rPr lang="ru-RU" sz="3200" b="1" dirty="0"/>
              <a:t>роль школы и семьи»</a:t>
            </a:r>
            <a:endParaRPr lang="en-US" sz="3200" b="1" dirty="0">
              <a:latin typeface="Rockwell Extra Bold" panose="02060903040505020403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4725144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Калинина Елена Николаевна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Заместитель  директора </a:t>
            </a:r>
            <a:endParaRPr lang="ru-RU" b="1" cap="all" dirty="0">
              <a:ln w="9000" cmpd="sng">
                <a:solidFill>
                  <a:srgbClr val="00206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Constantia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по воспитательной </a:t>
            </a:r>
            <a:r>
              <a:rPr lang="ru-RU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работе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Гбоу</a:t>
            </a:r>
            <a:r>
              <a:rPr lang="ru-RU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/>
                <a:cs typeface="Arial" charset="0"/>
              </a:rPr>
              <a:t> ЛНР «СЛУВК с. Теплое»</a:t>
            </a:r>
            <a:endParaRPr lang="ru-RU" b="1" cap="all" dirty="0">
              <a:ln w="9000" cmpd="sng">
                <a:solidFill>
                  <a:srgbClr val="00206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Constantia"/>
              <a:cs typeface="Arial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338" y="-100013"/>
            <a:ext cx="915511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404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404663"/>
            <a:ext cx="770485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1.«О системе работы </a:t>
            </a:r>
            <a:r>
              <a:rPr lang="ru-RU" b="1" dirty="0" smtClean="0"/>
              <a:t>по </a:t>
            </a:r>
            <a:r>
              <a:rPr lang="ru-RU" b="1" dirty="0"/>
              <a:t>профилактике правонарушений среди несовершеннолетних»- </a:t>
            </a:r>
            <a:r>
              <a:rPr lang="ru-RU" sz="1200" b="1" dirty="0"/>
              <a:t>зам. директора по ВР  </a:t>
            </a:r>
            <a:r>
              <a:rPr lang="ru-RU" sz="1200" b="1" dirty="0" smtClean="0"/>
              <a:t>Калинина Е.Н.</a:t>
            </a:r>
            <a:endParaRPr lang="ru-RU" sz="1200" b="1" dirty="0"/>
          </a:p>
          <a:p>
            <a:endParaRPr lang="ru-RU" sz="1600" b="1" dirty="0"/>
          </a:p>
          <a:p>
            <a:r>
              <a:rPr lang="ru-RU" b="1" dirty="0"/>
              <a:t> 2. Организация работы классного руководителя </a:t>
            </a:r>
            <a:r>
              <a:rPr lang="ru-RU" b="1" dirty="0" smtClean="0"/>
              <a:t>9 </a:t>
            </a:r>
            <a:r>
              <a:rPr lang="ru-RU" b="1" dirty="0"/>
              <a:t>класса  по профилактике правонарушений несовершеннолетних –</a:t>
            </a:r>
          </a:p>
          <a:p>
            <a:r>
              <a:rPr lang="ru-RU" sz="1200" b="1" dirty="0" err="1"/>
              <a:t>кл</a:t>
            </a:r>
            <a:r>
              <a:rPr lang="ru-RU" sz="1200" b="1" dirty="0"/>
              <a:t>. руководитель </a:t>
            </a:r>
            <a:r>
              <a:rPr lang="ru-RU" sz="1200" b="1" dirty="0" smtClean="0"/>
              <a:t>9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smtClean="0"/>
              <a:t>Калинина Е.Н.</a:t>
            </a:r>
            <a:endParaRPr lang="ru-RU" sz="1200" b="1" dirty="0"/>
          </a:p>
          <a:p>
            <a:r>
              <a:rPr lang="ru-RU" sz="1600" b="1" dirty="0"/>
              <a:t> </a:t>
            </a:r>
          </a:p>
          <a:p>
            <a:r>
              <a:rPr lang="ru-RU" b="1" dirty="0"/>
              <a:t>3.Индивидуально-воспитательная  работа с детьми </a:t>
            </a:r>
            <a:r>
              <a:rPr lang="ru-RU" b="1" dirty="0" err="1"/>
              <a:t>девиантного</a:t>
            </a:r>
            <a:r>
              <a:rPr lang="ru-RU" b="1" dirty="0"/>
              <a:t> поведения”</a:t>
            </a:r>
            <a:r>
              <a:rPr lang="ru-RU" sz="1600" b="1" dirty="0"/>
              <a:t> </a:t>
            </a:r>
            <a:r>
              <a:rPr lang="ru-RU" sz="1200" b="1" dirty="0"/>
              <a:t>– </a:t>
            </a:r>
            <a:r>
              <a:rPr lang="ru-RU" sz="1200" b="1" dirty="0" err="1"/>
              <a:t>кл</a:t>
            </a:r>
            <a:r>
              <a:rPr lang="ru-RU" sz="1200" b="1" dirty="0"/>
              <a:t>. руководитель </a:t>
            </a:r>
            <a:r>
              <a:rPr lang="ru-RU" sz="1200" b="1" dirty="0" smtClean="0"/>
              <a:t>3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smtClean="0"/>
              <a:t>Бондаренко Н.Г.</a:t>
            </a:r>
            <a:endParaRPr lang="ru-RU" sz="1200" b="1" dirty="0"/>
          </a:p>
          <a:p>
            <a:r>
              <a:rPr lang="ru-RU" sz="1600" b="1" dirty="0"/>
              <a:t> </a:t>
            </a:r>
          </a:p>
          <a:p>
            <a:r>
              <a:rPr lang="ru-RU" b="1" dirty="0"/>
              <a:t>4.Работа классного руководителя по предупреждению правонарушений и безнадзорности в школе для </a:t>
            </a:r>
            <a:r>
              <a:rPr lang="ru-RU" b="1" dirty="0" smtClean="0"/>
              <a:t>обучающихся»-</a:t>
            </a:r>
            <a:r>
              <a:rPr lang="ru-RU" sz="1200" b="1" dirty="0" err="1"/>
              <a:t>кл</a:t>
            </a:r>
            <a:r>
              <a:rPr lang="ru-RU" sz="1200" b="1" dirty="0"/>
              <a:t>. руководитель 7</a:t>
            </a:r>
            <a:r>
              <a:rPr lang="ru-RU" sz="1200" b="1" dirty="0" smtClean="0"/>
              <a:t>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smtClean="0"/>
              <a:t>Сафонова Е.Н.</a:t>
            </a:r>
            <a:endParaRPr lang="ru-RU" sz="1200" b="1" dirty="0"/>
          </a:p>
          <a:p>
            <a:r>
              <a:rPr lang="ru-RU" sz="1600" b="1" dirty="0"/>
              <a:t> </a:t>
            </a:r>
          </a:p>
          <a:p>
            <a:r>
              <a:rPr lang="ru-RU" b="1" dirty="0"/>
              <a:t>5. Формы и приемы работы с учащимися, оказавшимися в социально опасном положении, и их законными представителями-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smtClean="0"/>
              <a:t>руководитель 10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err="1" smtClean="0"/>
              <a:t>Зенцева</a:t>
            </a:r>
            <a:r>
              <a:rPr lang="ru-RU" sz="1200" b="1" dirty="0" smtClean="0"/>
              <a:t> Ю.Е.</a:t>
            </a:r>
            <a:endParaRPr lang="ru-RU" sz="1600" b="1" dirty="0"/>
          </a:p>
          <a:p>
            <a:r>
              <a:rPr lang="ru-RU" b="1" dirty="0"/>
              <a:t>6. Выявление семейного неблагополучия и отрицательного </a:t>
            </a:r>
            <a:r>
              <a:rPr lang="ru-RU" b="1" dirty="0" smtClean="0"/>
              <a:t>   влияния </a:t>
            </a:r>
            <a:r>
              <a:rPr lang="ru-RU" b="1" dirty="0"/>
              <a:t>семьи на развитие ребенка- </a:t>
            </a:r>
            <a:r>
              <a:rPr lang="ru-RU" sz="1200" b="1" dirty="0" err="1"/>
              <a:t>кл</a:t>
            </a:r>
            <a:r>
              <a:rPr lang="ru-RU" sz="1200" b="1" dirty="0"/>
              <a:t>. руководитель </a:t>
            </a:r>
            <a:r>
              <a:rPr lang="ru-RU" sz="1200" b="1" dirty="0" smtClean="0"/>
              <a:t>8 </a:t>
            </a:r>
            <a:r>
              <a:rPr lang="ru-RU" sz="1200" b="1" dirty="0" err="1"/>
              <a:t>кл</a:t>
            </a:r>
            <a:r>
              <a:rPr lang="ru-RU" sz="1200" b="1" dirty="0"/>
              <a:t>. </a:t>
            </a:r>
            <a:r>
              <a:rPr lang="ru-RU" sz="1200" b="1" dirty="0" err="1" smtClean="0"/>
              <a:t>Сапельникова</a:t>
            </a:r>
            <a:r>
              <a:rPr lang="ru-RU" sz="1200" b="1" dirty="0" smtClean="0"/>
              <a:t> О.В.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7621173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971550" y="1196974"/>
            <a:ext cx="777716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Book Antiqua" pitchFamily="18" charset="0"/>
              </a:rPr>
              <a:t>Цель педсовета: </a:t>
            </a:r>
          </a:p>
          <a:p>
            <a:r>
              <a:rPr lang="ru-RU" sz="3600" dirty="0">
                <a:latin typeface="Book Antiqua" pitchFamily="18" charset="0"/>
              </a:rPr>
              <a:t>проведение системного анализа работы </a:t>
            </a:r>
            <a:r>
              <a:rPr lang="ru-RU" sz="3600" dirty="0" smtClean="0">
                <a:latin typeface="Book Antiqua" pitchFamily="18" charset="0"/>
              </a:rPr>
              <a:t>школы по </a:t>
            </a:r>
            <a:r>
              <a:rPr lang="ru-RU" sz="3600" dirty="0">
                <a:latin typeface="Book Antiqua" pitchFamily="18" charset="0"/>
              </a:rPr>
              <a:t>профилактике безнадзорности, правонарушений и преступлений среди несовершеннолетних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539552" y="548681"/>
            <a:ext cx="8136904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ook Antiqua" pitchFamily="18" charset="0"/>
              </a:rPr>
              <a:t>Задачи:</a:t>
            </a:r>
          </a:p>
          <a:p>
            <a:r>
              <a:rPr lang="ru-RU" sz="2000" dirty="0">
                <a:latin typeface="Book Antiqua" pitchFamily="18" charset="0"/>
              </a:rPr>
              <a:t>- определить проблемные направления в работе по профилактике безнадзорности и правонарушений несовершеннолетних; </a:t>
            </a:r>
          </a:p>
          <a:p>
            <a:r>
              <a:rPr lang="ru-RU" sz="2000" dirty="0">
                <a:latin typeface="Book Antiqua" pitchFamily="18" charset="0"/>
              </a:rPr>
              <a:t>- определить сферы взаимодействия школы со службами и учреждениями профилактики безнадзорности и правонарушений несовершеннолетних;</a:t>
            </a:r>
          </a:p>
          <a:p>
            <a:r>
              <a:rPr lang="ru-RU" sz="2000" dirty="0">
                <a:latin typeface="Book Antiqua" pitchFamily="18" charset="0"/>
              </a:rPr>
              <a:t>-выбрать соответствующие формы и приемы работы с учащимися, оказавшимися в социально опасном положении, и их законными представителями;</a:t>
            </a:r>
          </a:p>
          <a:p>
            <a:r>
              <a:rPr lang="ru-RU" sz="2000" dirty="0">
                <a:latin typeface="Book Antiqua" pitchFamily="18" charset="0"/>
              </a:rPr>
              <a:t>-содействовать формированию у педагогов необходимости и          </a:t>
            </a:r>
          </a:p>
          <a:p>
            <a:r>
              <a:rPr lang="ru-RU" sz="2000" dirty="0">
                <a:latin typeface="Book Antiqua" pitchFamily="18" charset="0"/>
              </a:rPr>
              <a:t> умения строить отношения с обучающимися и их родителями на основе личностно-ориентированного подхода</a:t>
            </a:r>
            <a:r>
              <a:rPr lang="ru-RU" sz="2000" dirty="0" smtClean="0">
                <a:latin typeface="Book Antiqua" pitchFamily="18" charset="0"/>
              </a:rPr>
              <a:t>.</a:t>
            </a:r>
            <a:r>
              <a:rPr lang="ru-RU" sz="2000" dirty="0" smtClean="0"/>
              <a:t> </a:t>
            </a:r>
            <a:endParaRPr lang="ru-RU" sz="2000" dirty="0">
              <a:latin typeface="Ariaтимотей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55576" y="476672"/>
            <a:ext cx="7776864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Кто-то, когда-то, должен ответить,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Высветив правду, истину вскрыв,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Что же такое – трудные дети?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Вечный вопрос и больной как нарыв.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Вот он сидит перед нами, глядите,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Сжался пружиной, отчаялся он,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Словно стена без дверей и без окон.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Вот они, главные истины эти: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Поздно заметили… поздно учли…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Нет! Не рождаются трудные дети!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Просто им вовремя не помогли.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                                   (С. Давидович)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83568" y="1340768"/>
            <a:ext cx="7776864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Асоциальное поведение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Это поведение, уклоняющееся от выполнения морально-нравственных норм, непосредственно угрожающее благополучию межличностных отношений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11560" y="404664"/>
            <a:ext cx="7920880" cy="606319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Признаки проблемных детей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1. </a:t>
            </a:r>
            <a:r>
              <a:rPr lang="ru-RU" b="1" i="1" u="sng" dirty="0">
                <a:latin typeface="Book Antiqua" pitchFamily="18" charset="0"/>
              </a:rPr>
              <a:t>Уклонение от учебы вследствие: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    - неуспеваемости по большинству предметов;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    - отставания в интеллектуальном развитии;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    - ориентация на другие виды деятельности;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    - отсутствие познавательных интересов.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latin typeface="Book Antiqua" pitchFamily="18" charset="0"/>
              </a:rPr>
              <a:t>2. Общественно-трудовая активность: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отказ от общественных поручений;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пренебрежительное отношение к делам класса;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демонстративный отказ от участия в трудовых делах;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пренебрежение к общественной собственности, ее порча.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latin typeface="Book Antiqua" pitchFamily="18" charset="0"/>
              </a:rPr>
              <a:t>3. Негативные проявления: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употребление спиртных напитков;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употребление психотропных и токсических веществ;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тяга к азартным играм;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курение;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нездоровые сексуальные проявления.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latin typeface="Book Antiqua" pitchFamily="18" charset="0"/>
              </a:rPr>
              <a:t>4. Негативизм в оценке явлений действительности.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68313" y="404813"/>
            <a:ext cx="8135937" cy="61864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latin typeface="Book Antiqua" pitchFamily="18" charset="0"/>
              </a:rPr>
              <a:t>5. Повышенная критичность по отношению к педагогам и взрослым: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грубость;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-драки;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прогулы, пропуски занятий;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недисциплинированность на уроках;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избиение слабых, младших;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вымогательство;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жестокое отношение к животным;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воровство;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нарушение общественного порядка;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latin typeface="Book Antiqua" pitchFamily="18" charset="0"/>
              </a:rPr>
              <a:t>немотивированные поступки.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u="sng" dirty="0">
                <a:latin typeface="Book Antiqua" pitchFamily="18" charset="0"/>
              </a:rPr>
              <a:t>6. Отношение к воспитательным мероприятиям: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равнодушное;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-скептическое;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негативное;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Book Antiqua" pitchFamily="18" charset="0"/>
              </a:rPr>
              <a:t>- ожесточенное.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Book Antiqua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Book Antiqua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Book Antiqua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893776" y="620688"/>
            <a:ext cx="7854687" cy="36625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Причины отклоняющегося поведения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•	</a:t>
            </a:r>
            <a:r>
              <a:rPr lang="ru-RU" sz="2800" dirty="0">
                <a:latin typeface="Book Antiqua" pitchFamily="18" charset="0"/>
              </a:rPr>
              <a:t>Стремление привлечь к себе внимание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Book Antiqua" pitchFamily="18" charset="0"/>
              </a:rPr>
              <a:t>•	Стремление к самоутверждению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Book Antiqua" pitchFamily="18" charset="0"/>
              </a:rPr>
              <a:t>•	Нравственно-духовная незрелость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Book Antiqua" pitchFamily="18" charset="0"/>
              </a:rPr>
              <a:t>•	Стремление отомстить.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611188" y="620713"/>
            <a:ext cx="8137525" cy="563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u="sng">
                <a:latin typeface="Book Antiqua" pitchFamily="18" charset="0"/>
              </a:rPr>
              <a:t>Мерами индивидуальной профилактики правонарушений, безнадзорности и беспризорности среди несовершеннолетних являются:</a:t>
            </a:r>
          </a:p>
          <a:p>
            <a:r>
              <a:rPr lang="ru-RU">
                <a:latin typeface="Book Antiqua" pitchFamily="18" charset="0"/>
              </a:rPr>
              <a:t>1) профилактическая беседа;</a:t>
            </a:r>
          </a:p>
          <a:p>
            <a:r>
              <a:rPr lang="ru-RU">
                <a:latin typeface="Book Antiqua" pitchFamily="18" charset="0"/>
              </a:rPr>
              <a:t>2) представление об устранении причин и условий, способствующих совершению правонарушений;</a:t>
            </a:r>
          </a:p>
          <a:p>
            <a:r>
              <a:rPr lang="ru-RU">
                <a:latin typeface="Book Antiqua" pitchFamily="18" charset="0"/>
              </a:rPr>
              <a:t>3) профилактический учет и контроль;</a:t>
            </a:r>
          </a:p>
          <a:p>
            <a:r>
              <a:rPr lang="ru-RU">
                <a:latin typeface="Book Antiqua" pitchFamily="18" charset="0"/>
              </a:rPr>
              <a:t>4) направление в специальные организации образования и организации образования с особым режимом содержания;</a:t>
            </a:r>
          </a:p>
          <a:p>
            <a:r>
              <a:rPr lang="ru-RU">
                <a:latin typeface="Book Antiqua" pitchFamily="18" charset="0"/>
              </a:rPr>
              <a:t>5) меры воспитательного воздействия;</a:t>
            </a:r>
          </a:p>
          <a:p>
            <a:r>
              <a:rPr lang="ru-RU">
                <a:latin typeface="Book Antiqua" pitchFamily="18" charset="0"/>
              </a:rPr>
              <a:t>6) защитное предписание;</a:t>
            </a:r>
          </a:p>
          <a:p>
            <a:r>
              <a:rPr lang="ru-RU">
                <a:latin typeface="Book Antiqua" pitchFamily="18" charset="0"/>
              </a:rPr>
              <a:t>7) административное взыскание;</a:t>
            </a:r>
          </a:p>
          <a:p>
            <a:r>
              <a:rPr lang="ru-RU">
                <a:latin typeface="Book Antiqua" pitchFamily="18" charset="0"/>
              </a:rPr>
              <a:t>8) меры, принимаемые по приговору суда.</a:t>
            </a:r>
          </a:p>
          <a:p>
            <a:endParaRPr lang="ru-RU">
              <a:latin typeface="Book Antiqua" pitchFamily="18" charset="0"/>
            </a:endParaRPr>
          </a:p>
          <a:p>
            <a:r>
              <a:rPr lang="ru-RU">
                <a:latin typeface="Book Antiqua" pitchFamily="18" charset="0"/>
              </a:rPr>
              <a:t>Меры индивидуальной профилактики правонарушений, безнадзорности и беспризорности среди несовершеннолетних определяются с учетом индивидуальных особенностей несовершеннолетних, в отношении которых они применяются, характера и степени общественной опасности совершенных ими правонарушений.</a:t>
            </a:r>
          </a:p>
          <a:p>
            <a:endParaRPr lang="ru-RU"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116013" y="1755775"/>
            <a:ext cx="6985000" cy="292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ctr"/>
            <a:endParaRPr lang="ru-RU"/>
          </a:p>
          <a:p>
            <a:pPr indent="450850"/>
            <a:r>
              <a:rPr lang="ru-RU"/>
              <a:t>- </a:t>
            </a:r>
            <a:r>
              <a:rPr lang="ru-RU" sz="2400" b="1">
                <a:latin typeface="Arial Rounded MT Bold" pitchFamily="34" charset="0"/>
              </a:rPr>
              <a:t>профилактическая работа; </a:t>
            </a:r>
          </a:p>
          <a:p>
            <a:pPr indent="450850"/>
            <a:r>
              <a:rPr lang="ru-RU" sz="2400" b="1">
                <a:latin typeface="Arial Rounded MT Bold" pitchFamily="34" charset="0"/>
              </a:rPr>
              <a:t>- организация досуговой деятельности; </a:t>
            </a:r>
          </a:p>
          <a:p>
            <a:pPr indent="450850"/>
            <a:r>
              <a:rPr lang="ru-RU" sz="2400" b="1">
                <a:latin typeface="Arial Rounded MT Bold" pitchFamily="34" charset="0"/>
              </a:rPr>
              <a:t>- работа с законными представителями; </a:t>
            </a:r>
          </a:p>
          <a:p>
            <a:pPr indent="450850"/>
            <a:r>
              <a:rPr lang="ru-RU" sz="2400" b="1">
                <a:latin typeface="Arial Rounded MT Bold" pitchFamily="34" charset="0"/>
              </a:rPr>
              <a:t>-организация полезной занятости и активного отдыха учащихся во время каникул;</a:t>
            </a:r>
          </a:p>
          <a:p>
            <a:pPr indent="450850"/>
            <a:r>
              <a:rPr lang="ru-RU" sz="2400" b="1">
                <a:latin typeface="Arial Rounded MT Bold" pitchFamily="34" charset="0"/>
              </a:rPr>
              <a:t>-работа с детьми девиантного поведения;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900113" y="692150"/>
            <a:ext cx="76327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chemeClr val="hlink"/>
                </a:solidFill>
              </a:rPr>
              <a:t>Направления профилактики преступлений и правонарушений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338" y="-100013"/>
            <a:ext cx="915511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611561" y="620689"/>
            <a:ext cx="76323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b="1" i="1" u="sng" dirty="0" smtClean="0">
              <a:latin typeface="Book Antiqua" pitchFamily="18" charset="0"/>
            </a:endParaRPr>
          </a:p>
          <a:p>
            <a:endParaRPr lang="ru-RU" sz="2000" b="1" i="1" u="sng" dirty="0">
              <a:latin typeface="Book Antiqua" pitchFamily="18" charset="0"/>
            </a:endParaRPr>
          </a:p>
          <a:p>
            <a:r>
              <a:rPr lang="ru-RU" sz="2000" b="1" i="1" u="sng" dirty="0" smtClean="0">
                <a:latin typeface="Book Antiqua" pitchFamily="18" charset="0"/>
              </a:rPr>
              <a:t>Неблагополучная </a:t>
            </a:r>
            <a:r>
              <a:rPr lang="ru-RU" sz="2000" b="1" i="1" u="sng" dirty="0">
                <a:latin typeface="Book Antiqua" pitchFamily="18" charset="0"/>
              </a:rPr>
              <a:t>семья </a:t>
            </a:r>
            <a:r>
              <a:rPr lang="ru-RU" sz="2000" dirty="0">
                <a:latin typeface="Book Antiqua" pitchFamily="18" charset="0"/>
              </a:rPr>
              <a:t>- семья, где родители или законные представители несовершеннолетних не исполняют своих обязанностей по их воспитанию, обучению, содержанию и (или) отрицательно влияют на их поведение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55576" y="548680"/>
            <a:ext cx="7920880" cy="43396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Решение педсовета: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  <a:defRPr/>
            </a:pPr>
            <a:r>
              <a:rPr lang="ru-RU" sz="1600" b="1" u="sng" dirty="0">
                <a:latin typeface="Book Antiqua" pitchFamily="18" charset="0"/>
                <a:ea typeface="Times New Roman"/>
              </a:rPr>
              <a:t>Заместителю директора по ВР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lang="ru-RU" sz="1600" dirty="0">
                <a:latin typeface="Book Antiqua" pitchFamily="18" charset="0"/>
                <a:ea typeface="Times New Roman"/>
              </a:rPr>
              <a:t>усилить контроль за своевременным выявлением семейного неблагополучия, негативных изменений в поведении детей и подростков, склонных к правонарушениям,  за качеством </a:t>
            </a:r>
            <a:r>
              <a:rPr lang="ru-RU" sz="1600" dirty="0" smtClean="0">
                <a:latin typeface="Book Antiqua" pitchFamily="18" charset="0"/>
                <a:ea typeface="Times New Roman"/>
              </a:rPr>
              <a:t>проводимых </a:t>
            </a:r>
            <a:r>
              <a:rPr lang="ru-RU" sz="1600" dirty="0">
                <a:latin typeface="Book Antiqua" pitchFamily="18" charset="0"/>
                <a:ea typeface="Times New Roman"/>
              </a:rPr>
              <a:t>классными руководителями профилактических мероприятий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lang="ru-RU" sz="1600" dirty="0">
                <a:latin typeface="Book Antiqua" pitchFamily="18" charset="0"/>
                <a:ea typeface="Times New Roman"/>
              </a:rPr>
              <a:t>2. </a:t>
            </a:r>
            <a:r>
              <a:rPr lang="ru-RU" sz="1600" b="1" u="sng" dirty="0" smtClean="0">
                <a:latin typeface="Book Antiqua" pitchFamily="18" charset="0"/>
                <a:ea typeface="Times New Roman"/>
              </a:rPr>
              <a:t>Социальному педагогу</a:t>
            </a:r>
            <a:r>
              <a:rPr lang="ru-RU" sz="1400" b="1" u="sng" dirty="0"/>
              <a:t>-( при отсутствии должности социального педагога) - заместителю директора по ВР</a:t>
            </a:r>
            <a:endParaRPr lang="ru-RU" sz="1400" b="1" u="sng" dirty="0">
              <a:latin typeface="Book Antiqua" pitchFamily="18" charset="0"/>
              <a:ea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lang="ru-RU" sz="1600" dirty="0">
                <a:latin typeface="Book Antiqua" pitchFamily="18" charset="0"/>
                <a:ea typeface="Times New Roman"/>
              </a:rPr>
              <a:t>2.1.своевременно и качественно проводить работу по раннему выявлению семейного неблагополучия постоянно;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lang="ru-RU" sz="1600" dirty="0">
                <a:latin typeface="Book Antiqua" pitchFamily="18" charset="0"/>
                <a:ea typeface="Times New Roman"/>
              </a:rPr>
              <a:t>2.2.проводить обучение родителей методами ненасильственной педагогики («Поговорим по душам», индивидуальная и групповая беседа-консультация)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lang="ru-RU" sz="1600" dirty="0">
                <a:latin typeface="Book Antiqua" pitchFamily="18" charset="0"/>
                <a:ea typeface="Times New Roman"/>
              </a:rPr>
              <a:t>2.3.анализировать банк данных несовершеннолетних, состоящих на различных видах учета с целью коррекции профилактической работы с детьми и их родителями</a:t>
            </a:r>
            <a:r>
              <a:rPr lang="ru-RU" sz="1600" dirty="0" smtClean="0">
                <a:latin typeface="Book Antiqua" pitchFamily="18" charset="0"/>
                <a:ea typeface="Times New Roman"/>
              </a:rPr>
              <a:t>.</a:t>
            </a:r>
            <a:endParaRPr lang="ru-RU" sz="1600" dirty="0">
              <a:latin typeface="Book Antiqua" pitchFamily="18" charset="0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611188" y="620713"/>
            <a:ext cx="8064500" cy="4894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2286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 Классным руководителям</a:t>
            </a:r>
          </a:p>
          <a:p>
            <a:pPr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3.1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своевременно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выявлять в классе детей, имеющих склонность к </a:t>
            </a:r>
            <a:r>
              <a:rPr lang="ru-RU" sz="1600" dirty="0" err="1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девиантному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поведению</a:t>
            </a:r>
          </a:p>
          <a:p>
            <a:pPr>
              <a:tabLst>
                <a:tab pos="2286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3.2.</a:t>
            </a:r>
            <a:r>
              <a:rPr lang="en-US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выяснять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причины поведенческих изменений подростков и детей, ранние признаки семейного неблагополучия постоянно;</a:t>
            </a:r>
          </a:p>
          <a:p>
            <a:pPr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3.3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организовать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совместную деятельность школьников и взрослых, способных изменить систему сложившихся взаимоотношений постоянно;</a:t>
            </a:r>
          </a:p>
          <a:p>
            <a:pPr>
              <a:tabLst>
                <a:tab pos="2286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3.4.</a:t>
            </a:r>
            <a:r>
              <a:rPr lang="en-US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формировать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у детей правовую грамотность в отношении преступлений против личности, расширить социально-психологическую компетенцию в целях снижения количества преступлений и правонарушений постоянно;</a:t>
            </a:r>
          </a:p>
          <a:p>
            <a:pPr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3.5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обучать </a:t>
            </a: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несовершеннолетних правилам безопасного поведения в целях защиты от агрессии окружающих, а также для налаживания партнёрских отношений со сверстниками и взрослыми  постоянно.</a:t>
            </a:r>
          </a:p>
          <a:p>
            <a:pPr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Book Antiqua" pitchFamily="18" charset="0"/>
                <a:cs typeface="Times New Roman" pitchFamily="18" charset="0"/>
              </a:rPr>
              <a:t>3.6. проводить тематические беседы по пропаганде здорового образа жизни и профилактике вредных зависимостей с привлечением медицинских работников. Ежемесячно</a:t>
            </a:r>
            <a:endParaRPr lang="ru-RU" sz="2800" dirty="0">
              <a:latin typeface="Book Antiqua" pitchFamily="18" charset="0"/>
            </a:endParaRPr>
          </a:p>
          <a:p>
            <a:pPr>
              <a:tabLst>
                <a:tab pos="228600" algn="l"/>
              </a:tabLst>
            </a:pPr>
            <a:endParaRPr lang="ru-RU" sz="2800" dirty="0">
              <a:latin typeface="Book Antiqua" pitchFamily="18" charset="0"/>
            </a:endParaRPr>
          </a:p>
          <a:p>
            <a:pPr>
              <a:tabLst>
                <a:tab pos="228600" algn="l"/>
              </a:tabLst>
            </a:pPr>
            <a:endParaRPr lang="ru-RU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84213" y="615950"/>
            <a:ext cx="7775575" cy="56324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Book Antiqua" panose="02040602050305030304" pitchFamily="18" charset="0"/>
              </a:rPr>
              <a:t>Рекомендации классным руководителям по повышению уровня воспитанности учащихся: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 Antiqua" panose="0204060205030503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Привлекать учащихся к участию в коллективных делах класса, школы.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Способствовать дальнейшему формированию нравственных представлений и убеждений.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Формировать у учащихся ответственное отношение к учёбе, бережное отношение к результатам труда человека.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Развивать у учащихся чувство коллективизма, сплочённости, доброжелательное отношение друг к другу.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Способствовать усвоению культуры отношений между учащимися.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Book Antiqua" panose="02040602050305030304" pitchFamily="18" charset="0"/>
              </a:rPr>
              <a:t>Способствовать формированию умения управлять своим поведением, признавать и анализировать свои ошибки, правильно распределять время учёбы и отдыха.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latin typeface="Book Antiqua" panose="0204060205030503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Администратор\Desktop\ФОНЫ\fon-dlya-prezent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338" y="-100013"/>
            <a:ext cx="915511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404664"/>
            <a:ext cx="77048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«Даже если человек страдает сам из-за себя, 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pPr lvl="0" indent="450850" algn="ctr" eaLnBrk="0" hangingPunct="0"/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разве не лучше, чтобы ему помогли,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pPr lvl="0" indent="450850" algn="ctr" eaLnBrk="0" hangingPunct="0"/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если кто-то на это способен?»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pPr lvl="0" indent="450850" algn="ctr" eaLnBrk="0" hangingPunct="0"/>
            <a:r>
              <a:rPr lang="ru-RU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Серен Кьеркегор.</a:t>
            </a:r>
            <a:endParaRPr lang="en-US" sz="3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ctr" eaLnBrk="0" hangingPunct="0"/>
            <a:endParaRPr lang="ru-RU" sz="3600" b="1" u="sng" dirty="0" smtClean="0">
              <a:latin typeface="Arial" pitchFamily="34" charset="0"/>
              <a:cs typeface="Arial" pitchFamily="34" charset="0"/>
            </a:endParaRPr>
          </a:p>
          <a:p>
            <a:pPr lvl="0" indent="450850" algn="ctr" eaLnBrk="0" hangingPunct="0"/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lvl="0" indent="450850" algn="ctr" eaLnBrk="0" hangingPunct="0"/>
            <a:endParaRPr lang="ru-RU" sz="3600" b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957</Words>
  <Application>Microsoft Office PowerPoint</Application>
  <PresentationFormat>Экран (4:3)</PresentationFormat>
  <Paragraphs>141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Пользователь</cp:lastModifiedBy>
  <cp:revision>74</cp:revision>
  <dcterms:created xsi:type="dcterms:W3CDTF">2015-01-19T08:15:25Z</dcterms:created>
  <dcterms:modified xsi:type="dcterms:W3CDTF">2026-02-23T12:33:31Z</dcterms:modified>
</cp:coreProperties>
</file>