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77" r:id="rId2"/>
    <p:sldId id="269" r:id="rId3"/>
    <p:sldId id="278" r:id="rId4"/>
    <p:sldId id="279" r:id="rId5"/>
    <p:sldId id="280" r:id="rId6"/>
    <p:sldId id="281" r:id="rId7"/>
    <p:sldId id="271" r:id="rId8"/>
    <p:sldId id="287" r:id="rId9"/>
    <p:sldId id="286" r:id="rId10"/>
    <p:sldId id="282" r:id="rId11"/>
    <p:sldId id="283" r:id="rId12"/>
    <p:sldId id="285" r:id="rId13"/>
    <p:sldId id="284" r:id="rId1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47" autoAdjust="0"/>
  </p:normalViewPr>
  <p:slideViewPr>
    <p:cSldViewPr>
      <p:cViewPr varScale="1">
        <p:scale>
          <a:sx n="104" d="100"/>
          <a:sy n="104" d="100"/>
        </p:scale>
        <p:origin x="18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1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7D3F408-24CD-4221-A0A5-91315E02A4CE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AD0F19A-4B72-4481-986E-E82930B5B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D78B7EC-7FA7-4B8D-A344-35A93D6393D1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14EDB2F-9D49-411D-A038-D3D84AE962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B5A46-17A3-40BE-AFDB-D13E66B7E63B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87437-40B8-4384-B155-984E8B0E5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9FBA0-B7FE-47A9-8974-D3BD6A1EBE13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3B213-AEF6-4766-A520-C877BE050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9F9A7-C430-420F-8797-71A607CD2AE7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A900-4A76-4439-9331-F49D603B34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FFD22-F7CD-472B-A0F5-5BA1CF1880BF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9377C-6446-46C9-9391-B87F19EC8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0D532-7E64-404A-B5C6-65E963B98043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DA216-C24D-49B7-AEAE-5B129BE76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674B2-9DF5-4385-891B-C97087515C3C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05075-D4CA-4AAD-B41E-7AAD25976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AA853-1E89-47FC-84A4-89A395CE40D1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E2468-FA70-424D-B5EB-B3F576B395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02822-1FE9-4424-A3FA-F74E89467D04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57033-1751-4EF2-A246-AF2D5B1543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01C6D-9DE0-477F-B4CB-FF508C52C3D2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CB8CA-30CF-4F43-B9A3-452B874F57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ECC94-2B5B-4EBB-B7C6-233510E07C65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C26D6-386F-40E1-BCEA-0A7F52DD92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F7BF1-C2FB-438C-BD91-C97200647168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4C658-D887-431B-80D9-627786E5EC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9C75F-1C71-43FF-B72C-EFC49634A9F2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A6FC0-5E92-4AE0-96AC-A103593488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B6EB7-596C-4883-978F-54E9F64259B1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19C15-DF87-4F92-A517-82CA17CF0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44698-EBB3-4628-A37B-521D81994ACA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88DA7-B089-4E8E-9563-5E533932B3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DD20E-56AA-4B85-B0AF-3A5692016A0F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39553-6A8A-4235-ADD0-E8B3E4C608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A9476-7BA1-4B5C-ACBB-26B6D2E30552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31B68-DCA4-411F-ABF4-655A632793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BFBE7F-1CA5-4DF7-833B-24F35218920F}" type="datetimeFigureOut">
              <a:rPr lang="ru-RU"/>
              <a:pPr>
                <a:defRPr/>
              </a:pPr>
              <a:t>21.05.2024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</a:defRPr>
            </a:lvl1pPr>
          </a:lstStyle>
          <a:p>
            <a:pPr>
              <a:defRPr/>
            </a:pPr>
            <a:fld id="{C2D34CA6-B001-4C95-AFC0-119D50F03F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Заголовок 1"/>
          <p:cNvSpPr>
            <a:spLocks noGrp="1"/>
          </p:cNvSpPr>
          <p:nvPr>
            <p:ph type="ctrTitle"/>
          </p:nvPr>
        </p:nvSpPr>
        <p:spPr>
          <a:xfrm>
            <a:off x="1331640" y="1124744"/>
            <a:ext cx="6048672" cy="4214813"/>
          </a:xfrm>
        </p:spPr>
        <p:txBody>
          <a:bodyPr/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учреждение 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«Детский сад № 361 Красноармейского района Волгограда»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Прямоугольник 4"/>
          <p:cNvSpPr>
            <a:spLocks noChangeArrowheads="1"/>
          </p:cNvSpPr>
          <p:nvPr/>
        </p:nvSpPr>
        <p:spPr bwMode="auto">
          <a:xfrm>
            <a:off x="571500" y="500063"/>
            <a:ext cx="5230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Реализация АОП ДО  предполагает:</a:t>
            </a:r>
            <a:endParaRPr lang="ru-RU" sz="24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57188" y="1500188"/>
            <a:ext cx="8229600" cy="3946525"/>
          </a:xfrm>
          <a:prstGeom prst="rect">
            <a:avLst/>
          </a:prstGeom>
        </p:spPr>
        <p:txBody>
          <a:bodyPr anchor="b"/>
          <a:lstStyle/>
          <a:p>
            <a:pPr defTabSz="457200" fontAlgn="auto">
              <a:spcAft>
                <a:spcPts val="0"/>
              </a:spcAft>
              <a:defRPr/>
            </a:pPr>
            <a:br>
              <a:rPr lang="ru-RU" sz="20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1. Создание условий для развития речевой деятельности и речевого общения детей.</a:t>
            </a:r>
            <a:b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 Создание педагогических условий развития речи.</a:t>
            </a:r>
            <a:b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Создание условий для развития слухового и речевого внимания.</a:t>
            </a:r>
            <a:b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4. Создание условий для развития речевого слуха детей.</a:t>
            </a:r>
            <a:b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5. Создание условий для формирования восприятия фонематической стороны речи детей.</a:t>
            </a:r>
            <a:b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6. Создание условий для формирования темпа и ритма речи. </a:t>
            </a:r>
            <a:b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7. Создание условий для развития связного высказывания детей.</a:t>
            </a:r>
            <a:b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8. Создание условий для обучения детей творческому рассказыванию.</a:t>
            </a:r>
            <a:b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9. Создание условий для формирования первоначальных навыков овладения письменной речью.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42875" y="2276872"/>
            <a:ext cx="8858250" cy="3384550"/>
          </a:xfrm>
          <a:prstGeom prst="rect">
            <a:avLst/>
          </a:prstGeom>
        </p:spPr>
        <p:txBody>
          <a:bodyPr anchor="b"/>
          <a:lstStyle/>
          <a:p>
            <a:pPr algn="ctr" defTabSz="457200"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Развивающая предметно-пространственная среда дошкольной организации должна быть: </a:t>
            </a:r>
            <a:b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• содержательно-насыщенной, развивающей; </a:t>
            </a:r>
            <a:b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• трансформируемой; </a:t>
            </a:r>
            <a:b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• полифункциональной; </a:t>
            </a:r>
            <a:b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• вариативной; </a:t>
            </a:r>
            <a:b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• доступной; </a:t>
            </a:r>
            <a:b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• безопасной; </a:t>
            </a:r>
            <a:b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• </a:t>
            </a:r>
            <a:r>
              <a:rPr 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здоровьесберегающей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; </a:t>
            </a:r>
            <a:b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• эстетически-привлекательной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Прямоугольник 6"/>
          <p:cNvSpPr>
            <a:spLocks noChangeArrowheads="1"/>
          </p:cNvSpPr>
          <p:nvPr/>
        </p:nvSpPr>
        <p:spPr bwMode="auto">
          <a:xfrm>
            <a:off x="-214313" y="428625"/>
            <a:ext cx="8286751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 для организации специального коррекционно-развивающего воспитания и обучения детей с ОНР </a:t>
            </a:r>
            <a:endParaRPr lang="ru-RU" sz="28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57188" y="1857375"/>
            <a:ext cx="8105775" cy="4786313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defTabSz="457200" fontAlgn="auto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в учреждении психолого-педагогического сопровождения детей с ОВЗ; </a:t>
            </a:r>
          </a:p>
          <a:p>
            <a:pPr defTabSz="457200" fontAlgn="auto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образовательного процесса с учетом индивидуальных возрастных, психофизиологических, личностных особенностей и возможностей детей, обеспечивающего коррекцию нарушений умственного, речевого и эмоционального развития и стимулирование, обогащение, развития ребенка во всех видах детской деятельности (познавательно-исследовательской, игровой, художественно-эстетической, трудовой, коммуникативной); </a:t>
            </a:r>
          </a:p>
          <a:p>
            <a:pPr defTabSz="457200" fontAlgn="auto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специальных технологий, характеризующихся эмоционально-игровой окрашенностью, прикладной направленностью (тактильно-действенным обследованием, экспериментированием, трансформацией) и ценностной значимостью для ребенка того, что он делает, познает, с чем играет и взаимодействует; </a:t>
            </a:r>
          </a:p>
          <a:p>
            <a:pPr defTabSz="457200" fontAlgn="auto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семьей (активное включение родителей в жизнь учреждения, просвещение родителей, объяснение цели и задач воспитания и подготовки к школе детей </a:t>
            </a:r>
            <a:r>
              <a:rPr lang="ru-RU" sz="2100">
                <a:latin typeface="Times New Roman" panose="02020603050405020304" pitchFamily="18" charset="0"/>
                <a:cs typeface="Times New Roman" panose="02020603050405020304" pitchFamily="18" charset="0"/>
              </a:rPr>
              <a:t>с ОНР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defTabSz="457200" fontAlgn="auto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событийный характер в организации жизнедеятельности детей; </a:t>
            </a:r>
          </a:p>
          <a:p>
            <a:pPr defTabSz="457200" fontAlgn="auto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лечебно-оздоровительной работы, создающей благоприятную базу для организации занятий, игр, других видов деятельности детей.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457200" fontAlgn="auto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pitchFamily="18" charset="2"/>
              <a:buNone/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57200" fontAlgn="auto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/>
            </a:pPr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4313" y="714375"/>
            <a:ext cx="7786687" cy="792163"/>
          </a:xfrm>
          <a:prstGeom prst="rect">
            <a:avLst/>
          </a:prstGeom>
        </p:spPr>
        <p:txBody>
          <a:bodyPr anchor="b"/>
          <a:lstStyle/>
          <a:p>
            <a:pPr algn="ctr" defTabSz="457200" fontAlgn="auto"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Взаимодействие педагогического коллектива с семьями детей.</a:t>
            </a: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7338" y="1500188"/>
            <a:ext cx="7524750" cy="4643437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• планирование работы с родителями: анкетирование, беседы, мониторинг запросов на образовательные услуги;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• групповые встречи: родительские собрания, консультации, педагогические и тематические беседы;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• совместные мероприятия: детские утренники, конкурсы и выставки совместного творчества, спортивные праздники и развлечения;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• наглядная информация: тематические, информационные и демонстрационно- выставочные стенды, папки-передвижки, памятки, информационные листы;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• индивидуальная работа с родителями: педагогические беседы, индивидуальные и групповые консультации педагогов  по запросу родителей, разработка рекомендаций по вопросам развития детей дошкольного возраста;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• оценка эффективности взаимодействия с родителями: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изучение удовлетворенности родителями реализуемых в МОУ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образовательных услуг, перспектив дальнейшего сотрудничества.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2" name="Picture 2" descr="http://sudbaikarma.ru/wp-content/uploads/2014/02/0_97ea6_d019d52a_X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63" y="4857750"/>
            <a:ext cx="2622550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ctrTitle"/>
          </p:nvPr>
        </p:nvSpPr>
        <p:spPr>
          <a:xfrm>
            <a:off x="214313" y="260350"/>
            <a:ext cx="8929687" cy="3960813"/>
          </a:xfrm>
        </p:spPr>
        <p:txBody>
          <a:bodyPr/>
          <a:lstStyle/>
          <a:p>
            <a:pPr algn="ctr"/>
            <a:r>
              <a:rPr lang="ru-RU" sz="3200" b="1">
                <a:latin typeface="Times New Roman" pitchFamily="18" charset="0"/>
                <a:cs typeface="Times New Roman" pitchFamily="18" charset="0"/>
              </a:rPr>
              <a:t>МБДОУ «Большеберезниковский детский сад «Колосок»</a:t>
            </a:r>
            <a:br>
              <a:rPr lang="ru-RU" sz="3200" b="1">
                <a:latin typeface="Times New Roman" pitchFamily="18" charset="0"/>
                <a:cs typeface="Times New Roman" pitchFamily="18" charset="0"/>
              </a:rPr>
            </a:b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Кулагина Наталия Алексеевна – старший воспитатель.</a:t>
            </a:r>
          </a:p>
        </p:txBody>
      </p:sp>
      <p:pic>
        <p:nvPicPr>
          <p:cNvPr id="21506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539750" y="1341438"/>
            <a:ext cx="8229600" cy="5026025"/>
          </a:xfrm>
          <a:prstGeom prst="rect">
            <a:avLst/>
          </a:prstGeom>
        </p:spPr>
        <p:txBody>
          <a:bodyPr anchor="b">
            <a:normAutofit fontScale="92500" lnSpcReduction="10000"/>
          </a:bodyPr>
          <a:lstStyle/>
          <a:p>
            <a:pPr algn="ctr" defTabSz="457200" fontAlgn="auto">
              <a:spcAft>
                <a:spcPts val="0"/>
              </a:spcAft>
              <a:defRPr/>
            </a:pPr>
            <a:r>
              <a:rPr lang="ru-RU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Адаптированная образовательная  программа  дошкольного образования для детей с тяжелыми нарушениями речи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  <a:p>
            <a:pPr algn="ctr" defTabSz="457200" fontAlgn="auto">
              <a:spcAft>
                <a:spcPts val="0"/>
              </a:spcAft>
              <a:defRPr/>
            </a:pP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defTabSz="457200" fontAlgn="auto">
              <a:spcAft>
                <a:spcPts val="0"/>
              </a:spcAft>
              <a:defRPr/>
            </a:pPr>
            <a:r>
              <a:rPr lang="ru-RU" sz="35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АОП ДО для детей с ТНР (ОНР)</a:t>
            </a:r>
            <a:br>
              <a:rPr lang="ru-RU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Arabic Typesetting" panose="03020402040406030203" pitchFamily="66" charset="-78"/>
              </a:rPr>
            </a:br>
            <a:endParaRPr lang="ru-RU" sz="54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Arabic Typesetting" panose="03020402040406030203" pitchFamily="66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214313" y="642938"/>
            <a:ext cx="6176962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0000" lnSpcReduction="20000"/>
          </a:bodyPr>
          <a:lstStyle/>
          <a:p>
            <a:pPr>
              <a:defRPr/>
            </a:pPr>
            <a:r>
              <a:rPr lang="ru-RU" altLang="ru-RU" sz="9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база:</a:t>
            </a:r>
            <a:b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FF0000"/>
              </a:solidFill>
              <a:latin typeface="Trebuchet MS"/>
              <a:ea typeface="+mj-ea"/>
              <a:cs typeface="+mj-cs"/>
            </a:endParaRPr>
          </a:p>
        </p:txBody>
      </p:sp>
      <p:sp>
        <p:nvSpPr>
          <p:cNvPr id="22531" name="Объект 2"/>
          <p:cNvSpPr txBox="1">
            <a:spLocks/>
          </p:cNvSpPr>
          <p:nvPr/>
        </p:nvSpPr>
        <p:spPr bwMode="auto">
          <a:xfrm>
            <a:off x="250825" y="1268413"/>
            <a:ext cx="7273925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18" charset="2"/>
              <a:buChar char=""/>
            </a:pPr>
            <a:r>
              <a:rPr lang="ru-RU" alt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29 декабря 2012 г. № 273-ФЗ «Об образовании в Российской Федерации».</a:t>
            </a:r>
          </a:p>
          <a:p>
            <a:pPr marL="342900" indent="-342900" defTabSz="457200" eaLnBrk="0" hangingPunct="0">
              <a:spcBef>
                <a:spcPts val="1000"/>
              </a:spcBef>
              <a:buClr>
                <a:srgbClr val="90C226"/>
              </a:buClr>
              <a:buSzPct val="80000"/>
              <a:buFont typeface="Wingdings 3" pitchFamily="18" charset="2"/>
              <a:buChar char=""/>
            </a:pPr>
            <a:r>
              <a:rPr lang="ru-RU" alt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Устав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Муниципального дошкольного образовательного учреждения "Детский сад № 361 Красноармейского района Волгограда" </a:t>
            </a:r>
          </a:p>
          <a:p>
            <a:pPr marL="342900" indent="-342900" defTabSz="4572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18" charset="2"/>
              <a:buChar char=""/>
            </a:pPr>
            <a:r>
              <a:rPr lang="ru-RU" alt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ФГОС дошкольного образования (приказ № 1155 </a:t>
            </a:r>
            <a:r>
              <a:rPr lang="ru-RU" altLang="ru-RU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alt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РФ от 17.10.13 г, действует с 01.01.2014 г)</a:t>
            </a:r>
          </a:p>
          <a:p>
            <a:pPr marL="342900" indent="-342900" defTabSz="4572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18" charset="2"/>
              <a:buChar char="u"/>
            </a:pPr>
            <a:r>
              <a:rPr lang="ru-RU" altLang="ru-RU" dirty="0">
                <a:latin typeface="Times New Roman" pitchFamily="18" charset="0"/>
              </a:rPr>
              <a:t>«Гигиенические нормативы и требования к обеспечению безопасности и (или) безвредности для человека факторов среды обитания». (Утверждены постановлением Главного государственного санитарного врача Российской Федерации от 28.01. 2021 года №2  «Санитарные правила и нормы </a:t>
            </a:r>
            <a:r>
              <a:rPr lang="ru-RU" altLang="ru-RU" dirty="0" err="1">
                <a:latin typeface="Times New Roman" pitchFamily="18" charset="0"/>
              </a:rPr>
              <a:t>СанПиН</a:t>
            </a:r>
            <a:r>
              <a:rPr lang="ru-RU" altLang="ru-RU" dirty="0">
                <a:latin typeface="Times New Roman" pitchFamily="18" charset="0"/>
              </a:rPr>
              <a:t> 1.2.3685-21</a:t>
            </a:r>
          </a:p>
          <a:p>
            <a:pPr marL="342900" indent="-342900" defTabSz="4572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18" charset="2"/>
              <a:buChar char=""/>
            </a:pPr>
            <a:r>
              <a:rPr lang="ru-RU" alt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риказ </a:t>
            </a:r>
            <a:r>
              <a:rPr lang="ru-RU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России от 31 июля 2020 г. N 373 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</a:t>
            </a:r>
            <a:endParaRPr lang="ru-RU" dirty="0">
              <a:solidFill>
                <a:srgbClr val="404040"/>
              </a:solidFill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Прямоугольник 4"/>
          <p:cNvSpPr>
            <a:spLocks noChangeArrowheads="1"/>
          </p:cNvSpPr>
          <p:nvPr/>
        </p:nvSpPr>
        <p:spPr bwMode="auto">
          <a:xfrm>
            <a:off x="285750" y="1071563"/>
            <a:ext cx="8429625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Century Gothic" pitchFamily="34" charset="0"/>
              </a:rPr>
              <a:t>Цели и задачи реализации основной адаптированной программы дошкольного образования в соответствии с ФГОС дошкольного образования </a:t>
            </a:r>
          </a:p>
          <a:p>
            <a:endParaRPr lang="ru-RU" dirty="0">
              <a:latin typeface="Century Gothic" pitchFamily="34" charset="0"/>
            </a:endParaRPr>
          </a:p>
          <a:p>
            <a:r>
              <a:rPr lang="ru-RU" sz="2400" dirty="0"/>
              <a:t>Построение системы коррекционно-развивающей работы в группах для детей с тяжелыми нарушениями речи (общим недоразвитием речи) в возрасте с 4 до 8 лет, </a:t>
            </a:r>
          </a:p>
          <a:p>
            <a:r>
              <a:rPr lang="ru-RU" sz="2400" dirty="0"/>
              <a:t>предусматривающей полную интеграцию действий всех специалистов дошкольного образовательного учреждения и родителей дошкольников.</a:t>
            </a:r>
          </a:p>
          <a:p>
            <a:r>
              <a:rPr lang="ru-RU" sz="2400" dirty="0"/>
              <a:t>Развитие физических, интеллектуальных, духовно-нравственных, эстетических и личностных качеств ребёнка, творческих способностей, а также развитие предпосылок учебной деятельности.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Прямоугольник 4"/>
          <p:cNvSpPr>
            <a:spLocks noChangeArrowheads="1"/>
          </p:cNvSpPr>
          <p:nvPr/>
        </p:nvSpPr>
        <p:spPr bwMode="auto">
          <a:xfrm>
            <a:off x="285750" y="1143000"/>
            <a:ext cx="842962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ru-RU" sz="2400" dirty="0">
                <a:latin typeface="Century Gothic" pitchFamily="34" charset="0"/>
              </a:rPr>
              <a:t> </a:t>
            </a:r>
            <a:r>
              <a:rPr lang="ru-RU" sz="2400" dirty="0"/>
              <a:t>способствовать общему развитию дошкольников с ТРН, коррекции их психофизического развития, подготовке их к обучению в школе;</a:t>
            </a:r>
          </a:p>
          <a:p>
            <a:pPr algn="just">
              <a:buFont typeface="Arial" charset="0"/>
              <a:buChar char="•"/>
            </a:pPr>
            <a:r>
              <a:rPr lang="ru-RU" sz="2400" dirty="0"/>
              <a:t> создать благоприятные условия для развития детей в соответствии с их возрастными и индивидуальными особенностями и склонностями;</a:t>
            </a:r>
          </a:p>
          <a:p>
            <a:pPr algn="just">
              <a:buFont typeface="Arial" charset="0"/>
              <a:buChar char="•"/>
            </a:pPr>
            <a:r>
              <a:rPr lang="ru-RU" sz="2400" dirty="0"/>
              <a:t> обеспечить развитие способностей и творческого потенциала каждого ребенка как субъекта отношений с самим собой, с другими детьми, взрослыми и миром;</a:t>
            </a:r>
          </a:p>
          <a:p>
            <a:pPr algn="just">
              <a:buFont typeface="Arial" charset="0"/>
              <a:buChar char="•"/>
            </a:pPr>
            <a:r>
              <a:rPr lang="ru-RU" sz="2400" dirty="0"/>
              <a:t> способствовать объединению обучения и воспитания в целостный образовательный процесс.</a:t>
            </a:r>
          </a:p>
          <a:p>
            <a:pPr algn="just">
              <a:buFont typeface="Arial" charset="0"/>
              <a:buChar char="•"/>
            </a:pPr>
            <a:endParaRPr lang="ru-RU" sz="2400" dirty="0">
              <a:latin typeface="Century Gothic" pitchFamily="34" charset="0"/>
            </a:endParaRPr>
          </a:p>
          <a:p>
            <a:pPr algn="just">
              <a:buFont typeface="Arial" charset="0"/>
              <a:buChar char="•"/>
            </a:pPr>
            <a:endParaRPr lang="ru-RU" sz="2400" dirty="0">
              <a:latin typeface="Century Gothic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285720" y="642918"/>
            <a:ext cx="6786562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32500" lnSpcReduction="20000"/>
          </a:bodyPr>
          <a:lstStyle/>
          <a:p>
            <a:pPr>
              <a:defRPr/>
            </a:pPr>
            <a:r>
              <a:rPr lang="ru-RU" altLang="ru-RU" sz="9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:</a:t>
            </a:r>
            <a:b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FF0000"/>
              </a:solidFill>
              <a:latin typeface="Trebuchet MS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Прямоугольник 4"/>
          <p:cNvSpPr>
            <a:spLocks noChangeArrowheads="1"/>
          </p:cNvSpPr>
          <p:nvPr/>
        </p:nvSpPr>
        <p:spPr bwMode="auto">
          <a:xfrm>
            <a:off x="214313" y="928688"/>
            <a:ext cx="8461375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Содержание Программы включает совокупность образовательных областей, которые обеспечивают социальную ситуацию развития личности ребенка.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Программа направлена на создание условий развития дошкольников, открывающих возможности для позитивной социализации ребёнка, его всестороннего личностного развития, развития инициативы и творческих способностей на основе сотрудничества со взрослыми и сверстниками в соответствующих дошкольному возрасту видам деятельности.</a:t>
            </a: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Особое внимание в Программе уделяется развитию личности ребенка, сохранению и укреплению здоровья детей, речевому, интеллектуальному развитию, а также воспитанию у дошкольников таких качеств, как патриотизм, активная жизненная позиция, творческий подход в решении различных жизненных ситуаций, уважение к традиционным ценностям.</a:t>
            </a: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 программу включены тематическое планирование работы специалистов, примерный перечень игр и игровых и развивающих упражнений, соответствии с Федеральным государственным стандартом. В Программе приведены методические рекомендации по осуществлению взаимодействия с родителями дошкольников, описаны условия сотрудничества с семьями воспитанников. Данная программа рассчитана на условия образовательных учреждений, оборудованных с учетом особенностей физического и психического развития детей дошкольного возраста.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Заголовок 1"/>
          <p:cNvSpPr>
            <a:spLocks noGrp="1"/>
          </p:cNvSpPr>
          <p:nvPr>
            <p:ph type="ctrTitle"/>
          </p:nvPr>
        </p:nvSpPr>
        <p:spPr>
          <a:xfrm>
            <a:off x="206375" y="-66675"/>
            <a:ext cx="8569325" cy="1154113"/>
          </a:xfrm>
        </p:spPr>
        <p:txBody>
          <a:bodyPr/>
          <a:lstStyle/>
          <a:p>
            <a:r>
              <a:rPr lang="ru-RU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целевым ориентирам дошкольного образования (на этапе завершения дошкольного образования) относятся</a:t>
            </a:r>
            <a:r>
              <a:rPr lang="ru-RU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следующие характеристики возможных достижений ребенка:</a:t>
            </a:r>
          </a:p>
        </p:txBody>
      </p:sp>
      <p:sp>
        <p:nvSpPr>
          <p:cNvPr id="2662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0650" y="1052513"/>
            <a:ext cx="8856663" cy="720725"/>
          </a:xfrm>
        </p:spPr>
        <p:txBody>
          <a:bodyPr/>
          <a:lstStyle/>
          <a:p>
            <a:pPr marL="457200" indent="-457200">
              <a:buFont typeface="Wingdings" pitchFamily="2" charset="2"/>
              <a:buChar char="q"/>
            </a:pPr>
            <a:r>
              <a:rPr lang="ru-RU">
                <a:solidFill>
                  <a:schemeClr val="tx1"/>
                </a:solidFill>
              </a:rPr>
              <a:t>хорошо владеет устной речью</a:t>
            </a:r>
          </a:p>
        </p:txBody>
      </p:sp>
      <p:sp>
        <p:nvSpPr>
          <p:cNvPr id="26628" name="Подзаголовок 2"/>
          <p:cNvSpPr txBox="1">
            <a:spLocks/>
          </p:cNvSpPr>
          <p:nvPr/>
        </p:nvSpPr>
        <p:spPr bwMode="auto">
          <a:xfrm>
            <a:off x="-33338" y="1374775"/>
            <a:ext cx="905033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сформированы элементарные навыки звуко-слогового анализа слов, анализа предложений</a:t>
            </a:r>
          </a:p>
        </p:txBody>
      </p:sp>
      <p:sp>
        <p:nvSpPr>
          <p:cNvPr id="26629" name="Подзаголовок 2"/>
          <p:cNvSpPr txBox="1">
            <a:spLocks/>
          </p:cNvSpPr>
          <p:nvPr/>
        </p:nvSpPr>
        <p:spPr bwMode="auto">
          <a:xfrm>
            <a:off x="-1404938" y="2005013"/>
            <a:ext cx="88566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сформирован грамматический строй речи</a:t>
            </a:r>
          </a:p>
        </p:txBody>
      </p:sp>
      <p:sp>
        <p:nvSpPr>
          <p:cNvPr id="26630" name="Подзаголовок 2"/>
          <p:cNvSpPr txBox="1">
            <a:spLocks/>
          </p:cNvSpPr>
          <p:nvPr/>
        </p:nvSpPr>
        <p:spPr bwMode="auto">
          <a:xfrm>
            <a:off x="-1331913" y="2398713"/>
            <a:ext cx="8856663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сформировано интеллектуальное мышление </a:t>
            </a:r>
          </a:p>
        </p:txBody>
      </p:sp>
      <p:sp>
        <p:nvSpPr>
          <p:cNvPr id="26631" name="Подзаголовок 2"/>
          <p:cNvSpPr txBox="1">
            <a:spLocks/>
          </p:cNvSpPr>
          <p:nvPr/>
        </p:nvSpPr>
        <p:spPr bwMode="auto">
          <a:xfrm>
            <a:off x="77788" y="2695575"/>
            <a:ext cx="902176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способен к принятию собственных решений с опорой на знания и умения в различных видах деятельности</a:t>
            </a:r>
          </a:p>
        </p:txBody>
      </p:sp>
      <p:sp>
        <p:nvSpPr>
          <p:cNvPr id="26632" name="Подзаголовок 2"/>
          <p:cNvSpPr txBox="1">
            <a:spLocks/>
          </p:cNvSpPr>
          <p:nvPr/>
        </p:nvSpPr>
        <p:spPr bwMode="auto">
          <a:xfrm>
            <a:off x="-449263" y="3311525"/>
            <a:ext cx="8858251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инициативен, самостоятелен в различных видах деятельности</a:t>
            </a:r>
          </a:p>
        </p:txBody>
      </p:sp>
      <p:sp>
        <p:nvSpPr>
          <p:cNvPr id="26633" name="Подзаголовок 2"/>
          <p:cNvSpPr txBox="1">
            <a:spLocks/>
          </p:cNvSpPr>
          <p:nvPr/>
        </p:nvSpPr>
        <p:spPr bwMode="auto">
          <a:xfrm>
            <a:off x="-252413" y="3638550"/>
            <a:ext cx="5256213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развиты коммуникативные навыки</a:t>
            </a:r>
          </a:p>
        </p:txBody>
      </p:sp>
      <p:sp>
        <p:nvSpPr>
          <p:cNvPr id="26634" name="Подзаголовок 2"/>
          <p:cNvSpPr txBox="1">
            <a:spLocks/>
          </p:cNvSpPr>
          <p:nvPr/>
        </p:nvSpPr>
        <p:spPr bwMode="auto">
          <a:xfrm>
            <a:off x="-468313" y="3962400"/>
            <a:ext cx="9128126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сформировалось положительное отношение к самому себе, окружающим</a:t>
            </a:r>
          </a:p>
        </p:txBody>
      </p:sp>
      <p:sp>
        <p:nvSpPr>
          <p:cNvPr id="26635" name="Подзаголовок 2"/>
          <p:cNvSpPr txBox="1">
            <a:spLocks/>
          </p:cNvSpPr>
          <p:nvPr/>
        </p:nvSpPr>
        <p:spPr bwMode="auto">
          <a:xfrm>
            <a:off x="-1541463" y="4578350"/>
            <a:ext cx="91297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способен адекватно проявлять свои чувства</a:t>
            </a:r>
          </a:p>
        </p:txBody>
      </p:sp>
      <p:sp>
        <p:nvSpPr>
          <p:cNvPr id="26636" name="Подзаголовок 2"/>
          <p:cNvSpPr txBox="1">
            <a:spLocks/>
          </p:cNvSpPr>
          <p:nvPr/>
        </p:nvSpPr>
        <p:spPr bwMode="auto">
          <a:xfrm>
            <a:off x="77788" y="4938713"/>
            <a:ext cx="912971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обладает развитым воображением, которое реализует в разных видах деятельности</a:t>
            </a:r>
          </a:p>
        </p:txBody>
      </p:sp>
      <p:sp>
        <p:nvSpPr>
          <p:cNvPr id="26637" name="Подзаголовок 2"/>
          <p:cNvSpPr txBox="1">
            <a:spLocks/>
          </p:cNvSpPr>
          <p:nvPr/>
        </p:nvSpPr>
        <p:spPr bwMode="auto">
          <a:xfrm>
            <a:off x="-973138" y="5465763"/>
            <a:ext cx="9129713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  <a:buFont typeface="Wingdings" pitchFamily="2" charset="2"/>
              <a:buChar char="q"/>
            </a:pPr>
            <a:r>
              <a:rPr lang="ru-RU">
                <a:latin typeface="Century Gothic" pitchFamily="34" charset="0"/>
              </a:rPr>
              <a:t>умеет подчиняться правилам и социальным нормам</a:t>
            </a:r>
          </a:p>
        </p:txBody>
      </p:sp>
      <p:sp>
        <p:nvSpPr>
          <p:cNvPr id="26638" name="Подзаголовок 2"/>
          <p:cNvSpPr txBox="1">
            <a:spLocks/>
          </p:cNvSpPr>
          <p:nvPr/>
        </p:nvSpPr>
        <p:spPr bwMode="auto">
          <a:xfrm>
            <a:off x="-41275" y="5826125"/>
            <a:ext cx="9129713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2000" b="1">
                <a:latin typeface="Times New Roman" pitchFamily="18" charset="0"/>
                <a:cs typeface="Times New Roman" pitchFamily="18" charset="0"/>
              </a:rPr>
              <a:t>Целевые ориентиры выступают основаниями преемственности дошкольного и начального общего образования.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endParaRPr lang="ru-RU" sz="2000">
              <a:solidFill>
                <a:srgbClr val="898989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11188" y="188913"/>
            <a:ext cx="6348412" cy="12239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 defTabSz="457200" fontAlgn="auto"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Виды детской деятельности для реализации задач Программы</a:t>
            </a:r>
          </a:p>
        </p:txBody>
      </p:sp>
      <p:sp>
        <p:nvSpPr>
          <p:cNvPr id="27651" name="Объект 2"/>
          <p:cNvSpPr txBox="1">
            <a:spLocks/>
          </p:cNvSpPr>
          <p:nvPr/>
        </p:nvSpPr>
        <p:spPr bwMode="auto">
          <a:xfrm>
            <a:off x="428625" y="1428750"/>
            <a:ext cx="8104188" cy="475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457200">
              <a:buClr>
                <a:schemeClr val="accent1"/>
              </a:buClr>
              <a:buFont typeface="Arial" charset="0"/>
              <a:buChar char="•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игровая, включая сюжетно-ролевую игру, игру с правилами и другие виды игры</a:t>
            </a:r>
          </a:p>
          <a:p>
            <a:pPr defTabSz="457200">
              <a:buClr>
                <a:schemeClr val="accent1"/>
              </a:buClr>
              <a:buFont typeface="Arial" charset="0"/>
              <a:buChar char="•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коммуникативная (общение и взаимодействие со взрослыми и сверстниками)</a:t>
            </a:r>
          </a:p>
          <a:p>
            <a:pPr defTabSz="457200">
              <a:buClr>
                <a:schemeClr val="accent1"/>
              </a:buClr>
              <a:buFont typeface="Arial" charset="0"/>
              <a:buChar char="•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познавательно-исследовательская (исследования объектов окружающего мира и экспериментирования с ними)</a:t>
            </a:r>
          </a:p>
          <a:p>
            <a:pPr defTabSz="457200">
              <a:buClr>
                <a:schemeClr val="accent1"/>
              </a:buClr>
              <a:buFont typeface="Arial" charset="0"/>
              <a:buChar char="•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восприятие художественной литературы и фольклора </a:t>
            </a:r>
          </a:p>
          <a:p>
            <a:pPr defTabSz="457200">
              <a:buClr>
                <a:schemeClr val="accent1"/>
              </a:buClr>
              <a:buFont typeface="Arial" charset="0"/>
              <a:buChar char="•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самообслуживание и элементарный бытовой труд (в помещении и на улице)</a:t>
            </a:r>
          </a:p>
          <a:p>
            <a:pPr defTabSz="457200">
              <a:buClr>
                <a:schemeClr val="accent1"/>
              </a:buClr>
              <a:buFont typeface="Arial" charset="0"/>
              <a:buChar char="•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конструирование из разного материала, включая конструкторы, модули, бумагу, природный и иной материал </a:t>
            </a:r>
          </a:p>
          <a:p>
            <a:pPr defTabSz="457200">
              <a:buClr>
                <a:schemeClr val="accent1"/>
              </a:buClr>
              <a:buFont typeface="Arial" charset="0"/>
              <a:buChar char="•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изобразительная (рисование, лепка, аппликация)</a:t>
            </a:r>
          </a:p>
          <a:p>
            <a:pPr defTabSz="457200">
              <a:buClr>
                <a:schemeClr val="accent1"/>
              </a:buClr>
              <a:buFont typeface="Arial" charset="0"/>
              <a:buChar char="•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музыкальная (восприятие и понимание смысла музыкальных произведений, пение, музыкально-ритмические движения, игры на детских музыкальных инструментах)</a:t>
            </a:r>
          </a:p>
          <a:p>
            <a:pPr defTabSz="457200">
              <a:buClr>
                <a:schemeClr val="accent1"/>
              </a:buClr>
              <a:buFont typeface="Arial" charset="0"/>
              <a:buChar char="•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двигательная (овладение основными движениями)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http://images.myshared.ru/9/890103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Заголовок 16"/>
          <p:cNvSpPr>
            <a:spLocks noGrp="1"/>
          </p:cNvSpPr>
          <p:nvPr>
            <p:ph type="ctrTitle"/>
          </p:nvPr>
        </p:nvSpPr>
        <p:spPr>
          <a:xfrm>
            <a:off x="285750" y="857250"/>
            <a:ext cx="7929563" cy="1119188"/>
          </a:xfrm>
        </p:spPr>
        <p:txBody>
          <a:bodyPr/>
          <a:lstStyle/>
          <a:p>
            <a:r>
              <a:rPr lang="ru-RU" b="1">
                <a:solidFill>
                  <a:srgbClr val="FF0000"/>
                </a:solidFill>
              </a:rPr>
              <a:t>Разделы Программы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00063" y="2143125"/>
          <a:ext cx="7451725" cy="2144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2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5516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</a:t>
                      </a:r>
                    </a:p>
                  </a:txBody>
                  <a:tcPr marL="91423" marR="91423" marT="45715" marB="45715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Содержательный</a:t>
                      </a:r>
                    </a:p>
                  </a:txBody>
                  <a:tcPr marL="91423" marR="91423" marT="45715" marB="45715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Организационный </a:t>
                      </a:r>
                    </a:p>
                  </a:txBody>
                  <a:tcPr marL="91423" marR="91423" marT="45715" marB="4571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9197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состоит из пояснительной записки и целевых ориентиров</a:t>
                      </a:r>
                    </a:p>
                  </a:txBody>
                  <a:tcPr marL="91423" marR="91423" marT="45715" marB="45715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отражает общее содержание программы</a:t>
                      </a:r>
                    </a:p>
                  </a:txBody>
                  <a:tcPr marL="91423" marR="91423" marT="45715" marB="45715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отражает режим дня, особенности развивающей</a:t>
                      </a:r>
                      <a:r>
                        <a:rPr lang="ru-RU" sz="16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среды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23" marR="91423" marT="45715" marB="4571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28689" name="Group 4818"/>
          <p:cNvGrpSpPr>
            <a:grpSpLocks/>
          </p:cNvGrpSpPr>
          <p:nvPr/>
        </p:nvGrpSpPr>
        <p:grpSpPr bwMode="auto">
          <a:xfrm>
            <a:off x="428625" y="4357688"/>
            <a:ext cx="7451725" cy="1944687"/>
            <a:chOff x="0" y="0"/>
            <a:chExt cx="8930640" cy="1453896"/>
          </a:xfrm>
        </p:grpSpPr>
        <p:sp>
          <p:nvSpPr>
            <p:cNvPr id="21" name="Shape 770"/>
            <p:cNvSpPr/>
            <p:nvPr/>
          </p:nvSpPr>
          <p:spPr>
            <a:xfrm>
              <a:off x="0" y="0"/>
              <a:ext cx="8930640" cy="0"/>
            </a:xfrm>
            <a:custGeom>
              <a:avLst/>
              <a:gdLst/>
              <a:ahLst/>
              <a:cxnLst/>
              <a:rect l="0" t="0" r="0" b="0"/>
              <a:pathLst>
                <a:path w="8930640">
                  <a:moveTo>
                    <a:pt x="0" y="0"/>
                  </a:moveTo>
                  <a:lnTo>
                    <a:pt x="8930640" y="0"/>
                  </a:lnTo>
                </a:path>
              </a:pathLst>
            </a:custGeom>
            <a:noFill/>
            <a:ln w="30480" cap="flat" cmpd="sng" algn="ctr">
              <a:solidFill>
                <a:srgbClr val="D34412"/>
              </a:solidFill>
              <a:prstDash val="solid"/>
              <a:rou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8691" name="Picture 77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DF4"/>
                </a:clrFrom>
                <a:clrTo>
                  <a:srgbClr val="FFFDF4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72528" y="216408"/>
              <a:ext cx="1115568" cy="1237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264</TotalTime>
  <Words>939</Words>
  <Application>Microsoft Office PowerPoint</Application>
  <PresentationFormat>Экран (4:3)</PresentationFormat>
  <Paragraphs>75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Arabic Typesetting</vt:lpstr>
      <vt:lpstr>Arial</vt:lpstr>
      <vt:lpstr>Calibri</vt:lpstr>
      <vt:lpstr>Century Gothic</vt:lpstr>
      <vt:lpstr>Times New Roman</vt:lpstr>
      <vt:lpstr>Trebuchet MS</vt:lpstr>
      <vt:lpstr>Wingdings</vt:lpstr>
      <vt:lpstr>Wingdings 3</vt:lpstr>
      <vt:lpstr>Легкий дым</vt:lpstr>
      <vt:lpstr>Муниципальное дошкольное образовательное учреждение  «Детский сад № 361 Красноармейского района Волгограда» </vt:lpstr>
      <vt:lpstr>МБДОУ «Большеберезниковский детский сад «Колосок»  Кулагина Наталия Алексеевна – старший воспитатель.</vt:lpstr>
      <vt:lpstr>Презентация PowerPoint</vt:lpstr>
      <vt:lpstr>Презентация PowerPoint</vt:lpstr>
      <vt:lpstr>Презентация PowerPoint</vt:lpstr>
      <vt:lpstr>Презентация PowerPoint</vt:lpstr>
      <vt:lpstr>К целевым ориентирам дошкольного образования (на этапе завершения дошкольного образования) относятся следующие характеристики возможных достижений ребенка:</vt:lpstr>
      <vt:lpstr>Презентация PowerPoint</vt:lpstr>
      <vt:lpstr>Разделы Программы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Ds361</cp:lastModifiedBy>
  <cp:revision>28</cp:revision>
  <cp:lastPrinted>2021-02-16T12:49:19Z</cp:lastPrinted>
  <dcterms:created xsi:type="dcterms:W3CDTF">2017-10-20T13:32:57Z</dcterms:created>
  <dcterms:modified xsi:type="dcterms:W3CDTF">2024-05-21T14:00:17Z</dcterms:modified>
</cp:coreProperties>
</file>