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ИТ2.jpg"/>
          <p:cNvPicPr>
            <a:picLocks noChangeAspect="1"/>
          </p:cNvPicPr>
          <p:nvPr/>
        </p:nvPicPr>
        <p:blipFill>
          <a:blip r:embed="rId2"/>
          <a:srcRect t="18440" b="23965"/>
          <a:stretch>
            <a:fillRect/>
          </a:stretch>
        </p:blipFill>
        <p:spPr bwMode="auto">
          <a:xfrm>
            <a:off x="-541338" y="0"/>
            <a:ext cx="96853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2428860" y="500043"/>
            <a:ext cx="5672150" cy="928694"/>
          </a:xfrm>
        </p:spPr>
        <p:txBody>
          <a:bodyPr>
            <a:normAutofit/>
          </a:bodyPr>
          <a:lstStyle/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4214810" y="5286388"/>
            <a:ext cx="4700598" cy="852478"/>
          </a:xfrm>
        </p:spPr>
        <p:txBody>
          <a:bodyPr>
            <a:normAutofit/>
          </a:bodyPr>
          <a:lstStyle/>
          <a:p>
            <a:pPr algn="just"/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Кочетова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Наталья Анатольевна, </a:t>
            </a:r>
          </a:p>
          <a:p>
            <a:pPr algn="just"/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старший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 МОУ ЦРР 12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2357422" y="1857364"/>
            <a:ext cx="6500858" cy="2071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Федеральная образовательная программа дошкольного образования как стратегия и механизм обновления системы дошкольного образования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291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Процентное соотношение обязательной и вариативной частей программы ДОО</a:t>
            </a:r>
            <a:endParaRPr lang="ru-RU" sz="2800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2252" t="22962" r="11841" b="16976"/>
          <a:stretch>
            <a:fillRect/>
          </a:stretch>
        </p:blipFill>
        <p:spPr bwMode="auto">
          <a:xfrm>
            <a:off x="785786" y="1643050"/>
            <a:ext cx="7924428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6912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83128"/>
            <a:ext cx="7886700" cy="654628"/>
          </a:xfrm>
        </p:spPr>
        <p:txBody>
          <a:bodyPr>
            <a:normAutofit fontScale="90000"/>
          </a:bodyPr>
          <a:lstStyle/>
          <a:p>
            <a:pPr algn="ctr">
              <a:lnSpc>
                <a:spcPts val="3120"/>
              </a:lnSpc>
              <a:spcBef>
                <a:spcPts val="4800"/>
              </a:spcBef>
              <a:spcAft>
                <a:spcPts val="1200"/>
              </a:spcAft>
            </a:pPr>
            <a:r>
              <a:rPr lang="ru-RU" sz="2000" b="1" spc="-5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sz="2000" b="1" spc="-5" dirty="0" smtClean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ФОП и ПООП (сравнение)</a:t>
            </a:r>
            <a:r>
              <a:rPr lang="ru-RU" sz="10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0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3506272"/>
              </p:ext>
            </p:extLst>
          </p:nvPr>
        </p:nvGraphicFramePr>
        <p:xfrm>
          <a:off x="214282" y="357166"/>
          <a:ext cx="8715436" cy="6347236"/>
        </p:xfrm>
        <a:graphic>
          <a:graphicData uri="http://schemas.openxmlformats.org/drawingml/2006/table">
            <a:tbl>
              <a:tblPr firstRow="1" firstCol="1" bandRow="1"/>
              <a:tblGrid>
                <a:gridCol w="1021316"/>
                <a:gridCol w="4153479"/>
                <a:gridCol w="3540641"/>
              </a:tblGrid>
              <a:tr h="249305"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Раздел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64" marR="32364" marT="43152" marB="43152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ФОП ДО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64" marR="32364" marT="43152" marB="43152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ПООП ДО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64" marR="32364" marT="43152" marB="43152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6857"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64" marR="32364" marT="43152" marB="43152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  <a:spcAft>
                          <a:spcPts val="75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Пояснительная записка: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ts val="1275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цели и задачи;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ts val="1275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принципы и подходы к формированию программы.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275"/>
                        </a:lnSpc>
                        <a:spcAft>
                          <a:spcPts val="75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Планируемые результаты, представленные в виде целевых ориентиров.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275"/>
                        </a:lnSpc>
                        <a:spcAft>
                          <a:spcPts val="75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Педагогическая диагностика достижения планируемых образовательных результатов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64" marR="32364" marT="43152" marB="43152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  <a:spcAft>
                          <a:spcPts val="75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Пояснительная записка: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ts val="1275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цели и задачи;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ts val="1275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принципы и подходы к формированию программы.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275"/>
                        </a:lnSpc>
                        <a:spcAft>
                          <a:spcPts val="75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Планируемые результаты, представленные в виде целевых ориентиров.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275"/>
                        </a:lnSpc>
                        <a:spcAft>
                          <a:spcPts val="75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Развивающее оценивание качества образовательной деятельности по программе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64" marR="32364" marT="43152" marB="43152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516215"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Содержательный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64" marR="32364" marT="43152" marB="43152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  <a:spcAft>
                          <a:spcPts val="75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Федеральная рабочая программа образования: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ts val="1275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пояснительная записка;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ts val="1275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задачи и содержание образования по образовательным областям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342900" lvl="0" indent="-342900">
                        <a:lnSpc>
                          <a:spcPts val="1275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взаимодействие взрослых с детьми</a:t>
                      </a:r>
                    </a:p>
                    <a:p>
                      <a:pPr marL="342900" lvl="0" indent="-342900">
                        <a:lnSpc>
                          <a:spcPts val="1275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взаимодействие педагогического коллектива с семьями обучающихся.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 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коррекционно-развивающей работы</a:t>
                      </a:r>
                      <a:endParaRPr lang="ru-RU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275"/>
                        </a:lnSpc>
                        <a:spcAft>
                          <a:spcPts val="75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Федеральная </a:t>
                      </a: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рабочая программа воспитания: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ts val="1275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пояснительная записка;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ts val="1275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целевой раздел;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ts val="1275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содержательный раздел;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ts val="1275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организационный раздел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64" marR="32364" marT="43152" marB="43152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  <a:spcAft>
                          <a:spcPts val="75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Описание образовательной деятельности в соответствии с направлениями развития ребенка, представленными в пяти образовательных областях.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275"/>
                        </a:lnSpc>
                        <a:spcAft>
                          <a:spcPts val="75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Взаимодействие взрослых с детьми.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275"/>
                        </a:lnSpc>
                        <a:spcAft>
                          <a:spcPts val="75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Взаимодействие педагогического коллектива с семьями дошкольников.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275"/>
                        </a:lnSpc>
                        <a:spcAft>
                          <a:spcPts val="75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 Программа коррекционно-развивающей работы с детьми с ОВЗ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64" marR="32364" marT="43152" marB="43152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931856"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Организационный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64" marR="32364" marT="43152" marB="43152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  <a:spcAft>
                          <a:spcPts val="75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Описание условий реализации программы: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ts val="1275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психолого-педагогические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РППС;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материально-техническое обеспечение</a:t>
                      </a:r>
                    </a:p>
                    <a:p>
                      <a:pPr marL="0" marR="0" lvl="0" indent="-2286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Примерный перечень литературных, музыкальных, художественных, анимационных произведений для реализации ФОП.</a:t>
                      </a:r>
                    </a:p>
                    <a:p>
                      <a:pPr marL="342900" lvl="0" indent="-342900">
                        <a:lnSpc>
                          <a:spcPts val="1275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кадровые</a:t>
                      </a: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275"/>
                        </a:lnSpc>
                        <a:spcAft>
                          <a:spcPts val="75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Режим и распорядок дня в дошкольных группах.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275"/>
                        </a:lnSpc>
                        <a:spcAft>
                          <a:spcPts val="75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Федеральный календарный план воспитательной работы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64" marR="32364" marT="43152" marB="43152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  <a:spcAft>
                          <a:spcPts val="75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Описание условий реализации программы: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ts val="1275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психолого-педагогические условия;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ts val="1275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РППС;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ts val="1275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кадровые условия;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ts val="1275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материально-техническое обеспечение;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ts val="1275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финансовые условия.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275"/>
                        </a:lnSpc>
                        <a:spcAft>
                          <a:spcPts val="75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Планирование образовательной деятельности.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275"/>
                        </a:lnSpc>
                        <a:spcAft>
                          <a:spcPts val="75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 Режим и распорядок дня в дошкольных группах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64" marR="32364" marT="43152" marB="43152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564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87037"/>
            <a:ext cx="7886700" cy="74814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ЦЕЛЕВОЙ </a:t>
            </a:r>
            <a:r>
              <a:rPr lang="ru-RU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РАЗДЕЛ </a:t>
            </a:r>
            <a:r>
              <a:rPr lang="ru-RU" sz="2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ФЕДЕРАЛЬНОЙ ПРОГРАММЫ</a:t>
            </a:r>
            <a:r>
              <a:rPr lang="ru-RU" sz="1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862445"/>
            <a:ext cx="7886700" cy="5314518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Целью Федеральной программы</a:t>
            </a:r>
            <a: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является 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народов РФ, исторических и национально-культурных традиций.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 традиционным российским духовно-нравственным ценностям относятся</a:t>
            </a:r>
            <a: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жизнь, достоинство, права и свободы человека, патриотизм, гражданственность, служение Отечеству и ответственность за его судьбу,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1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42113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87037"/>
            <a:ext cx="7886700" cy="69619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ЦЕЛЕВОЙ </a:t>
            </a:r>
            <a:r>
              <a:rPr lang="ru-RU" sz="20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РАЗДЕЛ </a:t>
            </a:r>
            <a:r>
              <a:rPr lang="ru-RU" sz="2000" b="1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ФЕДЕРАЛЬНОЙ </a:t>
            </a:r>
            <a:r>
              <a:rPr lang="ru-RU" sz="2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ПРОГРАММЫ</a:t>
            </a:r>
            <a:r>
              <a:rPr lang="ru-RU" sz="1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091045"/>
            <a:ext cx="7886700" cy="5085918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</a:t>
            </a:r>
            <a:endParaRPr lang="ru-RU" sz="1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9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обеспечение единых для РФ содержания ДО и планируемых результатов освоения образовательной программы ДО; </a:t>
            </a:r>
            <a:endParaRPr lang="ru-RU" sz="19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9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приобщение детей (в соответствии с возрастными особенностями) к базовым ценностям российского народа; </a:t>
            </a:r>
            <a:endParaRPr lang="ru-RU" sz="19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9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построение (структурирование) содержания образовательной работы на основе учета возрастных и индивидуальных особенностей развития; </a:t>
            </a:r>
            <a:endParaRPr lang="ru-RU" sz="19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9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создание условий для равного доступа к образованию для всех детей дошкольного возраста с учетом разнообразия образовательных потребностей и индивидуальных возможностей; охрана и - укрепление физического и психического здоровья детей, в </a:t>
            </a:r>
            <a:r>
              <a:rPr lang="ru-RU" sz="190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т.ч</a:t>
            </a:r>
            <a:r>
              <a:rPr lang="ru-RU" sz="19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их эмоционального благополучия;</a:t>
            </a:r>
            <a:endParaRPr lang="ru-RU" sz="19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9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обеспечение развития физических, личностных, нравственных качеств и основ патриотизма, интеллектуальных и художественно-творческих способностей ребенка, его инициативности, самостоятельности и ответственности; </a:t>
            </a:r>
            <a:endParaRPr lang="ru-RU" sz="19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9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образования.</a:t>
            </a:r>
            <a:endParaRPr lang="ru-RU" sz="19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900" u="sng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ФОП построена на принципах, установленных во ФГОС ДО. </a:t>
            </a:r>
            <a:endParaRPr lang="ru-RU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892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 l="32394" t="27344" r="12701" b="9179"/>
          <a:stretch>
            <a:fillRect/>
          </a:stretch>
        </p:blipFill>
        <p:spPr bwMode="auto">
          <a:xfrm>
            <a:off x="285720" y="285728"/>
            <a:ext cx="8682464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4070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4349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ЦЕЛЕВОЙ РАЗДЕЛ </a:t>
            </a:r>
            <a:r>
              <a:rPr lang="ru-RU" sz="1800" b="1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ФЕДЕРАЛЬНОЙ ПРОГРАММЫ</a:t>
            </a:r>
            <a:r>
              <a:rPr lang="ru-RU" sz="18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800100"/>
            <a:ext cx="7886700" cy="5376863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1800" b="1" dirty="0" smtClean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b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Планируемые результаты реализации ФОП</a:t>
            </a:r>
            <a:endParaRPr lang="ru-RU" sz="1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ФГОС ДО специфика дошкольного детства и системные особенности ДО делают неправомерным требования от ребенка дошкольного возраста конкретных образовательных достижений. </a:t>
            </a:r>
            <a:r>
              <a:rPr lang="ru-RU" sz="1800" u="sng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Поэтому планируемые результаты освоения ФОП </a:t>
            </a:r>
            <a:r>
              <a:rPr lang="ru-RU" sz="18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представляют собой возрастные характеристики возможных достижений ребенка дошкольного возраста на разных возрастных этапах и к завершению ДО.</a:t>
            </a:r>
            <a:endParaRPr lang="ru-RU" sz="1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периодизацией психического развития ребенка детство подразделяется на </a:t>
            </a:r>
            <a:r>
              <a:rPr lang="ru-RU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три периода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младенческий (первое и второе полугодие жизни), ранний (от одного года до трех лет) и дошкольный возраст (от трех до семи лет).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Обозначенные в ФОП возрастные ориентиры «к одному году», «к трем годам» и т.д. имеют условный характер, что предполагает широкий возрастной диапазон для достижения ребенком планируемых результатов. Степень выраженности возрастных характеристик возможных достижений может различаться у детей одного возраста по причине высокой индивидуализации их психического развития и разных стартовых условий освоения образовательной программы и не подразумевает его включения в соответствующую целевую группу.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Далее описаны планируемые результаты в младенческом возрасте; раннем возрасте, дошкольном возрасте.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дошкольном возрасте планируемые результаты представлены по каждому возрасту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внутри дошкольного периода: к четырем годам, пяти годам, шести годам и на этапе завершения освоения ФОП (к концу дошкольного возраста).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03885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80448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Педагогическая диагностика достижения планируемых результатов</a:t>
            </a:r>
            <a: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862445"/>
            <a:ext cx="7886700" cy="5314518"/>
          </a:xfrm>
        </p:spPr>
        <p:txBody>
          <a:bodyPr>
            <a:normAutofit fontScale="92500"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Цели, особенности проведения определяются требованиями ФГОС ДО. Вопрос о проведении диагностики, формах организации и методах решается ДОО.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Специфика </a:t>
            </a:r>
            <a:r>
              <a:rPr lang="ru-RU" sz="1800" u="sng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педагогической диагностики </a:t>
            </a:r>
            <a:r>
              <a:rPr lang="ru-RU" sz="1800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обусловлена требованиями ФГОС ДО:</a:t>
            </a: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планируемые результаты освоения ФОП заданы как целевые ориентиры ДО и представляют собой социально-нормативные возрастные характеристики возможных достижений ребенка на разных возрастных этапах;</a:t>
            </a: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целевые ориентиры не подлежат непосредственной оценке, в </a:t>
            </a:r>
            <a:r>
              <a:rPr lang="ru-RU" sz="18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т.ч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и в виде педагогической диагностики, и  не являются основанием для их формального сравнения с реальными достижениями  детей и основой объективной оценки с соответствия  установленным требованиям образовательной деятельности и подготовки детей;</a:t>
            </a: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освоение ФОП не сопровождается проведением промежуточных аттестаций и итоговой аттестации обучающихся.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 педагогической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диагностики могут использоваться исключительно для решения следующих образовательных задач: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Индивидуализации образования;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Оптимизации работы с группой.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440841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18102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Периодичность проведения педагогической диагностики определяется ДОО</a:t>
            </a:r>
            <a: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226127"/>
            <a:ext cx="7886700" cy="4950836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Оптимальным является ее проведение на начальном этапе освоения ребенком ОП в зависимости </a:t>
            </a:r>
            <a:r>
              <a:rPr lang="ru-RU" sz="18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 времени его поступления в группу 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(стартовая диагностика)</a:t>
            </a:r>
            <a:r>
              <a:rPr lang="ru-RU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18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завершающем этапе освоения программы его возрастной группы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(заключительная, финальная диагностика). При проведении диагностики на начальном этапе учитывается адаптационный период.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Сравнение результатов стартовой и финальной диагностики позволяет выявить индивидуальную динамику развития ребенка.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Педагогическая диагностика индивидуального развития детей проводится педагогом в </a:t>
            </a:r>
            <a:r>
              <a:rPr lang="ru-RU" sz="18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произвольной форме на основе </a:t>
            </a:r>
            <a:r>
              <a:rPr lang="ru-RU" sz="1800" dirty="0" err="1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малоформализованных</a:t>
            </a:r>
            <a:r>
              <a:rPr lang="ru-RU" sz="18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диагностических 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методов: наблюдения, свободных бесед с детьми, анализа продуктов детской деятельности, специальных диагностических ситуаций.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 необходимости педагог может </a:t>
            </a:r>
            <a:r>
              <a:rPr lang="ru-RU" sz="18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использовать специальные методики диагностики 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физического, коммуникативного, познавательного, речевого, художественно-эстетического развития.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977739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64911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/>
              <a:t>Методы педагогической диагностики</a:t>
            </a: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02773"/>
            <a:ext cx="7886700" cy="4774190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Основным методом педагогической диагностики является </a:t>
            </a:r>
            <a:r>
              <a:rPr lang="ru-RU" sz="18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наблюдение. 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Ориентирами для наблюдения являются возрастные характеристики развития детей. Они представлены в соответствующих образовательных областях.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Наблюдая за ребенком, педагог обращает внимание </a:t>
            </a:r>
            <a:r>
              <a:rPr lang="ru-RU" sz="18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частоту проявления каждого показателя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самостоятельность, инициативность ребенка в деятельности. Частота указывает на периодичность и степень устойчивости показателя.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 фиксируются, </a:t>
            </a:r>
            <a:r>
              <a:rPr lang="ru-RU" sz="18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способ и форму их регистрации педагог выбирает самостоятельно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Оптимальной формой фиксации результатов диагностики является </a:t>
            </a:r>
            <a:r>
              <a:rPr lang="ru-RU" sz="18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карта развития ребенка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Педагог может составить ее самостоятельно, отразив </a:t>
            </a:r>
            <a:r>
              <a:rPr lang="ru-RU" sz="18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показатели возрастного развития ребенка и критерии их оценивания.  </a:t>
            </a:r>
            <a:endParaRPr lang="ru-RU" sz="1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продуктов детской деятельности может осуществляться на основе изучения </a:t>
            </a:r>
            <a:r>
              <a:rPr lang="ru-RU" sz="18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портфолио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ребенка (рисунки, работ ы по аппликации, фотографии работ по лепке, конструированию, поделок и т.д.).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Педагогическая диагностика завершается анализом полученных данных, на основе которых педагог выстраивает взаимоотношения с детьми, организует РППС, составляет индивидуальные образовательные маршруты, проектирует образовательный процесс.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29443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228600" lvl="0" indent="-228600" algn="ctr">
              <a:lnSpc>
                <a:spcPct val="107000"/>
              </a:lnSpc>
              <a:spcBef>
                <a:spcPts val="1000"/>
              </a:spcBef>
            </a:pPr>
            <a:r>
              <a:rPr lang="ru-RU" sz="2000" b="1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Психологическая </a:t>
            </a:r>
            <a:r>
              <a:rPr lang="ru-RU" sz="2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диагностика</a:t>
            </a:r>
            <a:r>
              <a:rPr lang="ru-RU" sz="2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 необходимости используется психологическая диагностика: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выявление и изучение индивидуально психологических особенностей детей, причин возникновения трудностей в освоении ОП, которую проводят педагоги-психологи, психологи.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Участие ребенка в психологической диагностике допускается только с согласия родит елей (законных представителей).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 психологической диагностики могут использоваться для решения задач психологического сопровождения и оказания психологической помощи.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68628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Нормативная база организации образовательной деятельности в ДОО по состоянию на 10.02.2023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Федеральный закон от 29 декабря 2012 г. № 273-ФЗ «Об образовании в Российской Федерации».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2. Приказ Министерства образования и науки Российской Федерации от 17 октября 2013 г. № 1155 «Об утверждении Федерального государственного образовательного стандарта дошкольного образования».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3. Приказ Министерства просвещения РФ от 31 июля 2020 г. № 373 «Об утверждении Порядка организации и осуществления образовательной деятельности по основным общеобразовательным программам — образовательным программам дошкольного образования».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 Приказ Министерства просвещения РФ от 15 мая 2020 г. № 236 «Об утверждении Порядка приёма на обучение по образовательным программам дошкольного образования». </a:t>
            </a:r>
          </a:p>
          <a:p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Приказ Министерства просвещения РФ от 25.11.2022 г. № 1028 «Об утверждении федеральной образовательной программы дошкольного образования». </a:t>
            </a:r>
          </a:p>
          <a:p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6. Приказ Министерства просвещения РФ от 24.11.2022 № 1022 «Об утверждении федеральной адаптированной образовательной программы дошкольного образования для обучающихся с ограниченными возможностями здоровья».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7. Постановление Главного государственного санитарного врача Российской Федерации от 28.09.2020 № 28 СП 2.4.3648-20 «Санитарно-эпидемиологические требования к организации воспитания и обучения, отдыха и оздоровления детей и молодёжи».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8. Постановление Главного государственного санитарного врача Российской Федерации от 28.01.2021 № 2 «Об утверждении санитарных правил и норм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1.2.3685-21 "Гигиенические нормативы и требования к обеспечению безопасности и (или) безвредности для человека факторов среды обитания"».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877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Содержательный раздел Федеральной программы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ФОП определяет содержательные линии образовательной деятельности, реализуемым по всем образовательным областям.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каждой образовательной области сформулированы задачи и содержание образовательной деятельности, предусмотренные для освоения в каждой возрастной группе детей в возрасте </a:t>
            </a:r>
            <a:r>
              <a:rPr lang="ru-RU" sz="1800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 двух месяцев до семи-восьми лет.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Представлены </a:t>
            </a:r>
            <a:r>
              <a:rPr lang="ru-RU" sz="18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воспитания, 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направленные на приобщение детей к ценностям российского народа, формирование у них ценностного от ношения к окружающему миру.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Более конкретное и дифференцированное по возрастам описание воспитательных задач приводится в Программе воспитания.</a:t>
            </a:r>
            <a:endParaRPr lang="ru-RU" sz="1600" i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42457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Структура описания по образовательным областям в соответствии с возрастом: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каждой образовательной области сформулированы задачи, содержание образовательной деятельности для освоения каждой возрастной группой (от 2 мес. до 1 года...от 1 года до 2 лет, от 2 лет до 3 лет, от 4 лет до 5 лет, от  5 лет до 6 лет, от 6 лет до 7 лет),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800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Образовательная  область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(социально-коммуникативная....). 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800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задачи образовательной деятельности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800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Содержание образовательной деятельности 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18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Начиная с возрастной группы детей от 3 до 4 лет в образовательной области </a:t>
            </a:r>
            <a:r>
              <a:rPr lang="ru-RU" sz="1800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«Социально-коммуникативное развитие» выделяются отдельно </a:t>
            </a:r>
            <a:r>
              <a:rPr lang="ru-RU" sz="1800" u="sng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подразделы</a:t>
            </a:r>
            <a:r>
              <a:rPr lang="ru-RU" sz="1800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(задачи, содержание):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сфере социальных отношений,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области формирования основ гражданственности и патриотизма,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сфере трудового воспитания,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области формирования основ безопасного поведения.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56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Социально-коммуникативное </a:t>
            </a:r>
            <a:r>
              <a:rPr lang="ru-RU" sz="2000" b="1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</a:t>
            </a: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возрастной группе от 6 до 7 лет (область формирования основ гражданственности и патриотизма) 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дан перечень о </a:t>
            </a:r>
            <a:r>
              <a:rPr lang="ru-RU" sz="18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государственных праздниках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 которых </a:t>
            </a:r>
            <a:r>
              <a:rPr lang="ru-RU" sz="1800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расширяют представления детей: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День России, День народного единства, День государственного флага РФ, День государственного герба  РФ, День защитника Отечества, День Победы, Всемирный день авиации и космонавтики.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Знакомят детей: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День полного освобождения Ленинграда от фашистской блокады, Международный день родного языка, День добровольца (волонтера) в России, День Конституции РФ.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Включают детей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празднование событий, связанных с жизнью населенного пункта: 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День рождения города, празднование военных триумфов, памятные даты, связанные с жизнью и творчеством знаменитых горожан.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172804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Социально-коммуникативное развитие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возрастной группе от 6 до 7 лет (область формирования основ безопасного поведения) </a:t>
            </a:r>
            <a:r>
              <a:rPr lang="ru-RU" sz="18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обсуждает с детьми правила использования цифровых ресурсов, правила пользования мобильными телефонами с учетом требований 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Санитарных правил СП 2.4.3648-20 «Санитарно-эпидемиологические требования к организации воспитания и обучения, отдыха и оздоровления детей и молодежи, утв. Пост. Главного санитарного врача РФ от 28 сентября 2020 г. № 28 (</a:t>
            </a:r>
            <a:r>
              <a:rPr lang="ru-RU" sz="18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зарег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Мин.юстиции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РФ 18 декабря 2020 г., рег. № 61573), действующим до 1 января 2027 года (далее – СП 2.4.3648-20), и Санитарных правил и норм СанПиН 1.2.3685-21 «Гигиенические нормативы и требования к обеспечению безопасности и (или) безвредности для человека факторов среды обитания», утв. Постановление Главного санитарного врача РФ от28 января 2021 г. № 2 (</a:t>
            </a:r>
            <a:r>
              <a:rPr lang="ru-RU" sz="18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зарег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Мин.юст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РФ 29 января 2021 г., </a:t>
            </a:r>
            <a:r>
              <a:rPr lang="ru-RU" sz="18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рег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№ 62296), действующим до 1 марта 2027 года (далее – СанПиН 1.2.3685-21).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Решение совокупных задач воспитания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рамках образовательной области «Социально-коммуникативное развитие» направлено на приобщение детей к ценностям «Родина, «Природа», «Семья», «Человек», «Жизнь», «Милосердие», «Добро», «Дружба, «Сотрудничество», «Труд».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891221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55865"/>
            <a:ext cx="7886700" cy="498762"/>
          </a:xfrm>
        </p:spPr>
        <p:txBody>
          <a:bodyPr>
            <a:noAutofit/>
          </a:bodyPr>
          <a:lstStyle/>
          <a:p>
            <a:pPr algn="ctr"/>
            <a:r>
              <a:rPr lang="ru-RU" sz="2000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Познавательное развитие</a:t>
            </a:r>
            <a:br>
              <a:rPr lang="ru-RU" sz="2000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904009"/>
            <a:ext cx="7886700" cy="5272954"/>
          </a:xfrm>
        </p:spPr>
        <p:txBody>
          <a:bodyPr>
            <a:normAutofit fontScale="70000" lnSpcReduction="20000"/>
          </a:bodyPr>
          <a:lstStyle/>
          <a:p>
            <a:pPr mar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1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 года 2 лет появляются подразделы:</a:t>
            </a:r>
            <a:endParaRPr lang="ru-RU" sz="2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ru-RU" sz="21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Сенсорные эталоны и познавательные действия,</a:t>
            </a:r>
          </a:p>
          <a:p>
            <a:pPr marL="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ru-RU" sz="21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Окружающий мир,</a:t>
            </a:r>
          </a:p>
          <a:p>
            <a:pPr marL="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ru-RU" sz="21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Природа,</a:t>
            </a:r>
          </a:p>
          <a:p>
            <a:pPr mar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1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группе с 2 до 3 лет </a:t>
            </a:r>
            <a:endParaRPr lang="ru-RU" sz="2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ru-RU" sz="21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Сенсорные эталоны и познавательные действия,</a:t>
            </a:r>
          </a:p>
          <a:p>
            <a:pPr marL="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ru-RU" sz="2100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Математические представления,</a:t>
            </a:r>
            <a:endParaRPr lang="ru-RU" sz="2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ru-RU" sz="21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Окружающий мир, </a:t>
            </a:r>
          </a:p>
          <a:p>
            <a:pPr marL="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ru-RU" sz="21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Природа.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Речевое развитие</a:t>
            </a:r>
          </a:p>
          <a:p>
            <a:pPr mar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1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возрасте с 2 до 3 лет появляются разделы:</a:t>
            </a:r>
          </a:p>
          <a:p>
            <a:pPr marL="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ru-RU" sz="21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словаря,</a:t>
            </a:r>
          </a:p>
          <a:p>
            <a:pPr marL="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ru-RU" sz="21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Звуковая культура речи</a:t>
            </a:r>
          </a:p>
          <a:p>
            <a:pPr marL="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ru-RU" sz="21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Грамматический строй речи,</a:t>
            </a:r>
          </a:p>
          <a:p>
            <a:pPr marL="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ru-RU" sz="21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Связная речь,</a:t>
            </a:r>
          </a:p>
          <a:p>
            <a:pPr marL="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ru-RU" sz="21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Интерес к художественной литературе.</a:t>
            </a:r>
            <a:r>
              <a:rPr lang="ru-RU" sz="2400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 3 до 4 лет добавлен подраздел «Подготовка к обучению грамоте»(знакомить с терминами «звук», «слово» в практическом плане</a:t>
            </a:r>
            <a:r>
              <a:rPr lang="ru-RU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Решение совокупных задач воспитания в рамках образовательный области «Речевое развитие» направлено на приобщение детей к ценностям «Культура» и «Красота»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endParaRPr lang="ru-RU" sz="2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endParaRPr lang="ru-RU" sz="2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2505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Художественно-этетическое развитие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 года 2 лет до 3 лет появляются подразделы: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Приобщение к искусству,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Изобразительная деятельность,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Конструктивная деятельность,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Музыкальная деятельность,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Театрализованная деятельность,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Культурно-досуговая деятельность.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Решение совокупных задач воспитания в рамках образовательный области «Художественно-этетическое развитие» направлено на приобщение детей к ценностям «Культура», «Красота».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92399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61002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Физическое развитие</a:t>
            </a:r>
            <a: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 2 лет до 3 лет появляются подразделы: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Основная гимнастика (основные движения, общеразвивающие упражнения),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Подвижные игры и игровые упражнения,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основ здорового образа жизни.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 3 до 4 лет добавляется подраздел «Активный отдых»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От 5 до 6 лет – подраздел: «Спортивные игры».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Решение совокупных задач воспитания в рамках образовательный области «Физическое воспитание» направлено на приобщение детей к ценностям «Жизнь», «Здоровье».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37846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2849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Вариативные формы, способы, методы и средства реализации ФОП (п. 23.2. ФОП)</a:t>
            </a:r>
            <a: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857232"/>
            <a:ext cx="8286808" cy="5715040"/>
          </a:xfrm>
        </p:spPr>
        <p:txBody>
          <a:bodyPr>
            <a:normAutofit fontScale="92500" lnSpcReduction="10000"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 может быть получено в ДОО, а также в </a:t>
            </a:r>
            <a:r>
              <a:rPr lang="ru-RU" sz="18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форме семейного образования </a:t>
            </a:r>
            <a:r>
              <a:rPr lang="ru-RU" sz="1800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(ч.4. ст.63. ФЗ от 29.12.2012.г, № 273 –ФЗ «Об образовании в РФ»)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Образовательная организация может использовать </a:t>
            </a:r>
            <a:r>
              <a:rPr lang="ru-RU" sz="18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сетевую форму 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реализации образовательных программ ДО и (или) отдельных компонентов, предусмотренных образовательными программами.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Сетевая форма предполагает возможность освоения обучающимися образовательных программ ДО  с использованием ресурсов нескольких организаций, осуществляющих образовательную деятельность, а также использованием ресурсов нескольких организаций (организации культуры, физкультуры и спорта и др. организации), с которыми устанавливаются договорные отношения.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 реализации ОП ДО могут использоваться </a:t>
            </a:r>
            <a:r>
              <a:rPr lang="ru-RU" sz="18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различные образовательные технологии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в том числе дистанционные образовательные технологии, электронное обучение (</a:t>
            </a:r>
            <a:r>
              <a:rPr lang="ru-RU" sz="1800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ч.2. ст.13. ФЗ от 29.12.2012.г, № 273 –ФЗ «Об образовании в РФ»), 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исключая образовательные технологии, которые могут нанести вред здоровью детей. Применение электронного обучения, дистанционных образовательных технологий, а также работа с электронными средствами обучения при реализации ФОП должна осуществляться в соответствии с требованиями СП 2.4.3648-20 и СанПиН 1.2.3685-21. 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Формы, способы, методы и средства реализации ФОП педагог определяет самостоятельно, в соответствии с ФГОС ДО.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11782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П. 24.2.</a:t>
            </a:r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Образовательная деятельность организуется как совместная деятельность педагога и ребенка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зависимости от решаемых образовательных задач, желаний детей, образовательных потребностей, педагог может выбрать один или несколько вари антов совместной деятельности: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1) совместная деятельность педагога с ребенком, где педагог обучает ребенка чему-то новому;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2) совместная деятельность ребенка с педагогом – равноправные партнеры;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3) совместная деятельность группы детей под руководством  педагога, который на правах участника деятельности на всех этапах ее выполнения (от планирования до завершения) направляет совместную деятельность группы детей;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4)  совместная деятельность детей со сверстниками без участия педагога, но по его заданию. Педагог не является участником деятельности, но выступает в роли организатора, актуализируя </a:t>
            </a:r>
            <a:r>
              <a:rPr lang="ru-RU" sz="18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т.о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лидерские ресурсы самих детей;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5)  самостоятельная, спонтанно возникающая, совместная деятельность детей без участия педагога. Это могут быть игры детей, изобразительная деятельность, познавательно-исследовательская деятельность.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28563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П. 24.5. Игра занимает центральное место в жизни ребенка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Игра выполняет различные функции: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обучающую,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познавательную,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воспитательную,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социокультурную,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коммуникативную, 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8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эмоциогенную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 развлекательную,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диагностическую, 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психотерапевтическую  и др.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3731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3139" t="19888" r="11841" b="15398"/>
          <a:stretch>
            <a:fillRect/>
          </a:stretch>
        </p:blipFill>
        <p:spPr bwMode="auto">
          <a:xfrm>
            <a:off x="69664" y="0"/>
            <a:ext cx="9074336" cy="6859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4153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П.24.11. Согласно требованиям СанПиН 1.2.3685-21 в режиме дня предусмотрено время </a:t>
            </a:r>
            <a:r>
              <a:rPr lang="ru-RU" sz="20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проведения занятий </a:t>
            </a: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Занятие рассматривается как дело, интересное и развивающее; деятельность, направленная на освоение детьми одной или нескольких образовательных областей, или их интеграцию; занятие – форма организации обучения и т.д.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Введение термина «занятие» не означает регламентацию процесса. Термин фиксирует форму образовательной деятельности.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П. 24.20 Культурные практики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предоставляют ребенку возможность проявить свою </a:t>
            </a:r>
            <a:r>
              <a:rPr lang="ru-RU" sz="18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субъектность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что способствует развитию разных видов детских инициатив: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игровая практика, познавательно-исследовательская, продуктивная, коммуникативная, речевая и т.д.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Тематику культурных практик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помогают определить детские вопросы, интерес к окружающей действительности, значимые события, неожиданные явления, художественная литература и др.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культурных практик предполагает подгрупповой способ объединения детей.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78466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2849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Вариативные формы, способы, методы и средства реализации ФОП (п. 23.2. ФОП)</a:t>
            </a:r>
            <a: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893619"/>
            <a:ext cx="7886700" cy="5283345"/>
          </a:xfrm>
        </p:spPr>
        <p:txBody>
          <a:bodyPr>
            <a:normAutofit fontScale="92500" lnSpcReduction="20000"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 может быть получено в ДОО, а также в </a:t>
            </a:r>
            <a:r>
              <a:rPr lang="ru-RU" sz="18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форме семейного образования </a:t>
            </a:r>
            <a:r>
              <a:rPr lang="ru-RU" sz="1800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(ч.4. ст.63. ФЗ от 29.12.2012.г, № 273 –ФЗ «Об образовании в РФ»)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Образовательная организация может использовать </a:t>
            </a:r>
            <a:r>
              <a:rPr lang="ru-RU" sz="18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сетевую форму 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реализации образовательных программ ДО и (или) отдельных компонентов, предусмотренных образовательными программами.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Сетевая форма предполагает возможность освоения обучающимися образовательных программ ДО  с использованием ресурсов нескольких организаций, осуществляющих образовательную деятельность, а также использованием ресурсов нескольких организаций (организации культуры, физкультуры и спорта и др. организации), с которыми устанавливаются договорные отношения.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 реализации ОП ДО могут использоваться </a:t>
            </a:r>
            <a:r>
              <a:rPr lang="ru-RU" sz="18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различные образовательные технологии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в том числе дистанционные образовательные технологии, электронное обучение (</a:t>
            </a:r>
            <a:r>
              <a:rPr lang="ru-RU" sz="1800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ч.2. ст.13. ФЗ от 29.12.2012.г, № 273 –ФЗ «Об образовании в РФ»), 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исключая образовательные технологии, которые могут нанести вред здоровью детей. Применение электронного обучения, дистанционных образовательных технологий, а также работа с электронными средствами обучения при реализации ФОП должна осуществляться в соответствии с требованиями СП 2.4.3648-20 и СанПиН 1.2.3685-21. 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Формы, способы, методы и средства реализации ФОП педагог определяет самостоятельно, в соответствии с ФГОС ДО.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77216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П. 24.2.</a:t>
            </a:r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Образовательная деятельность организуется как совместная деятельность педагога и ребенка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зависимости от решаемых образовательных задач, желаний детей, образовательных потребностей, педагог может выбрать один или несколько вари антов совместной деятельности: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1) совместная деятельность педагога с ребенком, где педагог обучает ребенка чему-то новому;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2) совместная деятельность ребенка с педагогом – равноправные партнеры;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3) совместная деятельность группы детей под руководством  педагога, который на правах участника деятельности на всех этапах ее выполнения (от планирования до завершения) направляет совместную деятельность группы детей;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4)  совместная деятельность детей со сверстниками без участия педагога, но по его заданию. Педагог не является участником деятельности, но выступает в роли организатора, актуализируя </a:t>
            </a:r>
            <a:r>
              <a:rPr lang="ru-RU" sz="18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т.о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лидерские ресурсы самих детей;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5)  самостоятельная, спонтанно возникающая, совместная деятельность детей без участия педагога. Это могут быть игры детей, изобразительная деятельность, познавательно-исследовательская деятельность.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09711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П.24.11. Согласно требованиям СанПиН 1.2.3685-21 в режиме дня предусмотрено время </a:t>
            </a:r>
            <a:r>
              <a:rPr lang="ru-RU" sz="20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проведения занятий </a:t>
            </a: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Занятие рассматривается как дело, интересное и развивающее; деятельность, направленная на освоение детьми одной или нескольких образовательных областей, или их интеграцию; занятие – форма организации обучения и т.д.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Введение термина «занятие» не означает регламентацию процесса. Термин фиксирует форму образовательной деятельности.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П. 24.20 Культурные практики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предоставляют ребенку возможность проявить свою </a:t>
            </a:r>
            <a:r>
              <a:rPr lang="ru-RU" sz="18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субъектность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что способствует развитию разных видов детских инициатив: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игровая практика, познавательно-исследовательская, продуктивная, коммуникативная, речевая и т.д.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Тематику культурных практик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помогают определить детские вопросы, интерес к окружающей действительности, значимые события, неожиданные явления, художественная литература и др.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культурных практик предполагает подгрупповой способ объединения детей.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39257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П. 26. Особенности взаимодействия педагогического коллектива ДОО с семьями обучающихся дошкольного возраста:</a:t>
            </a:r>
            <a: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обеспечение психолого-педагогической поддержки семьи и повышение компетентности родит елей (законных представителей) в вопросах образования, охраны и укрепления здоровья детей;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обеспечение единства подходов к воспитанию и обучению детей в условиях ДОО и семьи;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повышение воспитательного потенциала  семьи.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Далее описываются формы и содержание работы с семьей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диагностико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-аналитическое направление,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просветительское,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консультационное.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63240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Содержательный раздел: коррекционно-развивающая работа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 l="32394" t="24414" r="11603" b="13086"/>
          <a:stretch>
            <a:fillRect/>
          </a:stretch>
        </p:blipFill>
        <p:spPr bwMode="auto">
          <a:xfrm>
            <a:off x="428595" y="1500174"/>
            <a:ext cx="8197511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2992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8826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П.27. Направления и задачи коррекционно-развивающей работы</a:t>
            </a:r>
            <a: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070265"/>
            <a:ext cx="7886700" cy="5106699"/>
          </a:xfrm>
        </p:spPr>
        <p:txBody>
          <a:bodyPr>
            <a:normAutofit fontScale="77500" lnSpcReduction="20000"/>
          </a:bodyPr>
          <a:lstStyle/>
          <a:p>
            <a:pPr mar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u="sng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КРР и (или) инклюзивное образование в ДОО</a:t>
            </a:r>
            <a:r>
              <a:rPr lang="ru-RU" sz="18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направлено на: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обеспечение коррекции нарушений развития у различных категорий детей </a:t>
            </a:r>
            <a:r>
              <a:rPr lang="ru-RU" sz="18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(целевые группы), 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включая детей с ООП, в том числе, с ОВЗ и детей-инвалидов; 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оказание им квалифицированной помощи в освоении Программы, их разностороннее развитие  с учетом возрастных и индивидуальных особенностей, социальной адаптации.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КРР объединяет комплекс мер по психолого-педагогическому сопровождению обучающихся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включающий: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 психолого-педагогическое обследование, 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проведение индивидуальных и групповых коррекционно-развивающих занятий,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 мониторинг динамики их развития.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КРР в ДОО осуществляют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педагоги, педагоги-психологи, учителя-логопеды, учителя-дефектологи и другие квалифицированные специалисты.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ДОО имеет право и возможность разработать программу КРР в соответствии с ФГОС ДО, которая может включать:</a:t>
            </a:r>
            <a:endParaRPr lang="ru-RU" sz="16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план диагностических и коррекционных мероприятий;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рабочие программы КРР с обучающимися различных целевых групп, имеющих различные ООП и стартовые условия освоения Программы;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методический инструментарий для диагностических, коррекционно-развивающих и просветительских задач программы КРР.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КРР организуется: 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по обоснованному запросу педагогов и родителей (законных представителей),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на основе результатов психологической диагностики,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на основании рекомендаций ППК.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КРР организуется в форме групповых и (или) индивидуальных коррекционно-развивающих занятий.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762700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28493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образовательной практике определяются следующие категории целевых групп:</a:t>
            </a:r>
            <a:endParaRPr lang="ru-RU" sz="13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976745"/>
            <a:ext cx="7886700" cy="5200218"/>
          </a:xfrm>
        </p:spPr>
        <p:txBody>
          <a:bodyPr>
            <a:normAutofit fontScale="85000" lnSpcReduction="10000"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Нормотипичные дети с нормативным кризисом развития;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Обучающиеся с ООП: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с ОВЗ и (или)инвалидностью, получившие статус в порядке, установленном законодательством РФ;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обучающиеся по индивидуальному учебному плану (учебному расписанию) на основании медицинского заключения (дети, находящиеся под диспансерным наблюдением, в том числе часто болеющие дети); часто болеющие дети – не связаны с врожденными наследственными состояниями;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обучающиеся, испытывающие трудности в освоении ОП, развитии, социальной адаптации;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одаренные обучающиеся;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3) дети и (или) семьи, находящиеся в трудной жизненной ситуации, признанные таковыми в нормативно установленном порядке;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4) дети и (или) семьи, находящиеся в социально опасном положении (безнадзорные, беспризорные, склонные к бродяжничеству), признанные таковыми</a:t>
            </a:r>
            <a:r>
              <a:rPr lang="ru-RU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нормативно установленном порядке;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5) обучающиеся «группы риска»: проявляющие комплекс выраженных факторов риска негативных проявлений (импульсивность, агрессивность, неустойчивая или крайне низкая (завышенная) самооценка, завышенный уровень притязаний).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1800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Далее в п.28. описано содержание КРР на уровне ДОО.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24862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36311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П.28.8. </a:t>
            </a:r>
            <a:r>
              <a:rPr lang="ru-RU" sz="20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Направленность КРР с </a:t>
            </a:r>
            <a:r>
              <a:rPr lang="ru-RU" sz="2000" b="1" dirty="0" err="1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билингвальными</a:t>
            </a:r>
            <a:r>
              <a:rPr lang="ru-RU" sz="20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обучающимися, детьми мигрантов, </a:t>
            </a: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381991"/>
            <a:ext cx="7886700" cy="4794972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испытывающими трудности с пониманием государственного языка РФ на дошкольном уровне образования:</a:t>
            </a:r>
          </a:p>
          <a:p>
            <a:pPr algn="just">
              <a:lnSpc>
                <a:spcPct val="107000"/>
              </a:lnSpc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развитие коммуникативных навыков, чувствительности к эмоциональному состоянию сверстника;</a:t>
            </a:r>
          </a:p>
          <a:p>
            <a:pPr algn="just">
              <a:lnSpc>
                <a:spcPct val="107000"/>
              </a:lnSpc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формирование уверенного поведения и социальной успешности;</a:t>
            </a:r>
          </a:p>
          <a:p>
            <a:pPr algn="just">
              <a:lnSpc>
                <a:spcPct val="107000"/>
              </a:lnSpc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коррекцию деструктивных эмоциональных состояний в новой языковой и культурной среде;</a:t>
            </a:r>
          </a:p>
          <a:p>
            <a:pPr algn="just">
              <a:lnSpc>
                <a:spcPct val="107000"/>
              </a:lnSpc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создание атмосферы доброжелательности и уважения к ребенку.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Психолого-педагогическое сопровождение детей данной целевой группы может осуществляться в контексте общей программы адаптации. В случае выраженных проблем его включение в программу КРР может быть осуществлено на основе заключения ППК.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959078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589" y="1"/>
            <a:ext cx="8561590" cy="1330035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750"/>
              </a:spcAft>
            </a:pPr>
            <a:r>
              <a:rPr lang="ru-RU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П.29. </a:t>
            </a:r>
            <a:r>
              <a:rPr lang="ru-RU" sz="1600" b="1" dirty="0" smtClean="0"/>
              <a:t>Федеральная </a:t>
            </a:r>
            <a:r>
              <a:rPr lang="ru-RU" sz="1600" b="1" dirty="0"/>
              <a:t>рабочая программа воспитания</a:t>
            </a:r>
            <a:br>
              <a:rPr lang="ru-RU" sz="1600" b="1" dirty="0"/>
            </a:br>
            <a:r>
              <a:rPr lang="ru-RU" sz="1400" dirty="0">
                <a:latin typeface="+mn-lt"/>
              </a:rPr>
              <a:t>В ПООП этой части не было, так как примерную программу разработали до введения рабочей программы воспитания. Федеральная рабочая программа воспитания в ФОП До дублирует текст Примерной программы </a:t>
            </a:r>
            <a:r>
              <a:rPr lang="ru-RU" sz="1400" dirty="0" smtClean="0">
                <a:latin typeface="+mn-lt"/>
              </a:rPr>
              <a:t>воспитания</a:t>
            </a:r>
            <a:r>
              <a:rPr lang="ru-RU" sz="1400" dirty="0">
                <a:latin typeface="+mn-lt"/>
              </a:rPr>
              <a:t> </a:t>
            </a:r>
            <a:r>
              <a:rPr lang="ru-RU" sz="1400" dirty="0" smtClean="0">
                <a:latin typeface="+mn-lt"/>
              </a:rPr>
              <a:t>(примерная </a:t>
            </a:r>
            <a:r>
              <a:rPr lang="ru-RU" sz="1400" dirty="0">
                <a:latin typeface="+mn-lt"/>
              </a:rPr>
              <a:t>рабочая программа воспитания от 01.07.2021 </a:t>
            </a:r>
            <a:r>
              <a:rPr lang="ru-RU" sz="1400" dirty="0" smtClean="0">
                <a:latin typeface="+mn-lt"/>
              </a:rPr>
              <a:t/>
            </a:r>
            <a:br>
              <a:rPr lang="ru-RU" sz="1400" dirty="0" smtClean="0">
                <a:latin typeface="+mn-lt"/>
              </a:rPr>
            </a:br>
            <a:r>
              <a:rPr lang="ru-RU" sz="1400" dirty="0" smtClean="0">
                <a:latin typeface="+mn-lt"/>
              </a:rPr>
              <a:t>№ </a:t>
            </a:r>
            <a:r>
              <a:rPr lang="ru-RU" sz="1400" dirty="0">
                <a:latin typeface="+mn-lt"/>
              </a:rPr>
              <a:t>2/21). </a:t>
            </a:r>
            <a:r>
              <a:rPr lang="ru-RU" sz="1400" u="sng" dirty="0" smtClean="0">
                <a:solidFill>
                  <a:srgbClr val="222222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400" u="sng" dirty="0">
                <a:solidFill>
                  <a:srgbClr val="222222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организационный раздел </a:t>
            </a:r>
            <a:r>
              <a:rPr lang="ru-RU" sz="1400" u="sng" dirty="0" smtClean="0">
                <a:solidFill>
                  <a:srgbClr val="222222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ФОП</a:t>
            </a:r>
            <a:r>
              <a:rPr lang="ru-RU" sz="1400" dirty="0" smtClean="0">
                <a:solidFill>
                  <a:srgbClr val="222222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222222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1400" dirty="0" smtClean="0">
                <a:solidFill>
                  <a:srgbClr val="222222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поместили федеральный </a:t>
            </a:r>
            <a:r>
              <a:rPr lang="ru-RU" sz="1400" dirty="0">
                <a:solidFill>
                  <a:srgbClr val="222222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календарный план воспитательной работы. </a:t>
            </a:r>
            <a:r>
              <a:rPr lang="ru-RU" sz="1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400" dirty="0"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999896"/>
              </p:ext>
            </p:extLst>
          </p:nvPr>
        </p:nvGraphicFramePr>
        <p:xfrm>
          <a:off x="628650" y="1379912"/>
          <a:ext cx="7886700" cy="5459730"/>
        </p:xfrm>
        <a:graphic>
          <a:graphicData uri="http://schemas.openxmlformats.org/drawingml/2006/table">
            <a:tbl>
              <a:tblPr firstRow="1" firstCol="1" bandRow="1"/>
              <a:tblGrid>
                <a:gridCol w="2067575"/>
                <a:gridCol w="5819125"/>
              </a:tblGrid>
              <a:tr h="166254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Раздел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5709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Пояснительная записка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сведения о программе, разъяснение основных терминов и понятий, которые используете в программе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2330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Целевой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Цели задачи 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воспитания;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Направления воспитания: (патриотическое, духовно-нравственное, социальное, познавательное,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физическое и оздоровительное, трудовое, эстетическое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); цели, ценности, содержание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Целевые ориентиры воспитания (требования 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 планируемым результатам освоения рабочей программы 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воспитания)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6729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Содержательный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Уклад ОО (цель, смыслы, принципы, образ ДОО, ключевые правила, традиции, особенности РППС, </a:t>
                      </a:r>
                      <a:r>
                        <a:rPr lang="ru-RU" sz="1400" dirty="0" err="1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социокультурный</a:t>
                      </a:r>
                      <a:r>
                        <a:rPr lang="ru-RU" sz="1400" baseline="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контекст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);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Общности ОО;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Задачи воспитания в образовательных областях ;</a:t>
                      </a:r>
                    </a:p>
                    <a:p>
                      <a:pPr marL="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Формы совместной деятельности в ОО, работа с родителями ;</a:t>
                      </a:r>
                    </a:p>
                    <a:p>
                      <a:pPr marL="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События,  организация ППС;</a:t>
                      </a:r>
                    </a:p>
                    <a:p>
                      <a:pPr marL="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Социальное партнерство.</a:t>
                      </a:r>
                    </a:p>
                    <a:p>
                      <a:pPr marL="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4511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Организационный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кадровое 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воспитательного процесса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нормативно-методическое обеспечение реализации рабочей программы воспитания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требования 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 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условиям работы 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 особыми категориями детей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примерный календарный план воспитательной работы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19" marR="35719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686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Основание для разработки федеральных программ (в т.ч.и ФОП ДО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3139" t="29358" r="11841" b="7506"/>
          <a:stretch>
            <a:fillRect/>
          </a:stretch>
        </p:blipFill>
        <p:spPr bwMode="auto">
          <a:xfrm>
            <a:off x="928662" y="1928802"/>
            <a:ext cx="7500990" cy="4839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3559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Организационный раздел ФОП</a:t>
            </a:r>
            <a: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П. 30. Психолого-педагогические условия реализации ФОП. Их 17. Они соответствуют ФГОС ДО.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П.31. Особенности организации развивающей предметно-пространственной среды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ФОП не выдвигает жестких требований к организации РППС и оставляет за ДОО право самостоятельного проектирования РППС.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РППС должна соответствовать: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требованиям ФГОС ДО;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образовательной программе ДОО;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материально-техническим и медико-социальным условиям пребывания детей в ДОО;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возрастным особенностям;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воспитывающему характеру обучения в ДОО;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требованиям безопасности и надежности.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35042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45474"/>
            <a:ext cx="7886700" cy="467591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Организационный раздел ФОП</a:t>
            </a:r>
            <a:r>
              <a:rPr lang="ru-RU" sz="2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867" y="613064"/>
            <a:ext cx="8133484" cy="5563899"/>
          </a:xfrm>
        </p:spPr>
        <p:txBody>
          <a:bodyPr>
            <a:noAutofit/>
          </a:bodyPr>
          <a:lstStyle/>
          <a:p>
            <a:pPr mar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6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П. 31.11. В ДОО должны быть созданы условия для информатизации образовательного процесса</a:t>
            </a:r>
            <a:r>
              <a:rPr lang="ru-RU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Желательно наличие в группах информационно-коммуникационных технологий для использования в образовательном процессе.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оснащении могут быть использованы элементы цифровой образовательной среды, интерактивные площадки как пространство сотрудничества ребенка и взрослого (</a:t>
            </a:r>
            <a:r>
              <a:rPr lang="ru-RU" sz="16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кванториумы</a:t>
            </a:r>
            <a:r>
              <a:rPr lang="ru-RU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мультстудии</a:t>
            </a:r>
            <a:r>
              <a:rPr lang="ru-RU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роботизированные и технические игрушки и др.).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6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П.32. Материально-техническое обеспечение ФОП, обеспеченность методическими материалами и средствами обучения и воспитания</a:t>
            </a:r>
            <a:r>
              <a:rPr lang="ru-RU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ДОО должна иметь необходимое оснащение и оборудование для всех видов воспитательной и образовательной деятельности обучающихся(в том числе для детей с ОВЗ и детей-инвалидов), педагогической, административной и хозяйственной деятельности.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6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П.32.5</a:t>
            </a:r>
            <a:r>
              <a:rPr lang="ru-RU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6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оставляет за ДОО право самостоятельного подбора необходимых средств обучения, оборудования, материалов, исходя из особенностей ОП.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П.32.6. В зависимости от возможностей, ДОО может создавать условия для материально-технического оснащения дополнительных помещений: детских библиотек и видеотек, компьютерно-игровых комплексов, дизайн-студий, театральных студий, мастерских, </a:t>
            </a:r>
            <a:r>
              <a:rPr lang="ru-RU" sz="16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мультстудий</a:t>
            </a:r>
            <a:r>
              <a:rPr lang="ru-RU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16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кванториумов</a:t>
            </a:r>
            <a:r>
              <a:rPr lang="ru-RU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игротек, зимних садов, музеев, тренажерных залов, фито-баров, саун и соляных пещер и др.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П. 32.7. ФОП предусматривает необходимость в специальном оснащении и оборудовании для организации образовательного  процесса с детьми с ОВЗ и детьми-инвалидами.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6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П. 33. Примерный перечень литературных, музыкальных, художественных, анимационных произведений для реализации ФОП.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Перечень дан по всем названным направлениям в соответствии с возрастными группами детей.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22257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388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П.34. Кадровые условия реализации ФОП</a:t>
            </a:r>
            <a: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904011"/>
            <a:ext cx="7886700" cy="5272953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Реализация ОП обеспечивается квалифицированными педагогами, наименование должностей которых должно соответствовать номенклатуре должностей педагогических работников организаций, осуществляющих образовательную деятельность; должностей руководителей ОО, утвержденной постановлением Правительства РФ от 21 февраля 2022 г. № 225.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Необходимо сопровождение ФОП педагогическими и учебно-вспомогательными работниками в течение всего времени  ее реализации в ДОО, или группе. 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ОО вправе применять сетевые формы реализации ФОП или отдельных ее компонентов, для чего может быть задействован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адровый состав других организаций, участвующих в сетевом взаимодействии.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ДОО самостоятельно устанавливает штатное расписание, осуществляет прием на работу, расторжение трудовых договоров. Руководитель вправе заключать договора гражданско-правового характера и совершать иные действия в рамках своих полномочий.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ДОО должна создавать условия для профессионального развития педагогических и руководящих кадров, в </a:t>
            </a:r>
            <a:r>
              <a:rPr lang="ru-RU" sz="18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т.ч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реализации права педагогов на получение дополнительного профессионального образования не реже одного раза в три  года за счет средств ДОО и (или) учредителя.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439059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П. 35. Примерный режим и распорядок дня в дошкольных группах</a:t>
            </a: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Устанавливается с учетом требований СанПиН 1.2.3685-21.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П.35.12. Требования и показатели организации образовательного процесса и режима дня. Указаны нормативы начала занятий  для всех возрастов – не ранее 8.00., окончание занятий – не позднее 17.00.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Указана длительность занятий, суммарная дневная образовательная нагрузка (с.222); количество приемов пищи; режим сна и бодрствования; примерный режим в каждой возрастной группе в теплый и холодный периоды.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82202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П.36. Федеральный календарный план воспитательной работы</a:t>
            </a:r>
            <a: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План является единым для ДОО. 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ДОО вправе наряду с Планом проводить иные мероприятия согласно Программе воспитания.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П.36.4. Примерный перечень основных государственных и народных праздников, памятных дат в календарном плане воспитательной работы в ДОО.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Все события и праздники расписаны по месяцам. 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dirty="0" smtClean="0"/>
              <a:t>Стр. </a:t>
            </a:r>
            <a:r>
              <a:rPr lang="ru-RU" sz="1800" smtClean="0"/>
              <a:t>233-234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68357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3139" t="27780" r="12729" b="9084"/>
          <a:stretch>
            <a:fillRect/>
          </a:stretch>
        </p:blipFill>
        <p:spPr bwMode="auto">
          <a:xfrm>
            <a:off x="357158" y="285728"/>
            <a:ext cx="8497550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0887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928670"/>
            <a:ext cx="8289107" cy="2224725"/>
          </a:xfrm>
        </p:spPr>
        <p:txBody>
          <a:bodyPr>
            <a:normAutofit fontScale="90000"/>
          </a:bodyPr>
          <a:lstStyle/>
          <a:p>
            <a:pPr lvl="0" indent="-2286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800" b="1" dirty="0" smtClean="0">
                <a:effectLst/>
                <a:ea typeface="Calibri" panose="020F0502020204030204" pitchFamily="34" charset="0"/>
                <a:cs typeface="Times New Roman" pitchFamily="18" charset="0"/>
              </a:rPr>
              <a:t>Федеральная образовательная программа дошкольного образования разработана в соответствии с Порядком разработки и утверждения федеральных основных общеобразовательных программ, утвержденным приказом Министерства просвещения РФ от 30 сентября 2022 г. № 874 (зарегистрирован Министерством юстиции РФ 2 ноября 2022 г (регистрационный № 70809)</a:t>
            </a:r>
            <a:br>
              <a:rPr lang="ru-RU" sz="1800" b="1" dirty="0" smtClean="0">
                <a:effectLst/>
                <a:ea typeface="Calibri" panose="020F0502020204030204" pitchFamily="34" charset="0"/>
                <a:cs typeface="Times New Roman" pitchFamily="18" charset="0"/>
              </a:rPr>
            </a:br>
            <a:r>
              <a:rPr lang="ru-RU" sz="1800" dirty="0" smtClean="0">
                <a:effectLst/>
                <a:ea typeface="Calibri" panose="020F0502020204030204" pitchFamily="34" charset="0"/>
                <a:cs typeface="Times New Roman" pitchFamily="18" charset="0"/>
              </a:rPr>
              <a:t/>
            </a:r>
            <a:br>
              <a:rPr lang="ru-RU" sz="1800" dirty="0" smtClean="0">
                <a:effectLst/>
                <a:ea typeface="Calibri" panose="020F0502020204030204" pitchFamily="34" charset="0"/>
                <a:cs typeface="Times New Roman" pitchFamily="18" charset="0"/>
              </a:rPr>
            </a:br>
            <a:r>
              <a:rPr lang="ru-RU" sz="1800" b="1" dirty="0">
                <a:solidFill>
                  <a:prstClr val="black"/>
                </a:solidFill>
                <a:ea typeface="Calibri" panose="020F0502020204030204" pitchFamily="34" charset="0"/>
                <a:cs typeface="Times New Roman" pitchFamily="18" charset="0"/>
              </a:rPr>
              <a:t>Приказ Министерства Просвещения РФ от 25 ноября 2022 г. № 1028 «Об утверждении федеральной образовательной программы дошкольного образования»</a:t>
            </a:r>
            <a:r>
              <a:rPr lang="ru-RU" sz="1800" dirty="0">
                <a:solidFill>
                  <a:prstClr val="black"/>
                </a:solidFill>
                <a:ea typeface="Calibri" panose="020F0502020204030204" pitchFamily="34" charset="0"/>
                <a:cs typeface="Times New Roman" pitchFamily="18" charset="0"/>
              </a:rPr>
              <a:t>. Зарегистрировано Минюстом 28 декабря 2022 г. № 71847.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1472" y="2714620"/>
            <a:ext cx="7886700" cy="3921551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sz="1800" b="1" dirty="0" smtClean="0">
              <a:solidFill>
                <a:srgbClr val="00000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sz="1800" b="1" dirty="0">
              <a:solidFill>
                <a:srgbClr val="00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1800" b="1" dirty="0" smtClean="0">
              <a:solidFill>
                <a:srgbClr val="00000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800" dirty="0">
              <a:latin typeface="+mj-lt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8087685"/>
              </p:ext>
            </p:extLst>
          </p:nvPr>
        </p:nvGraphicFramePr>
        <p:xfrm>
          <a:off x="1428728" y="4643446"/>
          <a:ext cx="6096000" cy="13230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500066">
                <a:tc>
                  <a:txBody>
                    <a:bodyPr/>
                    <a:lstStyle/>
                    <a:p>
                      <a:r>
                        <a:rPr lang="ru-RU" dirty="0" smtClean="0"/>
                        <a:t>ФОП ДО</a:t>
                      </a:r>
                      <a:endParaRPr lang="ru-RU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ПООП ДО</a:t>
                      </a:r>
                      <a:endParaRPr lang="ru-RU" dirty="0"/>
                    </a:p>
                  </a:txBody>
                  <a:tcPr marL="68580" marR="6858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Является нормативным правовым документом, равным по статусу ФГОС ДО</a:t>
                      </a:r>
                      <a:endParaRPr lang="ru-RU" sz="16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Носит рекомендательный характер (утв. на заседании ФУМО по общему</a:t>
                      </a:r>
                      <a:r>
                        <a:rPr lang="ru-RU" sz="1600" baseline="0" dirty="0" smtClean="0"/>
                        <a:t> образованию</a:t>
                      </a:r>
                      <a:r>
                        <a:rPr lang="ru-RU" sz="1600" dirty="0" smtClean="0"/>
                        <a:t>)</a:t>
                      </a:r>
                      <a:endParaRPr lang="ru-RU" sz="1600" dirty="0"/>
                    </a:p>
                  </a:txBody>
                  <a:tcPr marL="68580" marR="6858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433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32394" t="27344" r="12152" b="9179"/>
          <a:stretch>
            <a:fillRect/>
          </a:stretch>
        </p:blipFill>
        <p:spPr bwMode="auto">
          <a:xfrm>
            <a:off x="142843" y="285728"/>
            <a:ext cx="8991297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4125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Цель разработки и утверждения ФОП</a:t>
            </a:r>
            <a:endParaRPr lang="ru-RU" sz="3200" b="1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2252" t="26201" r="11841" b="10663"/>
          <a:stretch>
            <a:fillRect/>
          </a:stretch>
        </p:blipFill>
        <p:spPr bwMode="auto">
          <a:xfrm>
            <a:off x="500034" y="1428736"/>
            <a:ext cx="8215370" cy="5216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37614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Общие положения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3139" t="21466" r="11841" b="16976"/>
          <a:stretch>
            <a:fillRect/>
          </a:stretch>
        </p:blipFill>
        <p:spPr bwMode="auto">
          <a:xfrm>
            <a:off x="500034" y="1142984"/>
            <a:ext cx="8429684" cy="5302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24041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4543</Words>
  <Application>Microsoft Office PowerPoint</Application>
  <PresentationFormat>Экран (4:3)</PresentationFormat>
  <Paragraphs>334</Paragraphs>
  <Slides>44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5" baseType="lpstr">
      <vt:lpstr>Тема Office</vt:lpstr>
      <vt:lpstr>Презентация PowerPoint</vt:lpstr>
      <vt:lpstr>Нормативная база организации образовательной деятельности в ДОО по состоянию на 10.02.2023</vt:lpstr>
      <vt:lpstr>Презентация PowerPoint</vt:lpstr>
      <vt:lpstr>Основание для разработки федеральных программ (в т.ч.и ФОП ДО)</vt:lpstr>
      <vt:lpstr>Презентация PowerPoint</vt:lpstr>
      <vt:lpstr>Федеральная образовательная программа дошкольного образования разработана в соответствии с Порядком разработки и утверждения федеральных основных общеобразовательных программ, утвержденным приказом Министерства просвещения РФ от 30 сентября 2022 г. № 874 (зарегистрирован Министерством юстиции РФ 2 ноября 2022 г (регистрационный № 70809)  Приказ Министерства Просвещения РФ от 25 ноября 2022 г. № 1028 «Об утверждении федеральной образовательной программы дошкольного образования». Зарегистрировано Минюстом 28 декабря 2022 г. № 71847.</vt:lpstr>
      <vt:lpstr>Презентация PowerPoint</vt:lpstr>
      <vt:lpstr>Цель разработки и утверждения ФОП</vt:lpstr>
      <vt:lpstr>Общие положения</vt:lpstr>
      <vt:lpstr>Процентное соотношение обязательной и вариативной частей программы ДОО</vt:lpstr>
      <vt:lpstr>Структура ФОП и ПООП (сравнение) </vt:lpstr>
      <vt:lpstr>ЦЕЛЕВОЙ РАЗДЕЛ ФЕДЕРАЛЬНОЙ ПРОГРАММЫ  </vt:lpstr>
      <vt:lpstr>ЦЕЛЕВОЙ РАЗДЕЛ ФЕДЕРАЛЬНОЙ ПРОГРАММЫ  </vt:lpstr>
      <vt:lpstr>Презентация PowerPoint</vt:lpstr>
      <vt:lpstr>ЦЕЛЕВОЙ РАЗДЕЛ ФЕДЕРАЛЬНОЙ ПРОГРАММЫ </vt:lpstr>
      <vt:lpstr>Педагогическая диагностика достижения планируемых результатов </vt:lpstr>
      <vt:lpstr>Периодичность проведения педагогической диагностики определяется ДОО </vt:lpstr>
      <vt:lpstr>Методы педагогической диагностики</vt:lpstr>
      <vt:lpstr>Психологическая диагностика </vt:lpstr>
      <vt:lpstr>Содержательный раздел Федеральной программы</vt:lpstr>
      <vt:lpstr>Структура описания по образовательным областям в соответствии с возрастом: </vt:lpstr>
      <vt:lpstr>Социально-коммуникативное развитие</vt:lpstr>
      <vt:lpstr>Социально-коммуникативное развитие</vt:lpstr>
      <vt:lpstr>Познавательное развитие </vt:lpstr>
      <vt:lpstr>Художественно-этетическое развитие </vt:lpstr>
      <vt:lpstr>Физическое развитие </vt:lpstr>
      <vt:lpstr>Вариативные формы, способы, методы и средства реализации ФОП (п. 23.2. ФОП) </vt:lpstr>
      <vt:lpstr>П. 24.2.Образовательная деятельность организуется как совместная деятельность педагога и ребенка </vt:lpstr>
      <vt:lpstr>П. 24.5. Игра занимает центральное место в жизни ребенка </vt:lpstr>
      <vt:lpstr>П.24.11. Согласно требованиям СанПиН 1.2.3685-21 в режиме дня предусмотрено время проведения занятий </vt:lpstr>
      <vt:lpstr>Вариативные формы, способы, методы и средства реализации ФОП (п. 23.2. ФОП) </vt:lpstr>
      <vt:lpstr>П. 24.2.Образовательная деятельность организуется как совместная деятельность педагога и ребенка </vt:lpstr>
      <vt:lpstr>П.24.11. Согласно требованиям СанПиН 1.2.3685-21 в режиме дня предусмотрено время проведения занятий </vt:lpstr>
      <vt:lpstr>П. 26. Особенности взаимодействия педагогического коллектива ДОО с семьями обучающихся дошкольного возраста: </vt:lpstr>
      <vt:lpstr>Содержательный раздел: коррекционно-развивающая работа</vt:lpstr>
      <vt:lpstr> П.27. Направления и задачи коррекционно-развивающей работы </vt:lpstr>
      <vt:lpstr>В образовательной практике определяются следующие категории целевых групп:</vt:lpstr>
      <vt:lpstr>П.28.8. Направленность КРР с билингвальными обучающимися, детьми мигрантов, </vt:lpstr>
      <vt:lpstr> П.29. Федеральная рабочая программа воспитания В ПООП этой части не было, так как примерную программу разработали до введения рабочей программы воспитания. Федеральная рабочая программа воспитания в ФОП До дублирует текст Примерной программы воспитания (примерная рабочая программа воспитания от 01.07.2021  № 2/21). В организационный раздел ФОП ДО поместили федеральный календарный план воспитательной работы.  </vt:lpstr>
      <vt:lpstr>Организационный раздел ФОП </vt:lpstr>
      <vt:lpstr>Организационный раздел ФОП </vt:lpstr>
      <vt:lpstr>П.34. Кадровые условия реализации ФОП </vt:lpstr>
      <vt:lpstr>П. 35. Примерный режим и распорядок дня в дошкольных группах </vt:lpstr>
      <vt:lpstr>П.36. Федеральный календарный план воспитательной работы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Прогимназ</dc:creator>
  <cp:lastModifiedBy>Прогимназ</cp:lastModifiedBy>
  <cp:revision>1</cp:revision>
  <dcterms:created xsi:type="dcterms:W3CDTF">2023-03-14T08:38:57Z</dcterms:created>
  <dcterms:modified xsi:type="dcterms:W3CDTF">2023-03-14T08:39:59Z</dcterms:modified>
</cp:coreProperties>
</file>