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014" r:id="rId2"/>
    <p:sldId id="2002" r:id="rId3"/>
    <p:sldId id="527" r:id="rId4"/>
    <p:sldId id="2016" r:id="rId5"/>
    <p:sldId id="2018" r:id="rId6"/>
    <p:sldId id="2019" r:id="rId7"/>
    <p:sldId id="2023" r:id="rId8"/>
    <p:sldId id="2010" r:id="rId9"/>
    <p:sldId id="2021" r:id="rId10"/>
    <p:sldId id="2022" r:id="rId11"/>
    <p:sldId id="2024" r:id="rId12"/>
    <p:sldId id="2013" r:id="rId13"/>
    <p:sldId id="2005" r:id="rId14"/>
  </p:sldIdLst>
  <p:sldSz cx="12192000" cy="6858000"/>
  <p:notesSz cx="6792913" cy="9925050"/>
  <p:embeddedFontLst>
    <p:embeddedFont>
      <p:font typeface="Montserrat" pitchFamily="2" charset="0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Roboto Black" panose="020F0502020204030204" pitchFamily="34" charset="0"/>
      <p:bold r:id="rId24"/>
      <p:italic r:id="rId25"/>
      <p:bold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79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CC0A"/>
    <a:srgbClr val="4ECC09"/>
    <a:srgbClr val="536269"/>
    <a:srgbClr val="364045"/>
    <a:srgbClr val="D9D9D9"/>
    <a:srgbClr val="E5E9EB"/>
    <a:srgbClr val="DADFE2"/>
    <a:srgbClr val="D9E0E3"/>
    <a:srgbClr val="6D8893"/>
    <a:srgbClr val="8EA3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90" autoAdjust="0"/>
    <p:restoredTop sz="88214" autoAdjust="0"/>
  </p:normalViewPr>
  <p:slideViewPr>
    <p:cSldViewPr snapToGrid="0">
      <p:cViewPr varScale="1">
        <p:scale>
          <a:sx n="84" d="100"/>
          <a:sy n="84" d="100"/>
        </p:scale>
        <p:origin x="440" y="176"/>
      </p:cViewPr>
      <p:guideLst>
        <p:guide pos="279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3596" cy="49797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745" y="2"/>
            <a:ext cx="2943596" cy="49797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2630A4A0-467C-DF40-A454-8B7032D5300C}" type="datetimeFigureOut">
              <a:rPr lang="ru-RU" smtClean="0"/>
              <a:pPr/>
              <a:t>30.11.2025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2" y="4776433"/>
            <a:ext cx="5434330" cy="3907988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9"/>
            <a:ext cx="2943596" cy="49797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745" y="9427079"/>
            <a:ext cx="2943596" cy="49797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38433114-96BE-1B4C-9B35-10103132DB5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514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CFDAA-6E71-05A8-9CC8-C8D33BB5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73198D6-95CF-CEB3-F409-F2664B5308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7EBF333-15C7-CD07-BB18-8BB3B5229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A982A3-AF84-D69F-A8CA-A0A03ED0AD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88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CC2F9-F15C-7EDC-412D-E48ED143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F6C755F-7A3A-1A93-28E5-FDCDFFD9B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22E63AB-F38B-A119-6B61-4815AE78C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4356A6-6197-94DC-A539-CEEBDFE38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677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CC2F9-F15C-7EDC-412D-E48ED143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F6C755F-7A3A-1A93-28E5-FDCDFFD9B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22E63AB-F38B-A119-6B61-4815AE78C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4356A6-6197-94DC-A539-CEEBDFE38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363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CC2F9-F15C-7EDC-412D-E48ED143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F6C755F-7A3A-1A93-28E5-FDCDFFD9B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22E63AB-F38B-A119-6B61-4815AE78C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4356A6-6197-94DC-A539-CEEBDFE38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35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CC2F9-F15C-7EDC-412D-E48ED143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F6C755F-7A3A-1A93-28E5-FDCDFFD9B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22E63AB-F38B-A119-6B61-4815AE78C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4356A6-6197-94DC-A539-CEEBDFE38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418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CC2F9-F15C-7EDC-412D-E48ED143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F6C755F-7A3A-1A93-28E5-FDCDFFD9B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22E63AB-F38B-A119-6B61-4815AE78C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4356A6-6197-94DC-A539-CEEBDFE38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821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189AE-D74F-6CB4-E138-E35659B0B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780092F-AE57-E4EC-7912-B2E1BE186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4CCD07A-D24C-8F0B-9715-357F0FE24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9B367E-386C-C014-EC74-076A0DEEB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769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189AE-D74F-6CB4-E138-E35659B0B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780092F-AE57-E4EC-7912-B2E1BE186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4CCD07A-D24C-8F0B-9715-357F0FE24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9B367E-386C-C014-EC74-076A0DEEB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820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189AE-D74F-6CB4-E138-E35659B0B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780092F-AE57-E4EC-7912-B2E1BE186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4CCD07A-D24C-8F0B-9715-357F0FE24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9B367E-386C-C014-EC74-076A0DEEB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850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189AE-D74F-6CB4-E138-E35659B0B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780092F-AE57-E4EC-7912-B2E1BE186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9750" y="946150"/>
            <a:ext cx="4533900" cy="2551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4CCD07A-D24C-8F0B-9715-357F0FE24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9B367E-386C-C014-EC74-076A0DEEB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513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8AFE-F970-A3AB-071F-91B58EC2B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134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6E010-FE00-FD8F-8499-4A85D308E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296B63-1A28-3C65-6D67-CEC383DAA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71813" y="944563"/>
            <a:ext cx="4524375" cy="254635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C90F227-85B5-A6B5-565E-968E5C110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9D0E51-72B5-3940-35A4-ADD6837764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AB853-3415-4BE6-AD8E-E87F1162F2C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790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4CC95-FB62-2505-41C0-6EA2B0097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8E1513-4456-745E-2801-30952197C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32A451-93F4-FBC8-F903-6AF9954E1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A17BE1-805A-125B-7699-F1D72D45A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3815E-D1EF-5580-D390-DAF8D51E2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13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2F79BE-5928-D496-C7A6-E419A51D8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F8C822-A459-0FA5-38EB-B0B3AFF5B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672CAE-5B28-0553-D458-C252ED3A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D182B6-6629-491E-8F0D-2CF3E342C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673EDF-3A29-6E8B-1D54-025350D8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82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8E1412-924F-FF5D-158F-0B60B8560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E43A7A-50AA-0E27-E4EF-EBE946A05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EB9E38-D2DA-F76B-C715-4E1BBCE5A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A54C00-D6F5-FD6E-E610-C199D258E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00D29D-D2D1-F6EA-0EAD-7E965E14A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8789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F59F9-D6C8-764B-B649-DDF7A4A3E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5EFB51-853D-EE76-3937-B0A856266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8E944-CFDC-9F3F-BFCC-203151E27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DEAD2-B792-EC62-29D6-9026A5D9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DD17A9-6818-C43A-2F52-DEDF9E752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5D3171-000C-1C5F-A1FA-701B54A48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97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CA17C-DA75-9883-C0B2-776E0C4BE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59E57E-85D3-FEAD-30D8-D0CCB930D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E7E7D3-D808-DC99-7139-34DD5BBD0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2F0DC5-D5B9-ED9D-AE77-5540F1930E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61CD8F-88D6-601B-33BF-06106AED0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24017FD-2D77-4D78-5816-86A1B9BD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4541F9-FA1B-6D3F-053F-3E0980D0C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9D7D517-2115-BE30-157D-FB8359C52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264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A355D-3852-A006-FF35-88D439210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62481F-005F-0968-FA29-283638D73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98A3DB-4219-A63B-63A6-47F2670F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4DC393-F0A3-17A0-4EB6-C0A0B88E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6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11111E5-73E4-9D0A-7DA8-F4D47F66D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0059E3-23BA-FD66-2A67-3AC9ED975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CC99EA-1019-F01E-8B31-01FF62CD8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05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3CB8F-A84F-B0F6-81FC-C24EDE885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5F2632-91D9-4CA7-4C4A-CD4B50771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446ECA-30B8-335D-5EFE-8590C5CDF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CAD822-991D-9F1D-F007-196DB7E7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F53624-29DC-2760-011E-A5E83DDB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BE9B7C-0258-75A1-C34A-300061E4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86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226EE-2BF2-98D1-78F0-0E3CFDA83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7F998F-CC0B-F173-AAF3-4882EC18E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02385A-A8C1-9C2D-CD16-769559127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D29DDB-DEDA-228A-9C13-3F26C4FC3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E29552-268D-450F-747E-AD8BF1307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1A1D99-BF08-A710-89AB-E0BAB035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83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75E42-6566-9C51-428E-5A6924C90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D2C446-2B3E-93B4-C3B7-515309E45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D52205-1ECE-F6FA-BF51-B1591B528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E13D8B-A71F-838A-CF0A-B9611D044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254113-699B-B701-412B-64C1CF13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23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8E86845-5C93-42DA-F8D5-86A689A9D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783493-035B-514B-C9E6-FF2F89B31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198453-0B93-F1DF-80C9-6C53F38E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6879-53BF-7243-839A-FEDE2BA87DB7}" type="datetimeFigureOut">
              <a:rPr lang="ru-RU" smtClean="0"/>
              <a:t>30.11.2025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AD3272-A37D-FDBD-ECA7-3EDFFCC6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55992E-5A88-66FF-4E35-ABE648A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61E8-82D5-934E-B21A-B6513764D6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557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611F3A-AD2D-52CC-C870-0144030C5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5AEC77-FCAC-E2E9-4A35-C809F3817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6D3EE1-68EC-3F43-6940-26E06D57BB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E5F86879-53BF-7243-839A-FEDE2BA87DB7}" type="datetimeFigureOut">
              <a:rPr lang="ru-RU" smtClean="0"/>
              <a:pPr/>
              <a:t>30.11.2025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5EB686-3F55-FBDA-F867-D73EE2D14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42E0A5-BDB2-63A6-A38C-B3A47DBED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0D4761E8-82D5-934E-B21A-B6513764D6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532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2.png"/><Relationship Id="rId4" Type="http://schemas.openxmlformats.org/officeDocument/2006/relationships/image" Target="../media/image15.sv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12.png"/><Relationship Id="rId4" Type="http://schemas.openxmlformats.org/officeDocument/2006/relationships/image" Target="../media/image15.sv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3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12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sv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18" Type="http://schemas.openxmlformats.org/officeDocument/2006/relationships/image" Target="../media/image48.png"/><Relationship Id="rId26" Type="http://schemas.openxmlformats.org/officeDocument/2006/relationships/image" Target="../media/image13.jpg"/><Relationship Id="rId3" Type="http://schemas.openxmlformats.org/officeDocument/2006/relationships/image" Target="../media/image12.png"/><Relationship Id="rId21" Type="http://schemas.openxmlformats.org/officeDocument/2006/relationships/image" Target="../media/image51.sv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5" Type="http://schemas.openxmlformats.org/officeDocument/2006/relationships/image" Target="../media/image55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24" Type="http://schemas.openxmlformats.org/officeDocument/2006/relationships/image" Target="../media/image54.png"/><Relationship Id="rId5" Type="http://schemas.openxmlformats.org/officeDocument/2006/relationships/image" Target="../media/image35.svg"/><Relationship Id="rId15" Type="http://schemas.openxmlformats.org/officeDocument/2006/relationships/image" Target="../media/image45.svg"/><Relationship Id="rId23" Type="http://schemas.openxmlformats.org/officeDocument/2006/relationships/image" Target="../media/image53.svg"/><Relationship Id="rId28" Type="http://schemas.openxmlformats.org/officeDocument/2006/relationships/image" Target="../media/image56.JPG"/><Relationship Id="rId10" Type="http://schemas.openxmlformats.org/officeDocument/2006/relationships/image" Target="../media/image40.png"/><Relationship Id="rId19" Type="http://schemas.openxmlformats.org/officeDocument/2006/relationships/image" Target="../media/image49.svg"/><Relationship Id="rId31" Type="http://schemas.openxmlformats.org/officeDocument/2006/relationships/image" Target="../media/image59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21.jpg"/><Relationship Id="rId30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AE2AF-DE0A-505F-E67F-DB7A9EF92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1">
            <a:extLst>
              <a:ext uri="{FF2B5EF4-FFF2-40B4-BE49-F238E27FC236}">
                <a16:creationId xmlns:a16="http://schemas.microsoft.com/office/drawing/2014/main" id="{D74043E7-FDFB-4063-9A2A-32C0B4C1BBE4}"/>
              </a:ext>
            </a:extLst>
          </p:cNvPr>
          <p:cNvSpPr/>
          <p:nvPr/>
        </p:nvSpPr>
        <p:spPr>
          <a:xfrm>
            <a:off x="-185250" y="0"/>
            <a:ext cx="14254076" cy="6858000"/>
          </a:xfrm>
          <a:custGeom>
            <a:avLst/>
            <a:gdLst>
              <a:gd name="textAreaLeft" fmla="*/ 0 w 972720"/>
              <a:gd name="textAreaRight" fmla="*/ 973080 w 972720"/>
              <a:gd name="textAreaTop" fmla="*/ 0 h 468000"/>
              <a:gd name="textAreaBottom" fmla="*/ 468360 h 468000"/>
            </a:gdLst>
            <a:ahLst/>
            <a:cxnLst/>
            <a:rect l="textAreaLeft" t="textAreaTop" r="textAreaRight" b="textAreaBottom"/>
            <a:pathLst>
              <a:path w="1772285" h="853439">
                <a:moveTo>
                  <a:pt x="668108" y="357720"/>
                </a:moveTo>
                <a:lnTo>
                  <a:pt x="476796" y="0"/>
                </a:lnTo>
                <a:lnTo>
                  <a:pt x="185127" y="0"/>
                </a:lnTo>
                <a:lnTo>
                  <a:pt x="376897" y="357720"/>
                </a:lnTo>
                <a:lnTo>
                  <a:pt x="0" y="853224"/>
                </a:lnTo>
                <a:lnTo>
                  <a:pt x="291465" y="853224"/>
                </a:lnTo>
                <a:lnTo>
                  <a:pt x="668108" y="357720"/>
                </a:lnTo>
                <a:close/>
              </a:path>
              <a:path w="1772285" h="853439">
                <a:moveTo>
                  <a:pt x="1220127" y="357720"/>
                </a:moveTo>
                <a:lnTo>
                  <a:pt x="1028827" y="0"/>
                </a:lnTo>
                <a:lnTo>
                  <a:pt x="737146" y="0"/>
                </a:lnTo>
                <a:lnTo>
                  <a:pt x="928916" y="357720"/>
                </a:lnTo>
                <a:lnTo>
                  <a:pt x="552018" y="853224"/>
                </a:lnTo>
                <a:lnTo>
                  <a:pt x="843483" y="853224"/>
                </a:lnTo>
                <a:lnTo>
                  <a:pt x="1220127" y="357720"/>
                </a:lnTo>
                <a:close/>
              </a:path>
              <a:path w="1772285" h="853439">
                <a:moveTo>
                  <a:pt x="1772145" y="357720"/>
                </a:moveTo>
                <a:lnTo>
                  <a:pt x="1580832" y="0"/>
                </a:lnTo>
                <a:lnTo>
                  <a:pt x="1289164" y="0"/>
                </a:lnTo>
                <a:lnTo>
                  <a:pt x="1480934" y="357720"/>
                </a:lnTo>
                <a:lnTo>
                  <a:pt x="1104036" y="853224"/>
                </a:lnTo>
                <a:lnTo>
                  <a:pt x="1395501" y="853224"/>
                </a:lnTo>
                <a:lnTo>
                  <a:pt x="1772145" y="357720"/>
                </a:lnTo>
                <a:close/>
              </a:path>
            </a:pathLst>
          </a:custGeom>
          <a:solidFill>
            <a:srgbClr val="93A6AF">
              <a:alpha val="9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+mn-cs"/>
            </a:endParaRPr>
          </a:p>
        </p:txBody>
      </p:sp>
      <p:sp>
        <p:nvSpPr>
          <p:cNvPr id="2" name="Параллелограмм 1">
            <a:extLst>
              <a:ext uri="{FF2B5EF4-FFF2-40B4-BE49-F238E27FC236}">
                <a16:creationId xmlns:a16="http://schemas.microsoft.com/office/drawing/2014/main" id="{C421C86D-71E8-4DFF-A69B-04E47D3EDE63}"/>
              </a:ext>
            </a:extLst>
          </p:cNvPr>
          <p:cNvSpPr/>
          <p:nvPr/>
        </p:nvSpPr>
        <p:spPr>
          <a:xfrm>
            <a:off x="6325292" y="3"/>
            <a:ext cx="4772025" cy="6857997"/>
          </a:xfrm>
          <a:prstGeom prst="parallelogram">
            <a:avLst>
              <a:gd name="adj" fmla="val 34383"/>
            </a:avLst>
          </a:prstGeom>
          <a:solidFill>
            <a:srgbClr val="4EC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36AC30B0-2413-A2E4-5618-E95D51E1BD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62" r="11962"/>
          <a:stretch/>
        </p:blipFill>
        <p:spPr>
          <a:xfrm>
            <a:off x="6684287" y="0"/>
            <a:ext cx="7897786" cy="6857997"/>
          </a:xfrm>
          <a:prstGeom prst="parallelogram">
            <a:avLst>
              <a:gd name="adj" fmla="val 24603"/>
            </a:avLst>
          </a:prstGeom>
        </p:spPr>
      </p:pic>
      <p:pic>
        <p:nvPicPr>
          <p:cNvPr id="10" name="Picture 33" descr="A green and grey cubes&#10;&#10;Description automatically generated">
            <a:extLst>
              <a:ext uri="{FF2B5EF4-FFF2-40B4-BE49-F238E27FC236}">
                <a16:creationId xmlns:a16="http://schemas.microsoft.com/office/drawing/2014/main" id="{1403223B-3D74-92F6-AAD8-62670144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3741"/>
          <a:stretch/>
        </p:blipFill>
        <p:spPr>
          <a:xfrm>
            <a:off x="3454784" y="4131180"/>
            <a:ext cx="4498592" cy="2726817"/>
          </a:xfrm>
          <a:prstGeom prst="rect">
            <a:avLst/>
          </a:prstGeom>
        </p:spPr>
      </p:pic>
      <p:sp>
        <p:nvSpPr>
          <p:cNvPr id="3" name="Заголовок 5">
            <a:extLst>
              <a:ext uri="{FF2B5EF4-FFF2-40B4-BE49-F238E27FC236}">
                <a16:creationId xmlns:a16="http://schemas.microsoft.com/office/drawing/2014/main" id="{E8FE9162-8B10-2DB8-2A8E-71FC60A05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68" y="1832049"/>
            <a:ext cx="5988769" cy="2872031"/>
          </a:xfrm>
        </p:spPr>
        <p:txBody>
          <a:bodyPr lIns="0" tIns="0" rIns="0" bIns="0" anchor="t" anchorCtr="0">
            <a:noAutofit/>
          </a:bodyPr>
          <a:lstStyle/>
          <a:p>
            <a:pPr algn="l">
              <a:tabLst>
                <a:tab pos="3140075" algn="l"/>
              </a:tabLst>
            </a:pPr>
            <a:r>
              <a:rPr lang="ru-RU" sz="2800" b="1" dirty="0"/>
              <a:t>Круглый стол </a:t>
            </a:r>
            <a:br>
              <a:rPr lang="ru-RU" sz="2800" b="1" dirty="0"/>
            </a:br>
            <a:br>
              <a:rPr lang="ru-RU" sz="2800" b="1" dirty="0"/>
            </a:br>
            <a:r>
              <a:rPr lang="ru-RU" sz="2800" b="1" dirty="0"/>
              <a:t>«Стратегии развития учебно-методического обеспечения реализации профессиональных образовательных программ педагогической направленности»</a:t>
            </a:r>
          </a:p>
        </p:txBody>
      </p:sp>
      <p:sp>
        <p:nvSpPr>
          <p:cNvPr id="13" name="Google Shape;59;p15">
            <a:extLst>
              <a:ext uri="{FF2B5EF4-FFF2-40B4-BE49-F238E27FC236}">
                <a16:creationId xmlns:a16="http://schemas.microsoft.com/office/drawing/2014/main" id="{9F8FA789-143C-5F68-AC63-503607EB4994}"/>
              </a:ext>
            </a:extLst>
          </p:cNvPr>
          <p:cNvSpPr txBox="1">
            <a:spLocks noEditPoints="1"/>
          </p:cNvSpPr>
          <p:nvPr/>
        </p:nvSpPr>
        <p:spPr>
          <a:xfrm>
            <a:off x="586740" y="5139363"/>
            <a:ext cx="4086860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>
            <a:lvl1pPr marR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3D600"/>
              </a:buClr>
              <a:buSzPts val="1800"/>
              <a:buFont typeface="Arial" panose="020B0604020202020204" pitchFamily="34" charset="0"/>
              <a:buNone/>
              <a:defRPr sz="1800" b="1" i="0" u="none" strike="noStrike" cap="none">
                <a:solidFill>
                  <a:srgbClr val="F3D600"/>
                </a:solidFill>
                <a:latin typeface="Montserrat" pitchFamily="2" charset="-52"/>
                <a:ea typeface="Montserrat" pitchFamily="2" charset="-52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 pitchFamily="34" charset="0"/>
              <a:buNone/>
              <a:defRPr sz="15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3D600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sym typeface="Arial" panose="020B0604020202020204" pitchFamily="34" charset="0"/>
              </a:rPr>
              <a:t>Федотова Е.Ю.</a:t>
            </a:r>
          </a:p>
          <a:p>
            <a:pPr lvl="0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0" dirty="0">
                <a:solidFill>
                  <a:prstClr val="black"/>
                </a:solidFill>
                <a:latin typeface="Roboto" pitchFamily="2" charset="0"/>
                <a:ea typeface="Roboto" pitchFamily="2" charset="0"/>
              </a:rPr>
              <a:t>Председатель ФУМО СПО по УГПС 44.00.00 «Образование и педагогические науки»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itchFamily="2" charset="0"/>
              <a:ea typeface="Roboto" pitchFamily="2" charset="0"/>
              <a:sym typeface="Arial" panose="020B0604020202020204" pitchFamily="34" charset="0"/>
            </a:endParaRPr>
          </a:p>
        </p:txBody>
      </p:sp>
      <p:pic>
        <p:nvPicPr>
          <p:cNvPr id="23" name="Рисунок 75">
            <a:extLst>
              <a:ext uri="{FF2B5EF4-FFF2-40B4-BE49-F238E27FC236}">
                <a16:creationId xmlns:a16="http://schemas.microsoft.com/office/drawing/2014/main" id="{AF81F6C4-325A-4461-B933-533778457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23" y="318381"/>
            <a:ext cx="698733" cy="629267"/>
          </a:xfrm>
          <a:prstGeom prst="rect">
            <a:avLst/>
          </a:prstGeom>
        </p:spPr>
      </p:pic>
      <p:pic>
        <p:nvPicPr>
          <p:cNvPr id="24" name="Рисунок 79">
            <a:extLst>
              <a:ext uri="{FF2B5EF4-FFF2-40B4-BE49-F238E27FC236}">
                <a16:creationId xmlns:a16="http://schemas.microsoft.com/office/drawing/2014/main" id="{614D723E-B140-47C9-AC0F-1773BE51B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948" y="320393"/>
            <a:ext cx="535848" cy="512949"/>
          </a:xfrm>
          <a:prstGeom prst="rect">
            <a:avLst/>
          </a:prstGeom>
        </p:spPr>
      </p:pic>
      <p:pic>
        <p:nvPicPr>
          <p:cNvPr id="25" name="Рисунок 5">
            <a:extLst>
              <a:ext uri="{FF2B5EF4-FFF2-40B4-BE49-F238E27FC236}">
                <a16:creationId xmlns:a16="http://schemas.microsoft.com/office/drawing/2014/main" id="{9F5109B7-572F-4616-8253-75C6C8C92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6752" y="209406"/>
            <a:ext cx="321449" cy="667919"/>
          </a:xfrm>
          <a:prstGeom prst="rect">
            <a:avLst/>
          </a:prstGeom>
        </p:spPr>
      </p:pic>
      <p:pic>
        <p:nvPicPr>
          <p:cNvPr id="26" name="Рисунок 6">
            <a:extLst>
              <a:ext uri="{FF2B5EF4-FFF2-40B4-BE49-F238E27FC236}">
                <a16:creationId xmlns:a16="http://schemas.microsoft.com/office/drawing/2014/main" id="{D967E7D8-ADA3-4217-A26D-BAFCB7654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9702" y="320393"/>
            <a:ext cx="543969" cy="517173"/>
          </a:xfrm>
          <a:prstGeom prst="rect">
            <a:avLst/>
          </a:prstGeom>
        </p:spPr>
      </p:pic>
      <p:pic>
        <p:nvPicPr>
          <p:cNvPr id="27" name="Рисунок 26" descr="Изображение выглядит как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8604913-38CE-496E-A088-3C633FC9A0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542" y="264562"/>
            <a:ext cx="535848" cy="57434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BA51C28-0A3C-45C2-BB87-EEACF4B7B8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4561" y="300735"/>
            <a:ext cx="518444" cy="532606"/>
          </a:xfrm>
          <a:prstGeom prst="rect">
            <a:avLst/>
          </a:prstGeom>
        </p:spPr>
      </p:pic>
      <p:pic>
        <p:nvPicPr>
          <p:cNvPr id="29" name="Рисунок 63">
            <a:extLst>
              <a:ext uri="{FF2B5EF4-FFF2-40B4-BE49-F238E27FC236}">
                <a16:creationId xmlns:a16="http://schemas.microsoft.com/office/drawing/2014/main" id="{84491295-6F4A-495D-9C98-DFA0E21291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  <a14:imgEffect>
                      <a14:brightnessContrast bright="-15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6385" y="319959"/>
            <a:ext cx="1670898" cy="5133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BCABC8-9FBF-4A19-AB04-A987EBCA14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3628" y="338355"/>
            <a:ext cx="693521" cy="5367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88" y="1021978"/>
            <a:ext cx="592566" cy="59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33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78F51-2A95-5E88-C580-6BF12D88E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A63D460-EF7E-7A73-4E0D-4D8EA8A09D09}"/>
              </a:ext>
            </a:extLst>
          </p:cNvPr>
          <p:cNvGrpSpPr/>
          <p:nvPr/>
        </p:nvGrpSpPr>
        <p:grpSpPr>
          <a:xfrm>
            <a:off x="0" y="-40697"/>
            <a:ext cx="12192002" cy="1361796"/>
            <a:chOff x="0" y="-4497"/>
            <a:chExt cx="12192002" cy="136179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87846CCA-8165-28E5-3EC0-7089C702B7A0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араллелограмм 5">
              <a:extLst>
                <a:ext uri="{FF2B5EF4-FFF2-40B4-BE49-F238E27FC236}">
                  <a16:creationId xmlns:a16="http://schemas.microsoft.com/office/drawing/2014/main" id="{AC5C2D6B-D7EA-593D-E285-A3906AE89FE4}"/>
                </a:ext>
              </a:extLst>
            </p:cNvPr>
            <p:cNvSpPr/>
            <p:nvPr/>
          </p:nvSpPr>
          <p:spPr>
            <a:xfrm>
              <a:off x="4827009" y="-4497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330AD21-51F1-B896-12F5-F9DE0F193601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Заголовок 440">
              <a:extLst>
                <a:ext uri="{FF2B5EF4-FFF2-40B4-BE49-F238E27FC236}">
                  <a16:creationId xmlns:a16="http://schemas.microsoft.com/office/drawing/2014/main" id="{91F69709-38EC-223C-FC0A-7C5BB431B4EF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02</a:t>
              </a: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D7E4CE4-E6E8-4985-4768-41828DDDB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sp>
        <p:nvSpPr>
          <p:cNvPr id="8" name="Заголовок 440">
            <a:extLst>
              <a:ext uri="{FF2B5EF4-FFF2-40B4-BE49-F238E27FC236}">
                <a16:creationId xmlns:a16="http://schemas.microsoft.com/office/drawing/2014/main" id="{4BD5A0FE-50A5-446F-CF24-0EE26210C43B}"/>
              </a:ext>
            </a:extLst>
          </p:cNvPr>
          <p:cNvSpPr txBox="1">
            <a:spLocks/>
          </p:cNvSpPr>
          <p:nvPr/>
        </p:nvSpPr>
        <p:spPr>
          <a:xfrm>
            <a:off x="335065" y="162711"/>
            <a:ext cx="727456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ru-RU" dirty="0"/>
              <a:t>Стратегии развития учебно-методического обеспечения реализации профессиональных образовательных программ педагогической направленности</a:t>
            </a:r>
          </a:p>
        </p:txBody>
      </p:sp>
      <p:sp>
        <p:nvSpPr>
          <p:cNvPr id="15" name="Параллелограмм 14">
            <a:extLst>
              <a:ext uri="{FF2B5EF4-FFF2-40B4-BE49-F238E27FC236}">
                <a16:creationId xmlns:a16="http://schemas.microsoft.com/office/drawing/2014/main" id="{EC3E1C50-42C5-C43A-15B9-07150CA3C43C}"/>
              </a:ext>
            </a:extLst>
          </p:cNvPr>
          <p:cNvSpPr/>
          <p:nvPr/>
        </p:nvSpPr>
        <p:spPr>
          <a:xfrm>
            <a:off x="-244278" y="5714871"/>
            <a:ext cx="6514709" cy="1170147"/>
          </a:xfrm>
          <a:prstGeom prst="parallelogram">
            <a:avLst/>
          </a:prstGeom>
          <a:solidFill>
            <a:srgbClr val="647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21" name="Параллелограмм 20">
            <a:extLst>
              <a:ext uri="{FF2B5EF4-FFF2-40B4-BE49-F238E27FC236}">
                <a16:creationId xmlns:a16="http://schemas.microsoft.com/office/drawing/2014/main" id="{D4731E92-9316-1EE7-D0BC-5EEE913D9FAF}"/>
              </a:ext>
            </a:extLst>
          </p:cNvPr>
          <p:cNvSpPr/>
          <p:nvPr/>
        </p:nvSpPr>
        <p:spPr>
          <a:xfrm>
            <a:off x="5824901" y="5708173"/>
            <a:ext cx="6835698" cy="1170147"/>
          </a:xfrm>
          <a:prstGeom prst="parallelogram">
            <a:avLst/>
          </a:prstGeom>
          <a:solidFill>
            <a:srgbClr val="4EC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606" y="1730716"/>
            <a:ext cx="3185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4ECC09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Модератор</a:t>
            </a:r>
            <a:endParaRPr lang="ru-RU" sz="2000" b="1" dirty="0">
              <a:solidFill>
                <a:srgbClr val="4ECC09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364" y="2485018"/>
            <a:ext cx="7525962" cy="2567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ru-RU" sz="2000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Федотова Елена Юрьевна,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ru-RU" sz="2000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</a:t>
            </a:r>
            <a:br>
              <a:rPr lang="ru-RU" sz="2000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</a:br>
            <a:r>
              <a:rPr lang="ru-RU" sz="200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кандидат педагогических наук, председатель ФУМО СПО </a:t>
            </a:r>
            <a:br>
              <a:rPr lang="ru-RU" sz="200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</a:br>
            <a:r>
              <a:rPr lang="ru-RU" sz="200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 УГПС 44.00.00 «Образование и педагогические науки», </a:t>
            </a:r>
            <a:br>
              <a:rPr lang="ru-RU" sz="200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</a:br>
            <a:r>
              <a:rPr lang="ru-RU" sz="200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директор Санкт-Петербургского государственного бюджетного профессионального образовательного учреждения «Петербургский педагогический колледж имени Н.А. Некрасова»</a:t>
            </a:r>
            <a:endParaRPr lang="en-US" sz="2000" dirty="0"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7028" r="6064" b="21443"/>
          <a:stretch/>
        </p:blipFill>
        <p:spPr>
          <a:xfrm>
            <a:off x="8852253" y="2869694"/>
            <a:ext cx="1718983" cy="1798015"/>
          </a:xfrm>
          <a:prstGeom prst="ellipse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254491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B8AAF-BA17-F768-6235-4F1B7F2C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F38E73C-3D18-071A-CBF7-FD10C0E3A191}"/>
              </a:ext>
            </a:extLst>
          </p:cNvPr>
          <p:cNvSpPr/>
          <p:nvPr/>
        </p:nvSpPr>
        <p:spPr>
          <a:xfrm>
            <a:off x="2" y="6423210"/>
            <a:ext cx="12192000" cy="1095829"/>
          </a:xfrm>
          <a:prstGeom prst="rect">
            <a:avLst/>
          </a:prstGeom>
          <a:solidFill>
            <a:srgbClr val="4ECC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3F67B0D-EDEE-D03C-B703-359B8A1CB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4144" y="1630141"/>
            <a:ext cx="3569180" cy="4239071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C423F6B-9A20-234C-42B6-F27D1D20D678}"/>
              </a:ext>
            </a:extLst>
          </p:cNvPr>
          <p:cNvGrpSpPr/>
          <p:nvPr/>
        </p:nvGrpSpPr>
        <p:grpSpPr>
          <a:xfrm>
            <a:off x="0" y="-925"/>
            <a:ext cx="12192002" cy="1358224"/>
            <a:chOff x="0" y="-925"/>
            <a:chExt cx="12192002" cy="1358224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96EE236-0A2C-87EF-6DB5-60275AD3CAF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D46E3AEB-EDE9-0D5F-52CB-5EBEFC4803DC}"/>
                </a:ext>
              </a:extLst>
            </p:cNvPr>
            <p:cNvSpPr/>
            <p:nvPr/>
          </p:nvSpPr>
          <p:spPr>
            <a:xfrm>
              <a:off x="4797886" y="-925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B9DBE99-020F-2E42-57E4-0F6C7DB6498F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0EF86E26-E0F6-BEFA-9EFA-5DEEAEC45B48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03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15E42C4A-A4F0-7433-9AE5-B8A3F0B13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sp>
        <p:nvSpPr>
          <p:cNvPr id="6" name="Заголовок 440">
            <a:extLst>
              <a:ext uri="{FF2B5EF4-FFF2-40B4-BE49-F238E27FC236}">
                <a16:creationId xmlns:a16="http://schemas.microsoft.com/office/drawing/2014/main" id="{B68B4651-5A0B-DEF4-17B5-979152236D45}"/>
              </a:ext>
            </a:extLst>
          </p:cNvPr>
          <p:cNvSpPr txBox="1">
            <a:spLocks/>
          </p:cNvSpPr>
          <p:nvPr/>
        </p:nvSpPr>
        <p:spPr>
          <a:xfrm>
            <a:off x="336366" y="-131712"/>
            <a:ext cx="722267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br>
              <a:rPr lang="ru-RU" dirty="0"/>
            </a:b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1BBDAA-80AD-C2E0-59BF-240EEEA4FF49}"/>
              </a:ext>
            </a:extLst>
          </p:cNvPr>
          <p:cNvSpPr txBox="1"/>
          <p:nvPr/>
        </p:nvSpPr>
        <p:spPr>
          <a:xfrm>
            <a:off x="336365" y="387363"/>
            <a:ext cx="71111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ru-RU" sz="36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Спикеры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1BBDAA-80AD-C2E0-59BF-240EEEA4FF49}"/>
              </a:ext>
            </a:extLst>
          </p:cNvPr>
          <p:cNvSpPr txBox="1"/>
          <p:nvPr/>
        </p:nvSpPr>
        <p:spPr>
          <a:xfrm>
            <a:off x="367098" y="1370624"/>
            <a:ext cx="711110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ru-RU" sz="2400" b="1" dirty="0">
                <a:solidFill>
                  <a:srgbClr val="4ECC09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Представители колледжей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1669" y="1715140"/>
            <a:ext cx="7680098" cy="96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Алешкина Татьяна Владимировна,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кандидат педагогических наук, директор Государственного автономного профессионального образовательного учреждения «Читинский педагогический колледж»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50923C6-50D0-430D-9E2E-E480876B15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09027" y="1467813"/>
            <a:ext cx="1344296" cy="1384852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E8D8404-0660-E4AD-CB8B-979DA8DED019}"/>
              </a:ext>
            </a:extLst>
          </p:cNvPr>
          <p:cNvSpPr/>
          <p:nvPr/>
        </p:nvSpPr>
        <p:spPr>
          <a:xfrm>
            <a:off x="181669" y="3081684"/>
            <a:ext cx="7680098" cy="126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 err="1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Леушканова</a:t>
            </a: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Ольга Юрьевна,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кандидат педагогических наук, директор Государственного бюджетного профессионального образовательного учреждения «Магнитогорский педагогический колледж»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1C70DC-D55A-2040-6002-CD9E6DB8F4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1" t="1921" r="7479" b="40667"/>
          <a:stretch/>
        </p:blipFill>
        <p:spPr>
          <a:xfrm>
            <a:off x="8300326" y="3017114"/>
            <a:ext cx="1476472" cy="1464468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636EEAD-BC1A-1846-E839-A58B676EE105}"/>
              </a:ext>
            </a:extLst>
          </p:cNvPr>
          <p:cNvSpPr/>
          <p:nvPr/>
        </p:nvSpPr>
        <p:spPr>
          <a:xfrm>
            <a:off x="269723" y="4820535"/>
            <a:ext cx="7779913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Нестерова Татьяна Викторовна,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заместитель директора Государственного бюджетного профессионального образовательного учреждения Самарской области «Самарский социально-педагогический колледж»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D7B814-92B9-4396-6380-354E69F30F9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" b="29643"/>
          <a:stretch/>
        </p:blipFill>
        <p:spPr>
          <a:xfrm>
            <a:off x="8385684" y="4646031"/>
            <a:ext cx="1351640" cy="1317911"/>
          </a:xfrm>
          <a:prstGeom prst="ellipse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7574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B8AAF-BA17-F768-6235-4F1B7F2C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F38E73C-3D18-071A-CBF7-FD10C0E3A191}"/>
              </a:ext>
            </a:extLst>
          </p:cNvPr>
          <p:cNvSpPr/>
          <p:nvPr/>
        </p:nvSpPr>
        <p:spPr>
          <a:xfrm>
            <a:off x="0" y="6463261"/>
            <a:ext cx="12192000" cy="1095829"/>
          </a:xfrm>
          <a:prstGeom prst="rect">
            <a:avLst/>
          </a:prstGeom>
          <a:solidFill>
            <a:srgbClr val="4ECC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3F67B0D-EDEE-D03C-B703-359B8A1CB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5584" y="2193070"/>
            <a:ext cx="3569180" cy="4239071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C423F6B-9A20-234C-42B6-F27D1D20D678}"/>
              </a:ext>
            </a:extLst>
          </p:cNvPr>
          <p:cNvGrpSpPr/>
          <p:nvPr/>
        </p:nvGrpSpPr>
        <p:grpSpPr>
          <a:xfrm>
            <a:off x="0" y="-925"/>
            <a:ext cx="12192002" cy="1358224"/>
            <a:chOff x="0" y="-925"/>
            <a:chExt cx="12192002" cy="1358224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96EE236-0A2C-87EF-6DB5-60275AD3CAF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D46E3AEB-EDE9-0D5F-52CB-5EBEFC4803DC}"/>
                </a:ext>
              </a:extLst>
            </p:cNvPr>
            <p:cNvSpPr/>
            <p:nvPr/>
          </p:nvSpPr>
          <p:spPr>
            <a:xfrm>
              <a:off x="4797886" y="-925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B9DBE99-020F-2E42-57E4-0F6C7DB6498F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0EF86E26-E0F6-BEFA-9EFA-5DEEAEC45B48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04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15E42C4A-A4F0-7433-9AE5-B8A3F0B13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sp>
        <p:nvSpPr>
          <p:cNvPr id="21" name="Прямоугольник 20"/>
          <p:cNvSpPr/>
          <p:nvPr/>
        </p:nvSpPr>
        <p:spPr>
          <a:xfrm>
            <a:off x="215328" y="1892655"/>
            <a:ext cx="7680098" cy="1557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Полторацкая Нина </a:t>
            </a:r>
            <a:r>
              <a:rPr lang="ru-RU" b="1" spc="-10" dirty="0" err="1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Леоновна</a:t>
            </a: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кандидат педагогических наук, почетный работник среднего профессионального образования РФ, директор Областного государственного бюджетного профессионального образовательного учреждения «Смоленский педагогический колледж»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53" r="3165" b="17177"/>
          <a:stretch/>
        </p:blipFill>
        <p:spPr>
          <a:xfrm>
            <a:off x="8384360" y="1773000"/>
            <a:ext cx="1601344" cy="1557799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04" y="268720"/>
            <a:ext cx="7388992" cy="963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CB00F99-1A19-8910-5327-F482A9AA0634}"/>
              </a:ext>
            </a:extLst>
          </p:cNvPr>
          <p:cNvSpPr/>
          <p:nvPr/>
        </p:nvSpPr>
        <p:spPr>
          <a:xfrm>
            <a:off x="247475" y="4086478"/>
            <a:ext cx="7817780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Филаретов Роман Александрович,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заместитель председателя </a:t>
            </a:r>
            <a:r>
              <a:rPr lang="ru-RU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ФУМО СПО по УГПС 44.00.00 «Образование и педагогические науки»,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первый заместитель директора Санкт-Петербургского государственного бюджетного профессионального образовательного учреждения «Петербургский педагогический колледж имени Н.А. Некрасова»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5E93EF-1421-688F-2C03-D5BC0030BB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t="2353" r="19163" b="50432"/>
          <a:stretch/>
        </p:blipFill>
        <p:spPr>
          <a:xfrm>
            <a:off x="8448605" y="4114037"/>
            <a:ext cx="1537099" cy="1557799"/>
          </a:xfrm>
          <a:prstGeom prst="ellipse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4129985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B8AAF-BA17-F768-6235-4F1B7F2C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3F67B0D-EDEE-D03C-B703-359B8A1CB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4144" y="1630141"/>
            <a:ext cx="3569180" cy="4239071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C423F6B-9A20-234C-42B6-F27D1D20D678}"/>
              </a:ext>
            </a:extLst>
          </p:cNvPr>
          <p:cNvGrpSpPr/>
          <p:nvPr/>
        </p:nvGrpSpPr>
        <p:grpSpPr>
          <a:xfrm>
            <a:off x="0" y="-925"/>
            <a:ext cx="12192002" cy="1358224"/>
            <a:chOff x="0" y="-925"/>
            <a:chExt cx="12192002" cy="1358224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96EE236-0A2C-87EF-6DB5-60275AD3CAF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D46E3AEB-EDE9-0D5F-52CB-5EBEFC4803DC}"/>
                </a:ext>
              </a:extLst>
            </p:cNvPr>
            <p:cNvSpPr/>
            <p:nvPr/>
          </p:nvSpPr>
          <p:spPr>
            <a:xfrm>
              <a:off x="4797886" y="-925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B9DBE99-020F-2E42-57E4-0F6C7DB6498F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0EF86E26-E0F6-BEFA-9EFA-5DEEAEC45B48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05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15E42C4A-A4F0-7433-9AE5-B8A3F0B13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A1BBDAA-80AD-C2E0-59BF-240EEEA4FF49}"/>
              </a:ext>
            </a:extLst>
          </p:cNvPr>
          <p:cNvSpPr txBox="1"/>
          <p:nvPr/>
        </p:nvSpPr>
        <p:spPr>
          <a:xfrm>
            <a:off x="296099" y="1467947"/>
            <a:ext cx="711110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ru-RU" sz="2400" b="1" dirty="0">
                <a:solidFill>
                  <a:srgbClr val="4ECC09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Представители издательств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6316" y="1988981"/>
            <a:ext cx="809388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Емельяненко Марина Станиславовна,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директор учебного центра автономной некоммерческой организации «Национальное агентство развития профессионального образования»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9" t="11974" r="22606" b="28570"/>
          <a:stretch/>
        </p:blipFill>
        <p:spPr>
          <a:xfrm>
            <a:off x="8564754" y="1768171"/>
            <a:ext cx="1308825" cy="1311826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246316" y="3684570"/>
            <a:ext cx="8093885" cy="680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 err="1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Бородинова</a:t>
            </a: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Наталья Владимировна,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региональный методист-куратор образовательной платформы </a:t>
            </a:r>
            <a:r>
              <a:rPr lang="ru-RU" spc="-10" dirty="0" err="1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Юрайт</a:t>
            </a:r>
            <a:endParaRPr lang="ru-RU" spc="-10" dirty="0"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6" t="20816" r="20129" b="33470"/>
          <a:stretch/>
        </p:blipFill>
        <p:spPr>
          <a:xfrm>
            <a:off x="8608602" y="3204899"/>
            <a:ext cx="1264977" cy="1311827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pic>
        <p:nvPicPr>
          <p:cNvPr id="20" name="object 6">
            <a:extLst>
              <a:ext uri="{FF2B5EF4-FFF2-40B4-BE49-F238E27FC236}">
                <a16:creationId xmlns:a16="http://schemas.microsoft.com/office/drawing/2014/main" id="{F0A9AF3F-D36D-F10B-9F47-B4B37606F1CC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42318" y="6121400"/>
            <a:ext cx="4248558" cy="736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A1BBDAA-80AD-C2E0-59BF-240EEEA4FF49}"/>
              </a:ext>
            </a:extLst>
          </p:cNvPr>
          <p:cNvSpPr txBox="1"/>
          <p:nvPr/>
        </p:nvSpPr>
        <p:spPr>
          <a:xfrm>
            <a:off x="304092" y="387363"/>
            <a:ext cx="71111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ru-RU" sz="36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Спикеры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941D9B-1A0E-77C0-847C-D2607E2BB9AD}"/>
              </a:ext>
            </a:extLst>
          </p:cNvPr>
          <p:cNvSpPr/>
          <p:nvPr/>
        </p:nvSpPr>
        <p:spPr>
          <a:xfrm>
            <a:off x="304092" y="5047585"/>
            <a:ext cx="8093885" cy="680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Данилова Лада Сергеевна,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заместитель директора </a:t>
            </a:r>
            <a:b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</a:b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ООО «Профобразование»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F895AB-8024-F750-959E-D004DE6E650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357" t="13178" r="448" b="23768"/>
          <a:stretch/>
        </p:blipFill>
        <p:spPr>
          <a:xfrm>
            <a:off x="8608602" y="4731797"/>
            <a:ext cx="1325280" cy="1311826"/>
          </a:xfrm>
          <a:prstGeom prst="ellipse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15648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B8AAF-BA17-F768-6235-4F1B7F2C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3F67B0D-EDEE-D03C-B703-359B8A1CB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4144" y="1630141"/>
            <a:ext cx="3569180" cy="4239071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C423F6B-9A20-234C-42B6-F27D1D20D678}"/>
              </a:ext>
            </a:extLst>
          </p:cNvPr>
          <p:cNvGrpSpPr/>
          <p:nvPr/>
        </p:nvGrpSpPr>
        <p:grpSpPr>
          <a:xfrm>
            <a:off x="0" y="-925"/>
            <a:ext cx="12192002" cy="1358224"/>
            <a:chOff x="0" y="-925"/>
            <a:chExt cx="12192002" cy="1358224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96EE236-0A2C-87EF-6DB5-60275AD3CAF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D46E3AEB-EDE9-0D5F-52CB-5EBEFC4803DC}"/>
                </a:ext>
              </a:extLst>
            </p:cNvPr>
            <p:cNvSpPr/>
            <p:nvPr/>
          </p:nvSpPr>
          <p:spPr>
            <a:xfrm>
              <a:off x="4797886" y="-925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B9DBE99-020F-2E42-57E4-0F6C7DB6498F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0EF86E26-E0F6-BEFA-9EFA-5DEEAEC45B48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06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15E42C4A-A4F0-7433-9AE5-B8A3F0B13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A1BBDAA-80AD-C2E0-59BF-240EEEA4FF49}"/>
              </a:ext>
            </a:extLst>
          </p:cNvPr>
          <p:cNvSpPr txBox="1"/>
          <p:nvPr/>
        </p:nvSpPr>
        <p:spPr>
          <a:xfrm>
            <a:off x="242311" y="1592498"/>
            <a:ext cx="711110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ru-RU" sz="2400" b="1" dirty="0">
                <a:solidFill>
                  <a:srgbClr val="4ECC09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Представители</a:t>
            </a:r>
            <a:r>
              <a:rPr lang="ru-RU" sz="2400" b="1" dirty="0">
                <a:solidFill>
                  <a:srgbClr val="4ECC09"/>
                </a:solidFill>
              </a:rPr>
              <a:t> издательств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2311" y="2224936"/>
            <a:ext cx="8093885" cy="372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Дарий Сергей Геннадьевич,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директор ООО «Издательство Лань»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2309" y="3520822"/>
            <a:ext cx="8093885" cy="680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Кудинов Дмитрий Викторович,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директор специальных программ Электронной библиотечной системы «Лань»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1" t="8027" r="10588" b="20544"/>
          <a:stretch/>
        </p:blipFill>
        <p:spPr>
          <a:xfrm>
            <a:off x="8731624" y="1622359"/>
            <a:ext cx="1329718" cy="1327191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" t="3364" r="17279" b="27084"/>
          <a:stretch/>
        </p:blipFill>
        <p:spPr>
          <a:xfrm>
            <a:off x="8755697" y="3170155"/>
            <a:ext cx="1308944" cy="1357299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pic>
        <p:nvPicPr>
          <p:cNvPr id="21" name="object 6">
            <a:extLst>
              <a:ext uri="{FF2B5EF4-FFF2-40B4-BE49-F238E27FC236}">
                <a16:creationId xmlns:a16="http://schemas.microsoft.com/office/drawing/2014/main" id="{F0A9AF3F-D36D-F10B-9F47-B4B37606F1CC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42318" y="6121400"/>
            <a:ext cx="4248558" cy="736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1BBDAA-80AD-C2E0-59BF-240EEEA4FF49}"/>
              </a:ext>
            </a:extLst>
          </p:cNvPr>
          <p:cNvSpPr txBox="1"/>
          <p:nvPr/>
        </p:nvSpPr>
        <p:spPr>
          <a:xfrm>
            <a:off x="304092" y="387363"/>
            <a:ext cx="71111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ru-RU" sz="36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Спикеры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7BD7B7-B7EC-5C8E-5DBE-324AEE23D05E}"/>
              </a:ext>
            </a:extLst>
          </p:cNvPr>
          <p:cNvSpPr/>
          <p:nvPr/>
        </p:nvSpPr>
        <p:spPr>
          <a:xfrm>
            <a:off x="242310" y="5100931"/>
            <a:ext cx="8093885" cy="680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spc="-10" dirty="0" err="1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Шнурова</a:t>
            </a:r>
            <a:r>
              <a:rPr lang="ru-RU" b="1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 Светлана Геннадьевна, </a:t>
            </a:r>
            <a:r>
              <a:rPr lang="ru-RU" spc="-1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заместитель директора Электронной библиотечной системы «Лань»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CB594B-D0F9-FAC0-C978-26A7E71ABD5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6" t="5171" r="27778" b="34012"/>
          <a:stretch/>
        </p:blipFill>
        <p:spPr>
          <a:xfrm>
            <a:off x="8688987" y="4748059"/>
            <a:ext cx="1414992" cy="1357299"/>
          </a:xfrm>
          <a:prstGeom prst="ellipse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9294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B8AAF-BA17-F768-6235-4F1B7F2C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E3F67B0D-EDEE-D03C-B703-359B8A1CB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4144" y="1630141"/>
            <a:ext cx="3569180" cy="4239071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C423F6B-9A20-234C-42B6-F27D1D20D678}"/>
              </a:ext>
            </a:extLst>
          </p:cNvPr>
          <p:cNvGrpSpPr/>
          <p:nvPr/>
        </p:nvGrpSpPr>
        <p:grpSpPr>
          <a:xfrm>
            <a:off x="0" y="-925"/>
            <a:ext cx="12192002" cy="1358224"/>
            <a:chOff x="0" y="-925"/>
            <a:chExt cx="12192002" cy="1358224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96EE236-0A2C-87EF-6DB5-60275AD3CAF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D46E3AEB-EDE9-0D5F-52CB-5EBEFC4803DC}"/>
                </a:ext>
              </a:extLst>
            </p:cNvPr>
            <p:cNvSpPr/>
            <p:nvPr/>
          </p:nvSpPr>
          <p:spPr>
            <a:xfrm>
              <a:off x="4797886" y="-925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B9DBE99-020F-2E42-57E4-0F6C7DB6498F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0EF86E26-E0F6-BEFA-9EFA-5DEEAEC45B48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06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15E42C4A-A4F0-7433-9AE5-B8A3F0B13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91491" y="1490763"/>
            <a:ext cx="10292653" cy="964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бщепрофессиональные дисциплины -  для всех педагогических специальностей критических дефицитов не наблюдается («Педагогика», «Психология», «Возрастная анатомия, физиология 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гигиена», «Информатика» и др.). </a:t>
            </a:r>
            <a:endParaRPr lang="ru-RU" spc="-10" dirty="0"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</p:txBody>
      </p:sp>
      <p:pic>
        <p:nvPicPr>
          <p:cNvPr id="21" name="object 6">
            <a:extLst>
              <a:ext uri="{FF2B5EF4-FFF2-40B4-BE49-F238E27FC236}">
                <a16:creationId xmlns:a16="http://schemas.microsoft.com/office/drawing/2014/main" id="{F0A9AF3F-D36D-F10B-9F47-B4B37606F1C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42318" y="6121400"/>
            <a:ext cx="4248558" cy="736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1BBDAA-80AD-C2E0-59BF-240EEEA4FF49}"/>
              </a:ext>
            </a:extLst>
          </p:cNvPr>
          <p:cNvSpPr txBox="1"/>
          <p:nvPr/>
        </p:nvSpPr>
        <p:spPr>
          <a:xfrm>
            <a:off x="304092" y="387363"/>
            <a:ext cx="71111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ru-RU" sz="36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Анализ обеспеченности УМК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6505CAE-56D8-ECCA-E631-9E1CA48AD880}"/>
              </a:ext>
            </a:extLst>
          </p:cNvPr>
          <p:cNvSpPr/>
          <p:nvPr/>
        </p:nvSpPr>
        <p:spPr>
          <a:xfrm>
            <a:off x="191487" y="2395840"/>
            <a:ext cx="10292653" cy="1064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рофессиональные модули – обеспеченность дифференцированная: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специальности 44.02.01 «Дошкольное образование», 44.02.02 «Преподавание в начальных классах» - достаточно обеспечены учебной литературой;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6F0A339-C17F-2C91-CB60-27AF33848661}"/>
              </a:ext>
            </a:extLst>
          </p:cNvPr>
          <p:cNvSpPr/>
          <p:nvPr/>
        </p:nvSpPr>
        <p:spPr>
          <a:xfrm>
            <a:off x="191485" y="3512211"/>
            <a:ext cx="10292653" cy="155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пециальности 44.02.04 «Специальное дошкольное образование» и 44.02.05 «Коррекционная педагогика в начальном образовании» – обеспеченность частичная, имеются значительные дефициты (отсутствие единых учебников по отдельным учебным дисциплинам, профессиональным модулям, не представлена специализированная методическая литература, адаптированная для работы с различными нозологиями);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2F4D8EA-C1A8-C40F-4293-C8B13148A39E}"/>
              </a:ext>
            </a:extLst>
          </p:cNvPr>
          <p:cNvSpPr/>
          <p:nvPr/>
        </p:nvSpPr>
        <p:spPr>
          <a:xfrm>
            <a:off x="191486" y="5116617"/>
            <a:ext cx="10292652" cy="672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специальность 44.02.06 «Профессиональное обучение (по отраслям)» – обеспеченность критически низкая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717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53CD0-670A-C499-34EC-E49BADF4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6B295D7-1BB8-8BD4-8337-BDAB38B0AF32}"/>
              </a:ext>
            </a:extLst>
          </p:cNvPr>
          <p:cNvGrpSpPr/>
          <p:nvPr/>
        </p:nvGrpSpPr>
        <p:grpSpPr>
          <a:xfrm>
            <a:off x="0" y="-5986"/>
            <a:ext cx="12192002" cy="1363285"/>
            <a:chOff x="0" y="-5986"/>
            <a:chExt cx="12192002" cy="1363285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535BC8B-6CEF-C68E-93E7-B6417776EA4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B299B96A-5BF1-754F-F90D-A0FA2E84F0FC}"/>
                </a:ext>
              </a:extLst>
            </p:cNvPr>
            <p:cNvSpPr/>
            <p:nvPr/>
          </p:nvSpPr>
          <p:spPr>
            <a:xfrm>
              <a:off x="4837713" y="-5986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7D70DE2-1908-98B9-960E-FB6B7C6B5081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B25AF169-EC1E-97A5-CDFE-F36A4C31E701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09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D9DF77E-C33A-7F49-DFBC-60354FC15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6834" y="2286175"/>
            <a:ext cx="415921" cy="560921"/>
          </a:xfrm>
          <a:prstGeom prst="rect">
            <a:avLst/>
          </a:prstGeom>
        </p:spPr>
      </p:pic>
      <p:pic>
        <p:nvPicPr>
          <p:cNvPr id="10" name="Image 0">
            <a:extLst>
              <a:ext uri="{FF2B5EF4-FFF2-40B4-BE49-F238E27FC236}">
                <a16:creationId xmlns:a16="http://schemas.microsoft.com/office/drawing/2014/main" id="{C3C75E54-7663-0B95-E7F5-F2C46DAAFE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137" t="4652" r="1267" b="4649"/>
          <a:stretch>
            <a:fillRect/>
          </a:stretch>
        </p:blipFill>
        <p:spPr>
          <a:xfrm>
            <a:off x="7026859" y="1357072"/>
            <a:ext cx="6432875" cy="5500925"/>
          </a:xfrm>
          <a:prstGeom prst="parallelogram">
            <a:avLst>
              <a:gd name="adj" fmla="val 22378"/>
            </a:avLst>
          </a:prstGeom>
        </p:spPr>
      </p:pic>
      <p:sp>
        <p:nvSpPr>
          <p:cNvPr id="3" name="Заголовок 440">
            <a:extLst>
              <a:ext uri="{FF2B5EF4-FFF2-40B4-BE49-F238E27FC236}">
                <a16:creationId xmlns:a16="http://schemas.microsoft.com/office/drawing/2014/main" id="{733E3338-DBAA-C795-997D-11F864AC1755}"/>
              </a:ext>
            </a:extLst>
          </p:cNvPr>
          <p:cNvSpPr txBox="1">
            <a:spLocks/>
          </p:cNvSpPr>
          <p:nvPr/>
        </p:nvSpPr>
        <p:spPr>
          <a:xfrm>
            <a:off x="276752" y="216984"/>
            <a:ext cx="719446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ru-RU" dirty="0"/>
              <a:t>Трек 1: Стратегия и потребности или что нужно колледжам, реализующим педагогические специальности, и почему?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3F1BE1-2EE8-0B39-B0E1-4B35584DB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41312"/>
          <a:stretch>
            <a:fillRect/>
          </a:stretch>
        </p:blipFill>
        <p:spPr>
          <a:xfrm>
            <a:off x="6181361" y="4370165"/>
            <a:ext cx="3569180" cy="2487836"/>
          </a:xfrm>
          <a:prstGeom prst="rect">
            <a:avLst/>
          </a:prstGeom>
        </p:spPr>
      </p:pic>
      <p:pic>
        <p:nvPicPr>
          <p:cNvPr id="35" name="object 6">
            <a:extLst>
              <a:ext uri="{FF2B5EF4-FFF2-40B4-BE49-F238E27FC236}">
                <a16:creationId xmlns:a16="http://schemas.microsoft.com/office/drawing/2014/main" id="{62086AE1-1103-B915-D0DC-56CB9D9DD303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42318" y="6121400"/>
            <a:ext cx="3180060" cy="7366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01528A2-D1FB-9615-B328-6AF9B5D7ADD5}"/>
              </a:ext>
            </a:extLst>
          </p:cNvPr>
          <p:cNvSpPr txBox="1"/>
          <p:nvPr/>
        </p:nvSpPr>
        <p:spPr>
          <a:xfrm>
            <a:off x="426308" y="1535585"/>
            <a:ext cx="5271247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endParaRPr lang="ru-RU" sz="20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0612" y="1689473"/>
            <a:ext cx="67592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По каким дисциплинам и профессиональным модулям (ФГОС СПО 44.02.01, 44.02.02, 44.02.03, 44.02.04, 44.02.06, 44.02.07) сегодня наиболее остро ощущается потребность </a:t>
            </a:r>
            <a:b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в новых или кардинально обновленных учебниках и учебно-методических комплексах? </a:t>
            </a:r>
          </a:p>
          <a:p>
            <a:pPr algn="just"/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Можно ли сформировать общий приоритетный список?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0612" y="397506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</a:rPr>
              <a:t>Какие собственные методические наработки и материалы колледжей (рабочие программы, конспекты, кейсы) могли бы стать качественной основой для создания новых учебников и требуют лишь профессиональной доработки и оформления?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6834" y="4414618"/>
            <a:ext cx="415921" cy="56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53CD0-670A-C499-34EC-E49BADF4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AEC1BA0-2D41-5377-B063-09D340ED0C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81" r="1930"/>
          <a:stretch>
            <a:fillRect/>
          </a:stretch>
        </p:blipFill>
        <p:spPr>
          <a:xfrm>
            <a:off x="7059836" y="1357073"/>
            <a:ext cx="6545290" cy="5500114"/>
          </a:xfrm>
          <a:prstGeom prst="parallelogram">
            <a:avLst>
              <a:gd name="adj" fmla="val 26272"/>
            </a:avLst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6B295D7-1BB8-8BD4-8337-BDAB38B0AF32}"/>
              </a:ext>
            </a:extLst>
          </p:cNvPr>
          <p:cNvGrpSpPr/>
          <p:nvPr/>
        </p:nvGrpSpPr>
        <p:grpSpPr>
          <a:xfrm>
            <a:off x="0" y="-5986"/>
            <a:ext cx="12192002" cy="1363285"/>
            <a:chOff x="0" y="-5986"/>
            <a:chExt cx="12192002" cy="1363285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535BC8B-6CEF-C68E-93E7-B6417776EA4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B299B96A-5BF1-754F-F90D-A0FA2E84F0FC}"/>
                </a:ext>
              </a:extLst>
            </p:cNvPr>
            <p:cNvSpPr/>
            <p:nvPr/>
          </p:nvSpPr>
          <p:spPr>
            <a:xfrm>
              <a:off x="4837713" y="-5986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7D70DE2-1908-98B9-960E-FB6B7C6B5081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B25AF169-EC1E-97A5-CDFE-F36A4C31E701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10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D9DF77E-C33A-7F49-DFBC-60354FC15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306" y="1747350"/>
            <a:ext cx="415921" cy="560921"/>
          </a:xfrm>
          <a:prstGeom prst="rect">
            <a:avLst/>
          </a:prstGeom>
        </p:spPr>
      </p:pic>
      <p:sp>
        <p:nvSpPr>
          <p:cNvPr id="3" name="Заголовок 440">
            <a:extLst>
              <a:ext uri="{FF2B5EF4-FFF2-40B4-BE49-F238E27FC236}">
                <a16:creationId xmlns:a16="http://schemas.microsoft.com/office/drawing/2014/main" id="{733E3338-DBAA-C795-997D-11F864AC1755}"/>
              </a:ext>
            </a:extLst>
          </p:cNvPr>
          <p:cNvSpPr txBox="1">
            <a:spLocks/>
          </p:cNvSpPr>
          <p:nvPr/>
        </p:nvSpPr>
        <p:spPr>
          <a:xfrm>
            <a:off x="276752" y="335318"/>
            <a:ext cx="719446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ru-RU" dirty="0"/>
              <a:t>Трек 2. Содержательные и методические требования или каким должен быть современный учебник?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3F1BE1-2EE8-0B39-B0E1-4B35584DB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41312"/>
          <a:stretch>
            <a:fillRect/>
          </a:stretch>
        </p:blipFill>
        <p:spPr>
          <a:xfrm>
            <a:off x="6643599" y="4370164"/>
            <a:ext cx="3569180" cy="2487836"/>
          </a:xfrm>
          <a:prstGeom prst="rect">
            <a:avLst/>
          </a:prstGeom>
        </p:spPr>
      </p:pic>
      <p:pic>
        <p:nvPicPr>
          <p:cNvPr id="35" name="object 6">
            <a:extLst>
              <a:ext uri="{FF2B5EF4-FFF2-40B4-BE49-F238E27FC236}">
                <a16:creationId xmlns:a16="http://schemas.microsoft.com/office/drawing/2014/main" id="{62086AE1-1103-B915-D0DC-56CB9D9DD303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42318" y="6121400"/>
            <a:ext cx="3180060" cy="736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1038" y="1376747"/>
            <a:ext cx="67592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Каковы ключевые требования педагогического сообщества колледжей к современному учебнику? </a:t>
            </a:r>
            <a:b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На что в первую очередь обращают внимание преподаватели при отборе литературы для использования в образовательном процессе (</a:t>
            </a:r>
            <a:r>
              <a:rPr lang="ru-RU" dirty="0" err="1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практикоориентированность</a:t>
            </a:r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, соответствие ФГОС, наличие цифровых ресурсов и т.д.)? </a:t>
            </a:r>
          </a:p>
          <a:p>
            <a:pPr algn="just"/>
            <a:endParaRPr lang="ru-RU" dirty="0">
              <a:latin typeface="Roboto" pitchFamily="2" charset="0"/>
              <a:ea typeface="Roboto" pitchFamily="2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/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Какие содержательные, методические и структурные критерии являются определяющими для издательства при принятии решения о выпуске учебника? Как эти критерии соотносятся с запросами практиков из колледжей? </a:t>
            </a:r>
          </a:p>
          <a:p>
            <a:endParaRPr lang="ru-RU" dirty="0">
              <a:latin typeface="Roboto" pitchFamily="2" charset="0"/>
              <a:ea typeface="Roboto" pitchFamily="2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/>
            <a:r>
              <a:rPr lang="ru-RU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На какие содержательные и методические аспекты, с точки зрения колледжей, издательствам следует обратить особое внимание при разработке новых учебников, чтобы они максимально эффективно решали задачи подготовки современных педагогов?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332" y="3480671"/>
            <a:ext cx="415921" cy="5609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16" y="4983916"/>
            <a:ext cx="415921" cy="56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07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53CD0-670A-C499-34EC-E49BADF4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6B295D7-1BB8-8BD4-8337-BDAB38B0AF32}"/>
              </a:ext>
            </a:extLst>
          </p:cNvPr>
          <p:cNvGrpSpPr/>
          <p:nvPr/>
        </p:nvGrpSpPr>
        <p:grpSpPr>
          <a:xfrm>
            <a:off x="0" y="-5986"/>
            <a:ext cx="12192002" cy="1363285"/>
            <a:chOff x="0" y="-5986"/>
            <a:chExt cx="12192002" cy="1363285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535BC8B-6CEF-C68E-93E7-B6417776EA4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B299B96A-5BF1-754F-F90D-A0FA2E84F0FC}"/>
                </a:ext>
              </a:extLst>
            </p:cNvPr>
            <p:cNvSpPr/>
            <p:nvPr/>
          </p:nvSpPr>
          <p:spPr>
            <a:xfrm>
              <a:off x="4837713" y="-5986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7D70DE2-1908-98B9-960E-FB6B7C6B5081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B25AF169-EC1E-97A5-CDFE-F36A4C31E701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11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D9DF77E-C33A-7F49-DFBC-60354FC15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79" y="1838952"/>
            <a:ext cx="415921" cy="560921"/>
          </a:xfrm>
          <a:prstGeom prst="rect">
            <a:avLst/>
          </a:prstGeom>
        </p:spPr>
      </p:pic>
      <p:pic>
        <p:nvPicPr>
          <p:cNvPr id="10" name="Image 0">
            <a:extLst>
              <a:ext uri="{FF2B5EF4-FFF2-40B4-BE49-F238E27FC236}">
                <a16:creationId xmlns:a16="http://schemas.microsoft.com/office/drawing/2014/main" id="{C3C75E54-7663-0B95-E7F5-F2C46DAAFE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137" t="4652" r="1267" b="4649"/>
          <a:stretch>
            <a:fillRect/>
          </a:stretch>
        </p:blipFill>
        <p:spPr>
          <a:xfrm>
            <a:off x="7752364" y="1352238"/>
            <a:ext cx="6432875" cy="5500925"/>
          </a:xfrm>
          <a:prstGeom prst="parallelogram">
            <a:avLst>
              <a:gd name="adj" fmla="val 22378"/>
            </a:avLst>
          </a:prstGeom>
        </p:spPr>
      </p:pic>
      <p:sp>
        <p:nvSpPr>
          <p:cNvPr id="3" name="Заголовок 440">
            <a:extLst>
              <a:ext uri="{FF2B5EF4-FFF2-40B4-BE49-F238E27FC236}">
                <a16:creationId xmlns:a16="http://schemas.microsoft.com/office/drawing/2014/main" id="{733E3338-DBAA-C795-997D-11F864AC1755}"/>
              </a:ext>
            </a:extLst>
          </p:cNvPr>
          <p:cNvSpPr txBox="1">
            <a:spLocks/>
          </p:cNvSpPr>
          <p:nvPr/>
        </p:nvSpPr>
        <p:spPr>
          <a:xfrm>
            <a:off x="276752" y="216984"/>
            <a:ext cx="719446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ru-RU" dirty="0"/>
              <a:t>Трек 3: Процесс разработки и экспертизы или какие условия позволят создавать и обеспечивать качество учебной литературы?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3F1BE1-2EE8-0B39-B0E1-4B35584DB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41312"/>
          <a:stretch>
            <a:fillRect/>
          </a:stretch>
        </p:blipFill>
        <p:spPr>
          <a:xfrm>
            <a:off x="7097834" y="4365327"/>
            <a:ext cx="3569180" cy="2487836"/>
          </a:xfrm>
          <a:prstGeom prst="rect">
            <a:avLst/>
          </a:prstGeom>
        </p:spPr>
      </p:pic>
      <p:pic>
        <p:nvPicPr>
          <p:cNvPr id="35" name="object 6">
            <a:extLst>
              <a:ext uri="{FF2B5EF4-FFF2-40B4-BE49-F238E27FC236}">
                <a16:creationId xmlns:a16="http://schemas.microsoft.com/office/drawing/2014/main" id="{62086AE1-1103-B915-D0DC-56CB9D9DD303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42318" y="6121400"/>
            <a:ext cx="3180060" cy="7366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01528A2-D1FB-9615-B328-6AF9B5D7ADD5}"/>
              </a:ext>
            </a:extLst>
          </p:cNvPr>
          <p:cNvSpPr txBox="1"/>
          <p:nvPr/>
        </p:nvSpPr>
        <p:spPr>
          <a:xfrm>
            <a:off x="326570" y="1535585"/>
            <a:ext cx="5271247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endParaRPr lang="ru-RU" sz="20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9146" y="1563644"/>
            <a:ext cx="71096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Каковы эффективные модели и этапы совместной работы над созданием учебника (от замысла до издания)? </a:t>
            </a:r>
            <a:b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Какой порядок взаимодействия авторов, колледжей и издательств видится оптимальным?</a:t>
            </a:r>
          </a:p>
          <a:p>
            <a:pPr algn="just"/>
            <a:endParaRPr lang="ru-RU" sz="1600" dirty="0">
              <a:latin typeface="Roboto" pitchFamily="2" charset="0"/>
              <a:ea typeface="Roboto" pitchFamily="2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Каковы профессиональные и личностные требования к авторам </a:t>
            </a:r>
            <a:b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и авторским коллективам, привлекаемым к созданию учебной литературы? Какой опыт и компетенции являются ключевыми?</a:t>
            </a:r>
          </a:p>
          <a:p>
            <a:pPr algn="just"/>
            <a:endParaRPr lang="ru-RU" sz="1600" dirty="0">
              <a:latin typeface="Roboto" pitchFamily="2" charset="0"/>
              <a:ea typeface="Roboto" pitchFamily="2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В каких формах колледжи готовы участвовать в процессе подготовки учебников (направление преподавателей-авторов, организация педагогической и предметной экспертизы, проведение апробации </a:t>
            </a:r>
            <a:b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в учебном процессе)?</a:t>
            </a:r>
          </a:p>
          <a:p>
            <a:pPr algn="just"/>
            <a:endParaRPr lang="ru-RU" sz="1600" dirty="0">
              <a:latin typeface="Roboto" pitchFamily="2" charset="0"/>
              <a:ea typeface="Roboto" pitchFamily="2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Roboto" pitchFamily="2" charset="0"/>
                <a:ea typeface="Roboto" pitchFamily="2" charset="0"/>
                <a:cs typeface="Arial" panose="020B0604020202020204" pitchFamily="34" charset="0"/>
                <a:sym typeface="Arial" panose="020B0604020202020204" pitchFamily="34" charset="0"/>
              </a:rPr>
              <a:t>Какие виды экспертиз (педагогическая, научная, предметная) и какие требования к экспертам значимы для издательств в целях обеспечения высокого качества и соответствия учебника всем стандартам?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37" y="2921465"/>
            <a:ext cx="415921" cy="5609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37" y="3984503"/>
            <a:ext cx="415921" cy="56092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37" y="5252155"/>
            <a:ext cx="415921" cy="56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91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53CD0-670A-C499-34EC-E49BADF4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6B295D7-1BB8-8BD4-8337-BDAB38B0AF32}"/>
              </a:ext>
            </a:extLst>
          </p:cNvPr>
          <p:cNvGrpSpPr/>
          <p:nvPr/>
        </p:nvGrpSpPr>
        <p:grpSpPr>
          <a:xfrm>
            <a:off x="0" y="-5986"/>
            <a:ext cx="12192002" cy="1363285"/>
            <a:chOff x="0" y="-5986"/>
            <a:chExt cx="12192002" cy="1363285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535BC8B-6CEF-C68E-93E7-B6417776EA44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араллелограмм 7">
              <a:extLst>
                <a:ext uri="{FF2B5EF4-FFF2-40B4-BE49-F238E27FC236}">
                  <a16:creationId xmlns:a16="http://schemas.microsoft.com/office/drawing/2014/main" id="{B299B96A-5BF1-754F-F90D-A0FA2E84F0FC}"/>
                </a:ext>
              </a:extLst>
            </p:cNvPr>
            <p:cNvSpPr/>
            <p:nvPr/>
          </p:nvSpPr>
          <p:spPr>
            <a:xfrm>
              <a:off x="4837713" y="-5986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7D70DE2-1908-98B9-960E-FB6B7C6B5081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440">
              <a:extLst>
                <a:ext uri="{FF2B5EF4-FFF2-40B4-BE49-F238E27FC236}">
                  <a16:creationId xmlns:a16="http://schemas.microsoft.com/office/drawing/2014/main" id="{B25AF169-EC1E-97A5-CDFE-F36A4C31E701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0002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65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12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AD9DF77E-C33A-7F49-DFBC-60354FC15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79" y="1838952"/>
            <a:ext cx="415921" cy="560921"/>
          </a:xfrm>
          <a:prstGeom prst="rect">
            <a:avLst/>
          </a:prstGeom>
        </p:spPr>
      </p:pic>
      <p:pic>
        <p:nvPicPr>
          <p:cNvPr id="10" name="Image 0">
            <a:extLst>
              <a:ext uri="{FF2B5EF4-FFF2-40B4-BE49-F238E27FC236}">
                <a16:creationId xmlns:a16="http://schemas.microsoft.com/office/drawing/2014/main" id="{C3C75E54-7663-0B95-E7F5-F2C46DAAFE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137" t="4652" r="1267" b="4649"/>
          <a:stretch>
            <a:fillRect/>
          </a:stretch>
        </p:blipFill>
        <p:spPr>
          <a:xfrm>
            <a:off x="7752364" y="1352238"/>
            <a:ext cx="6432875" cy="5500925"/>
          </a:xfrm>
          <a:prstGeom prst="parallelogram">
            <a:avLst>
              <a:gd name="adj" fmla="val 22378"/>
            </a:avLst>
          </a:prstGeom>
        </p:spPr>
      </p:pic>
      <p:sp>
        <p:nvSpPr>
          <p:cNvPr id="3" name="Заголовок 440">
            <a:extLst>
              <a:ext uri="{FF2B5EF4-FFF2-40B4-BE49-F238E27FC236}">
                <a16:creationId xmlns:a16="http://schemas.microsoft.com/office/drawing/2014/main" id="{733E3338-DBAA-C795-997D-11F864AC1755}"/>
              </a:ext>
            </a:extLst>
          </p:cNvPr>
          <p:cNvSpPr txBox="1">
            <a:spLocks/>
          </p:cNvSpPr>
          <p:nvPr/>
        </p:nvSpPr>
        <p:spPr>
          <a:xfrm>
            <a:off x="255237" y="346076"/>
            <a:ext cx="719446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ru-RU" dirty="0"/>
              <a:t>Проект протокола заседания ФУМО СПО</a:t>
            </a:r>
          </a:p>
          <a:p>
            <a:r>
              <a:rPr lang="ru-RU" dirty="0"/>
              <a:t>по УГПС 44.00.00 «Образование и педагогические науки»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3F1BE1-2EE8-0B39-B0E1-4B35584DB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41312"/>
          <a:stretch>
            <a:fillRect/>
          </a:stretch>
        </p:blipFill>
        <p:spPr>
          <a:xfrm>
            <a:off x="7097834" y="4365327"/>
            <a:ext cx="3569180" cy="2487836"/>
          </a:xfrm>
          <a:prstGeom prst="rect">
            <a:avLst/>
          </a:prstGeom>
        </p:spPr>
      </p:pic>
      <p:pic>
        <p:nvPicPr>
          <p:cNvPr id="35" name="object 6">
            <a:extLst>
              <a:ext uri="{FF2B5EF4-FFF2-40B4-BE49-F238E27FC236}">
                <a16:creationId xmlns:a16="http://schemas.microsoft.com/office/drawing/2014/main" id="{62086AE1-1103-B915-D0DC-56CB9D9DD303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42318" y="6121400"/>
            <a:ext cx="3180060" cy="7366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01528A2-D1FB-9615-B328-6AF9B5D7ADD5}"/>
              </a:ext>
            </a:extLst>
          </p:cNvPr>
          <p:cNvSpPr txBox="1"/>
          <p:nvPr/>
        </p:nvSpPr>
        <p:spPr>
          <a:xfrm>
            <a:off x="326570" y="1535585"/>
            <a:ext cx="5271247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endParaRPr lang="ru-RU" sz="2000" b="1" dirty="0">
              <a:latin typeface="Roboto" pitchFamily="2" charset="0"/>
              <a:ea typeface="Roboto" pitchFamily="2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37" y="2921465"/>
            <a:ext cx="415921" cy="5609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37" y="3984503"/>
            <a:ext cx="415921" cy="56092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E9D5A00-D1CD-14DA-D6F5-195A355D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37" y="5252155"/>
            <a:ext cx="415921" cy="56092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099" y="1887144"/>
            <a:ext cx="3599257" cy="359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55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D0209-6E09-D161-5F73-7E8335047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92DE580-4F69-218A-945B-3F11414577F2}"/>
              </a:ext>
            </a:extLst>
          </p:cNvPr>
          <p:cNvGrpSpPr/>
          <p:nvPr/>
        </p:nvGrpSpPr>
        <p:grpSpPr>
          <a:xfrm>
            <a:off x="0" y="0"/>
            <a:ext cx="12192002" cy="1358450"/>
            <a:chOff x="0" y="0"/>
            <a:chExt cx="12192002" cy="135845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B30EBAB-2F2A-3670-EC60-2D43E4AA30F9}"/>
                </a:ext>
              </a:extLst>
            </p:cNvPr>
            <p:cNvSpPr/>
            <p:nvPr/>
          </p:nvSpPr>
          <p:spPr>
            <a:xfrm>
              <a:off x="5271247" y="0"/>
              <a:ext cx="6920755" cy="135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0" name="Параллелограмм 9">
              <a:extLst>
                <a:ext uri="{FF2B5EF4-FFF2-40B4-BE49-F238E27FC236}">
                  <a16:creationId xmlns:a16="http://schemas.microsoft.com/office/drawing/2014/main" id="{5FDE823E-CB57-5ECC-E06A-7368681BA25D}"/>
                </a:ext>
              </a:extLst>
            </p:cNvPr>
            <p:cNvSpPr/>
            <p:nvPr/>
          </p:nvSpPr>
          <p:spPr>
            <a:xfrm>
              <a:off x="4016217" y="226"/>
              <a:ext cx="3267369" cy="1358224"/>
            </a:xfrm>
            <a:prstGeom prst="parallelogram">
              <a:avLst>
                <a:gd name="adj" fmla="val 21832"/>
              </a:avLst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634F385-BF0B-F8F5-B485-A8FA75BB0953}"/>
                </a:ext>
              </a:extLst>
            </p:cNvPr>
            <p:cNvSpPr/>
            <p:nvPr/>
          </p:nvSpPr>
          <p:spPr>
            <a:xfrm>
              <a:off x="0" y="0"/>
              <a:ext cx="5271247" cy="1357299"/>
            </a:xfrm>
            <a:prstGeom prst="rect">
              <a:avLst/>
            </a:prstGeom>
            <a:solidFill>
              <a:srgbClr val="4ECC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2" name="Заголовок 440">
              <a:extLst>
                <a:ext uri="{FF2B5EF4-FFF2-40B4-BE49-F238E27FC236}">
                  <a16:creationId xmlns:a16="http://schemas.microsoft.com/office/drawing/2014/main" id="{0FCA4CCD-2927-34A6-4DE5-43C454EF6913}"/>
                </a:ext>
              </a:extLst>
            </p:cNvPr>
            <p:cNvSpPr txBox="1">
              <a:spLocks/>
            </p:cNvSpPr>
            <p:nvPr/>
          </p:nvSpPr>
          <p:spPr>
            <a:xfrm>
              <a:off x="5378827" y="178512"/>
              <a:ext cx="6545290" cy="11079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ru-RU" sz="7200" spc="-300" dirty="0">
                  <a:solidFill>
                    <a:srgbClr val="D9D9D9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13</a:t>
              </a: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3B2399E6-7835-2665-B0B1-28181AD22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8048453" y="306948"/>
              <a:ext cx="2164326" cy="794282"/>
            </a:xfrm>
            <a:prstGeom prst="rect">
              <a:avLst/>
            </a:prstGeom>
          </p:spPr>
        </p:pic>
      </p:grpSp>
      <p:sp>
        <p:nvSpPr>
          <p:cNvPr id="3" name="Заголовок 440">
            <a:extLst>
              <a:ext uri="{FF2B5EF4-FFF2-40B4-BE49-F238E27FC236}">
                <a16:creationId xmlns:a16="http://schemas.microsoft.com/office/drawing/2014/main" id="{5C12F241-E6AE-A168-6518-9F202D840ACD}"/>
              </a:ext>
            </a:extLst>
          </p:cNvPr>
          <p:cNvSpPr txBox="1">
            <a:spLocks/>
          </p:cNvSpPr>
          <p:nvPr/>
        </p:nvSpPr>
        <p:spPr>
          <a:xfrm>
            <a:off x="313821" y="436718"/>
            <a:ext cx="626761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ru-RU" sz="3600" dirty="0"/>
              <a:t>КОНТАКТЫ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B4FBE8-82AD-31BD-37A0-8A04537D3125}"/>
              </a:ext>
            </a:extLst>
          </p:cNvPr>
          <p:cNvSpPr txBox="1"/>
          <p:nvPr/>
        </p:nvSpPr>
        <p:spPr>
          <a:xfrm>
            <a:off x="296604" y="1705493"/>
            <a:ext cx="5271247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latin typeface="Roboto" pitchFamily="2" charset="0"/>
                <a:ea typeface="Roboto" pitchFamily="2" charset="0"/>
              </a:rPr>
              <a:t>Федотова Елена Юрьевна, </a:t>
            </a:r>
            <a:endParaRPr lang="ru-RU" sz="2000" dirty="0">
              <a:latin typeface="Roboto" pitchFamily="2" charset="0"/>
              <a:ea typeface="Roboto" pitchFamily="2" charset="0"/>
            </a:endParaRPr>
          </a:p>
          <a:p>
            <a:pPr>
              <a:spcBef>
                <a:spcPts val="600"/>
              </a:spcBef>
            </a:pPr>
            <a:r>
              <a:rPr lang="ru-RU" sz="2000" dirty="0">
                <a:latin typeface="Roboto" pitchFamily="2" charset="0"/>
                <a:ea typeface="Roboto" pitchFamily="2" charset="0"/>
              </a:rPr>
              <a:t>председатель ФУМО СПО по УГПС 44.00.00 «Образование и педагогические науки»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08FDBB3C-2136-4022-BF69-8F23AE25F5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663107" y="4616486"/>
            <a:ext cx="464921" cy="464921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95AA0742-D6BE-462C-BD2E-D90DB3C5A0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7871128" y="4616486"/>
            <a:ext cx="399831" cy="464921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DEEDB18-D9CB-455D-9BC7-CEBEC67F94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67749" y="4616486"/>
            <a:ext cx="464921" cy="464921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C7A834A-0D48-4E6C-BCF2-02331BD19F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 bwMode="auto">
          <a:xfrm>
            <a:off x="3804465" y="4616486"/>
            <a:ext cx="464921" cy="464921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B2631840-AF9E-4A1B-A2D0-DF91F96F02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 bwMode="auto">
          <a:xfrm>
            <a:off x="8810680" y="4611355"/>
            <a:ext cx="420143" cy="62181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D25070AF-C543-4C0C-9033-09AD2011C5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 bwMode="auto">
          <a:xfrm>
            <a:off x="4809107" y="4616486"/>
            <a:ext cx="513016" cy="464921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4E51822B-74CC-4165-A8A7-DBA7B13B51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40328" y="4853154"/>
            <a:ext cx="464921" cy="464921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E7A9B12E-F1AF-4145-AC98-1E7AEE7FC1F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770544" y="4616486"/>
            <a:ext cx="787519" cy="464921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705ED53D-6D05-4B26-BFDE-C71F912B062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866486" y="4616486"/>
            <a:ext cx="464921" cy="464921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5DAC3D4-6813-46CF-AE51-39FC9806A3E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097780" y="4616486"/>
            <a:ext cx="641387" cy="464921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A4420D-F656-4B16-AB18-BF1E1657E90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99768" y="4616486"/>
            <a:ext cx="464921" cy="46492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7028" r="6064" b="21443"/>
          <a:stretch/>
        </p:blipFill>
        <p:spPr>
          <a:xfrm>
            <a:off x="5708053" y="1506070"/>
            <a:ext cx="1348963" cy="1410983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t="2353" r="19163" b="50432"/>
          <a:stretch/>
        </p:blipFill>
        <p:spPr>
          <a:xfrm>
            <a:off x="5723068" y="3215671"/>
            <a:ext cx="1366221" cy="1384620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2" t="10980" r="7404" b="22823"/>
          <a:stretch/>
        </p:blipFill>
        <p:spPr>
          <a:xfrm>
            <a:off x="5804538" y="4926056"/>
            <a:ext cx="1327782" cy="1366644"/>
          </a:xfrm>
          <a:prstGeom prst="ellipse">
            <a:avLst/>
          </a:prstGeom>
          <a:ln>
            <a:solidFill>
              <a:schemeClr val="accent6"/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9B4FBE8-82AD-31BD-37A0-8A04537D3125}"/>
              </a:ext>
            </a:extLst>
          </p:cNvPr>
          <p:cNvSpPr txBox="1"/>
          <p:nvPr/>
        </p:nvSpPr>
        <p:spPr>
          <a:xfrm>
            <a:off x="296603" y="3369875"/>
            <a:ext cx="5271247" cy="16927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latin typeface="Roboto" pitchFamily="2" charset="0"/>
                <a:ea typeface="Roboto" pitchFamily="2" charset="0"/>
              </a:rPr>
              <a:t>Филаретов Роман Александрович, </a:t>
            </a:r>
            <a:endParaRPr lang="ru-RU" sz="2000" dirty="0">
              <a:latin typeface="Roboto" pitchFamily="2" charset="0"/>
              <a:ea typeface="Roboto" pitchFamily="2" charset="0"/>
            </a:endParaRPr>
          </a:p>
          <a:p>
            <a:pPr>
              <a:spcBef>
                <a:spcPts val="600"/>
              </a:spcBef>
            </a:pPr>
            <a:r>
              <a:rPr lang="ru-RU" sz="2000" dirty="0">
                <a:latin typeface="Roboto" pitchFamily="2" charset="0"/>
                <a:ea typeface="Roboto" pitchFamily="2" charset="0"/>
              </a:rPr>
              <a:t>заместитель председателя ФУМО СПО </a:t>
            </a:r>
            <a:br>
              <a:rPr lang="ru-RU" sz="2000" dirty="0">
                <a:latin typeface="Roboto" pitchFamily="2" charset="0"/>
                <a:ea typeface="Roboto" pitchFamily="2" charset="0"/>
              </a:rPr>
            </a:br>
            <a:r>
              <a:rPr lang="ru-RU" sz="2000" dirty="0">
                <a:latin typeface="Roboto" pitchFamily="2" charset="0"/>
                <a:ea typeface="Roboto" pitchFamily="2" charset="0"/>
              </a:rPr>
              <a:t>по УГПС 44.00.00 «Образование и педагогические науки»</a:t>
            </a:r>
          </a:p>
          <a:p>
            <a:pPr>
              <a:spcBef>
                <a:spcPts val="600"/>
              </a:spcBef>
            </a:pPr>
            <a:endParaRPr lang="ru-RU" sz="20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B4FBE8-82AD-31BD-37A0-8A04537D3125}"/>
              </a:ext>
            </a:extLst>
          </p:cNvPr>
          <p:cNvSpPr txBox="1"/>
          <p:nvPr/>
        </p:nvSpPr>
        <p:spPr>
          <a:xfrm>
            <a:off x="299220" y="5109241"/>
            <a:ext cx="5271247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>
                <a:latin typeface="Roboto" pitchFamily="2" charset="0"/>
                <a:ea typeface="Roboto" pitchFamily="2" charset="0"/>
              </a:rPr>
              <a:t>Показий</a:t>
            </a:r>
            <a:r>
              <a:rPr lang="ru-RU" sz="2000" b="1" dirty="0">
                <a:latin typeface="Roboto" pitchFamily="2" charset="0"/>
                <a:ea typeface="Roboto" pitchFamily="2" charset="0"/>
              </a:rPr>
              <a:t> Анна Владимировна, </a:t>
            </a:r>
            <a:endParaRPr lang="ru-RU" sz="2000" dirty="0">
              <a:latin typeface="Roboto" pitchFamily="2" charset="0"/>
              <a:ea typeface="Roboto" pitchFamily="2" charset="0"/>
            </a:endParaRPr>
          </a:p>
          <a:p>
            <a:pPr>
              <a:spcBef>
                <a:spcPts val="600"/>
              </a:spcBef>
            </a:pPr>
            <a:r>
              <a:rPr lang="ru-RU" sz="2000" dirty="0">
                <a:latin typeface="Roboto" pitchFamily="2" charset="0"/>
                <a:ea typeface="Roboto" pitchFamily="2" charset="0"/>
              </a:rPr>
              <a:t>секретарь ФУМО СПО по УГПС 44.00.00 «Образование и педагогические науки»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2495F97-BE11-4568-BEC0-A02944ECD0D4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621" y="2374047"/>
            <a:ext cx="544690" cy="51048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33404" y="2393833"/>
            <a:ext cx="36907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spc="-10" dirty="0" err="1">
                <a:solidFill>
                  <a:srgbClr val="4ECC0A"/>
                </a:solidFill>
                <a:cs typeface="Roboto"/>
              </a:rPr>
              <a:t>fumo</a:t>
            </a:r>
            <a:r>
              <a:rPr lang="ru-RU" sz="2800" b="1" spc="-10" dirty="0">
                <a:solidFill>
                  <a:srgbClr val="4ECC0A"/>
                </a:solidFill>
                <a:cs typeface="Roboto"/>
              </a:rPr>
              <a:t>44</a:t>
            </a:r>
            <a:r>
              <a:rPr lang="en-US" sz="2800" b="1" spc="-10" dirty="0">
                <a:solidFill>
                  <a:srgbClr val="4ECC0A"/>
                </a:solidFill>
                <a:cs typeface="Roboto"/>
              </a:rPr>
              <a:t>@yandex.ru</a:t>
            </a:r>
            <a:endParaRPr lang="ru-RU" sz="2800" b="1" spc="-10" dirty="0">
              <a:solidFill>
                <a:srgbClr val="4ECC0A"/>
              </a:solidFill>
              <a:cs typeface="Roboto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A692902-E951-4234-B962-CC87C461CF64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65" y="3670917"/>
            <a:ext cx="506188" cy="5064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233404" y="3654122"/>
            <a:ext cx="3600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-10" dirty="0">
                <a:solidFill>
                  <a:srgbClr val="4ECC0A"/>
                </a:solidFill>
                <a:cs typeface="Roboto"/>
              </a:rPr>
              <a:t>+7(911)978-82-28</a:t>
            </a:r>
            <a:endParaRPr lang="ru-RU" sz="2800" b="1" spc="-10" dirty="0">
              <a:solidFill>
                <a:srgbClr val="4ECC0A"/>
              </a:solidFill>
              <a:cs typeface="Roboto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39F2F63-1E6B-4E41-88F4-A704CFBB1E7C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621" y="4922260"/>
            <a:ext cx="539746" cy="540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23131" y="4971555"/>
            <a:ext cx="3600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-10" dirty="0">
                <a:solidFill>
                  <a:srgbClr val="4ECC0A"/>
                </a:solidFill>
                <a:cs typeface="Roboto"/>
              </a:rPr>
              <a:t>http://fumo44.ru</a:t>
            </a:r>
            <a:endParaRPr lang="ru-RU" sz="2800" b="1" spc="-10" dirty="0">
              <a:solidFill>
                <a:srgbClr val="4ECC0A"/>
              </a:solidFill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83809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626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A34A3C-8E57-45AE-1D37-3CBE2F43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27B3C100-9C8E-0F68-4CFA-CE4EB050C81B}"/>
              </a:ext>
            </a:extLst>
          </p:cNvPr>
          <p:cNvSpPr txBox="1">
            <a:spLocks/>
          </p:cNvSpPr>
          <p:nvPr/>
        </p:nvSpPr>
        <p:spPr>
          <a:xfrm>
            <a:off x="2869912" y="2539435"/>
            <a:ext cx="6452177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СПАСИБО ЗА ВНИМАНИЕ!</a:t>
            </a:r>
            <a:endParaRPr lang="ru-RU" sz="2800" dirty="0">
              <a:solidFill>
                <a:schemeClr val="bg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8C007AF-C2F1-4F78-B2B9-C9E280E66903}"/>
              </a:ext>
            </a:extLst>
          </p:cNvPr>
          <p:cNvGrpSpPr/>
          <p:nvPr/>
        </p:nvGrpSpPr>
        <p:grpSpPr>
          <a:xfrm>
            <a:off x="3693886" y="3532209"/>
            <a:ext cx="4804228" cy="1057920"/>
            <a:chOff x="3339525" y="4067306"/>
            <a:chExt cx="5493378" cy="12096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B2F0F4-6661-9DF3-7595-EE55159ADE4C}"/>
                </a:ext>
              </a:extLst>
            </p:cNvPr>
            <p:cNvSpPr txBox="1"/>
            <p:nvPr/>
          </p:nvSpPr>
          <p:spPr>
            <a:xfrm>
              <a:off x="4625084" y="4219267"/>
              <a:ext cx="4207819" cy="9150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600" b="1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ПРОФЕССИОНАЛЫ. </a:t>
              </a:r>
              <a:br>
                <a:rPr lang="ru-RU" sz="2600" b="1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</a:br>
              <a:r>
                <a:rPr lang="ru-RU" sz="2600" b="1" dirty="0">
                  <a:solidFill>
                    <a:schemeClr val="bg1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СДЕЛАНО В РОССИИ!</a:t>
              </a:r>
            </a:p>
          </p:txBody>
        </p:sp>
        <p:pic>
          <p:nvPicPr>
            <p:cNvPr id="25" name="Рисунок 35">
              <a:extLst>
                <a:ext uri="{FF2B5EF4-FFF2-40B4-BE49-F238E27FC236}">
                  <a16:creationId xmlns:a16="http://schemas.microsoft.com/office/drawing/2014/main" id="{BBB27448-CC09-B0FA-8B2E-C9582431B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39525" y="4067306"/>
              <a:ext cx="1104900" cy="1209675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EF63B5-BF5D-4047-8936-6BAACE3D0D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18994" b="30332"/>
          <a:stretch/>
        </p:blipFill>
        <p:spPr>
          <a:xfrm>
            <a:off x="7766233" y="2080191"/>
            <a:ext cx="4425768" cy="477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92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9965</TotalTime>
  <Words>857</Words>
  <Application>Microsoft Macintosh PowerPoint</Application>
  <PresentationFormat>Широкоэкранный</PresentationFormat>
  <Paragraphs>85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Aptos</vt:lpstr>
      <vt:lpstr>Roboto Black</vt:lpstr>
      <vt:lpstr>Arial</vt:lpstr>
      <vt:lpstr>Roboto</vt:lpstr>
      <vt:lpstr>Times New Roman</vt:lpstr>
      <vt:lpstr>Calibri</vt:lpstr>
      <vt:lpstr>Montserrat</vt:lpstr>
      <vt:lpstr>Тема Office</vt:lpstr>
      <vt:lpstr>Круглый стол   «Стратегии развития учебно-методического обеспечения реализации профессиональных образовательных программ педагогической направленности»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Салават Насыров</dc:creator>
  <cp:keywords/>
  <dc:description/>
  <cp:lastModifiedBy>Елена Федотова</cp:lastModifiedBy>
  <cp:revision>807</cp:revision>
  <cp:lastPrinted>2025-01-31T12:08:53Z</cp:lastPrinted>
  <dcterms:created xsi:type="dcterms:W3CDTF">2024-12-10T04:16:44Z</dcterms:created>
  <dcterms:modified xsi:type="dcterms:W3CDTF">2025-11-30T09:43:47Z</dcterms:modified>
  <cp:category/>
</cp:coreProperties>
</file>