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0E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4.8741000103931099E-2"/>
          <c:y val="3.20261406883588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4404427974485846E-2"/>
          <c:y val="0.16982205985491372"/>
          <c:w val="0.51658742666585433"/>
          <c:h val="0.684223884529074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средств </c:v>
                </c:pt>
              </c:strCache>
            </c:strRef>
          </c:tx>
          <c:spPr>
            <a:solidFill>
              <a:srgbClr val="7030A0"/>
            </a:solidFill>
          </c:spPr>
          <c:explosion val="14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6728187235468461"/>
                  <c:y val="-0.15177409095601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Приобретение оборудования</c:v>
                </c:pt>
                <c:pt idx="1">
                  <c:v>Меры по энергосбережению</c:v>
                </c:pt>
                <c:pt idx="2">
                  <c:v>Пополнение фонда школьной библиотеки</c:v>
                </c:pt>
                <c:pt idx="3">
                  <c:v>Повышение квалификации</c:v>
                </c:pt>
                <c:pt idx="4">
                  <c:v>Ремонт с целью обеспечения выполнения требований к санитарно-бытовым условиям и охраны здоровья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795714</c:v>
                </c:pt>
                <c:pt idx="1">
                  <c:v>81286</c:v>
                </c:pt>
                <c:pt idx="2">
                  <c:v>30900</c:v>
                </c:pt>
                <c:pt idx="3">
                  <c:v>6300</c:v>
                </c:pt>
                <c:pt idx="4" formatCode="#,##0">
                  <c:v>313610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"/>
      </c:pieChart>
    </c:plotArea>
    <c:legend>
      <c:legendPos val="r"/>
      <c:layout>
        <c:manualLayout>
          <c:xMode val="edge"/>
          <c:yMode val="edge"/>
          <c:x val="0.5461369765159243"/>
          <c:y val="5.4439989034865384E-4"/>
          <c:w val="0.4538630234840757"/>
          <c:h val="0.99945560010965129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C594063-8F94-4A8C-9E23-9D3B133A8E83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F77D64D-46D8-4A9F-B804-6CC76CDBC0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04664"/>
            <a:ext cx="7117180" cy="288032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Cambria" pitchFamily="18" charset="0"/>
              </a:rPr>
              <a:t>Обеспечение условий для реализации федерального государственного образовательного стандарта общего образования в рамках модернизации системы образования</a:t>
            </a:r>
            <a:endParaRPr lang="ru-RU" sz="3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12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путин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38"/>
            <a:ext cx="4940481" cy="339658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2001" y="764705"/>
            <a:ext cx="4514062" cy="5858638"/>
            <a:chOff x="3024" y="473"/>
            <a:chExt cx="2592" cy="3463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3024" y="480"/>
              <a:ext cx="2544" cy="3455"/>
              <a:chOff x="2976" y="336"/>
              <a:chExt cx="2544" cy="3792"/>
            </a:xfrm>
          </p:grpSpPr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36"/>
                <a:ext cx="2544" cy="1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872"/>
                <a:ext cx="2544" cy="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838"/>
                <a:ext cx="2544" cy="1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3024" y="473"/>
              <a:ext cx="2592" cy="3456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0" y="4005065"/>
            <a:ext cx="4710113" cy="198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Объемы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полученных средств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МОУ СОШ №97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2011 год 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313 870,00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2012 год 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417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00,00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2013 год – </a:t>
            </a:r>
            <a:r>
              <a:rPr lang="ru-RU" sz="2400" b="1" dirty="0"/>
              <a:t>496 340,00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339440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866204721"/>
              </p:ext>
            </p:extLst>
          </p:nvPr>
        </p:nvGraphicFramePr>
        <p:xfrm>
          <a:off x="107504" y="116632"/>
          <a:ext cx="8928992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48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432939" y="0"/>
            <a:ext cx="8352928" cy="1584176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2011 г. Учебно-лабораторное оборудование (кабинет биологии) 86400 рублей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Биология фотки)\анатомия(№15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3600" r="4599" b="3628"/>
          <a:stretch/>
        </p:blipFill>
        <p:spPr bwMode="auto">
          <a:xfrm>
            <a:off x="-29019" y="1412776"/>
            <a:ext cx="3485581" cy="261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Биология фотки)\ботаника 1(№12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" t="3223" r="6278" b="6563"/>
          <a:stretch/>
        </p:blipFill>
        <p:spPr bwMode="auto">
          <a:xfrm>
            <a:off x="2778341" y="2611441"/>
            <a:ext cx="3683763" cy="283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Биология фотки)\ботаника 2(№13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t="8253" r="3087" b="3420"/>
          <a:stretch/>
        </p:blipFill>
        <p:spPr bwMode="auto">
          <a:xfrm>
            <a:off x="5527836" y="4149080"/>
            <a:ext cx="3616163" cy="268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Биология фотки)\зоология(№14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5010" r="1368" b="4000"/>
          <a:stretch/>
        </p:blipFill>
        <p:spPr bwMode="auto">
          <a:xfrm>
            <a:off x="5625981" y="1444862"/>
            <a:ext cx="3419871" cy="249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Биология фотки)\Обащая биология(№11)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8" t="5505" r="4166" b="6621"/>
          <a:stretch/>
        </p:blipFill>
        <p:spPr bwMode="auto">
          <a:xfrm>
            <a:off x="0" y="4240410"/>
            <a:ext cx="3650349" cy="260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20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Биология фотки)\глаз 2(№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66096" cy="292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Биология фотки)\желудок 1(№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3310500" cy="224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Биология фотки)\мозг 2(№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659"/>
            <a:ext cx="2218510" cy="291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Биология фотки)\почка2(№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87200"/>
            <a:ext cx="3156606" cy="219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Биология фотки)\череп1(№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6683"/>
            <a:ext cx="2109033" cy="336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G:\Биология фотки)\сердце1(№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54342"/>
            <a:ext cx="2998471" cy="290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G:\Биология фотки)\скетел(№16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60194"/>
            <a:ext cx="1705119" cy="569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8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51520" y="0"/>
            <a:ext cx="8640960" cy="2564904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Компьютерное оборудование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(ноутбуки, маршрутизатор, принтер), оснащен мобильный компьютерный класс 249864 рубля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фото\DSCF95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11759"/>
            <a:ext cx="3658121" cy="274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фото\DSCF955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5"/>
          <a:stretch/>
        </p:blipFill>
        <p:spPr bwMode="auto">
          <a:xfrm>
            <a:off x="2699792" y="3946636"/>
            <a:ext cx="4864126" cy="2911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фото\DSCN13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855" y="2311759"/>
            <a:ext cx="3990057" cy="299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7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51520" y="0"/>
            <a:ext cx="8640960" cy="2564904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2012 – 2013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 Компьютерное оборудование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(компьютеры, проекторы, сканер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), компьютерный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класс оснащен современной техникой 316330 рублей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фото\DSCF95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35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фото\DSCF02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082799"/>
            <a:ext cx="5033601" cy="377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67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504" y="16024"/>
            <a:ext cx="9036496" cy="20162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Оборудование позволяет проводить уроки с использованием ЭОР и реализовывать программы дополнительного образования обучающихся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фото\DSCF9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7" y="2032248"/>
            <a:ext cx="4927370" cy="36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фото\DSCN13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73" y="3255876"/>
            <a:ext cx="4802832" cy="360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26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504" y="16024"/>
            <a:ext cx="9036496" cy="20162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Все занятия с использованием современного оборудования проводятся с соблюдением санитарно-гигиенических норм, утвержденных для образовательных учреждений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G:\фото\DSCN13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6224"/>
            <a:ext cx="5292080" cy="396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27977_800x1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898" y="3190411"/>
            <a:ext cx="4890119" cy="366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86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308</TotalTime>
  <Words>70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25</cp:revision>
  <dcterms:created xsi:type="dcterms:W3CDTF">2013-08-13T17:54:16Z</dcterms:created>
  <dcterms:modified xsi:type="dcterms:W3CDTF">2015-01-05T10:35:26Z</dcterms:modified>
</cp:coreProperties>
</file>