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73" r:id="rId5"/>
    <p:sldId id="258" r:id="rId6"/>
    <p:sldId id="259" r:id="rId7"/>
    <p:sldId id="260" r:id="rId8"/>
    <p:sldId id="261" r:id="rId9"/>
    <p:sldId id="262" r:id="rId10"/>
    <p:sldId id="271" r:id="rId11"/>
    <p:sldId id="272" r:id="rId12"/>
    <p:sldId id="263" r:id="rId13"/>
    <p:sldId id="264" r:id="rId14"/>
    <p:sldId id="265" r:id="rId15"/>
    <p:sldId id="268" r:id="rId16"/>
    <p:sldId id="266" r:id="rId17"/>
    <p:sldId id="274" r:id="rId18"/>
    <p:sldId id="270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9" d="100"/>
          <a:sy n="109" d="100"/>
        </p:scale>
        <p:origin x="-16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92;&#1083;&#1101;&#1096;&#1082;&#1072;\&#1044;&#1057;%20&#8470;257\&#1044;&#1102;&#1081;&#1084;&#1086;&#1074;&#1086;&#1095;&#1082;&#1072;\&#1044;&#1054;&#1050;&#1059;&#1052;&#1045;&#1053;&#1058;&#1067;%20&#1055;&#1054;%20&#1043;&#1056;&#1059;&#1055;&#1055;&#1045;\&#1076;&#1080;&#1072;&#1075;&#1085;&#1086;&#1089;&#1090;&#1080;&#1082;&#1072;\20017\&#1075;&#1088;&#1072;&#1092;&#1080;&#1082;%202017&#1075;.%20&#8212;%20&#1082;&#1086;&#1087;&#1080;&#1103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Лист1!$B$5</c:f>
              <c:strCache>
                <c:ptCount val="1"/>
                <c:pt idx="0">
                  <c:v>высокий</c:v>
                </c:pt>
              </c:strCache>
            </c:strRef>
          </c:tx>
          <c:invertIfNegative val="0"/>
          <c:dLbls>
            <c:delete val="1"/>
          </c:dLbls>
          <c:cat>
            <c:multiLvlStrRef>
              <c:f>Лист1!$C$3:$J$4</c:f>
              <c:multiLvlStrCache>
                <c:ptCount val="8"/>
                <c:lvl>
                  <c:pt idx="0">
                    <c:v>сентябрь</c:v>
                  </c:pt>
                  <c:pt idx="1">
                    <c:v>май</c:v>
                  </c:pt>
                  <c:pt idx="2">
                    <c:v>сентябрь</c:v>
                  </c:pt>
                  <c:pt idx="3">
                    <c:v>май</c:v>
                  </c:pt>
                  <c:pt idx="4">
                    <c:v>сентябрь</c:v>
                  </c:pt>
                  <c:pt idx="5">
                    <c:v>май</c:v>
                  </c:pt>
                  <c:pt idx="6">
                    <c:v>сентябрь</c:v>
                  </c:pt>
                  <c:pt idx="7">
                    <c:v>май</c:v>
                  </c:pt>
                </c:lvl>
                <c:lvl>
                  <c:pt idx="0">
                    <c:v>Познавательное развитие</c:v>
                  </c:pt>
                  <c:pt idx="2">
                    <c:v>Речевое развитие</c:v>
                  </c:pt>
                  <c:pt idx="4">
                    <c:v>Социально-коммуникативное развитие</c:v>
                  </c:pt>
                  <c:pt idx="6">
                    <c:v>Художественно-эстетическое развитие</c:v>
                  </c:pt>
                </c:lvl>
              </c:multiLvlStrCache>
            </c:multiLvlStrRef>
          </c:cat>
          <c:val>
            <c:numRef>
              <c:f>Лист1!$C$5:$J$5</c:f>
              <c:numCache>
                <c:formatCode>General</c:formatCode>
                <c:ptCount val="8"/>
                <c:pt idx="0">
                  <c:v>4.6</c:v>
                </c:pt>
                <c:pt idx="1">
                  <c:v>36.4</c:v>
                </c:pt>
                <c:pt idx="2">
                  <c:v>22.7</c:v>
                </c:pt>
                <c:pt idx="3">
                  <c:v>45.5</c:v>
                </c:pt>
                <c:pt idx="4">
                  <c:v>0</c:v>
                </c:pt>
                <c:pt idx="5">
                  <c:v>18.2</c:v>
                </c:pt>
                <c:pt idx="6">
                  <c:v>0</c:v>
                </c:pt>
                <c:pt idx="7">
                  <c:v>45.5</c:v>
                </c:pt>
              </c:numCache>
            </c:numRef>
          </c:val>
        </c:ser>
        <c:ser>
          <c:idx val="1"/>
          <c:order val="1"/>
          <c:tx>
            <c:strRef>
              <c:f>Лист1!$B$6</c:f>
              <c:strCache>
                <c:ptCount val="1"/>
                <c:pt idx="0">
                  <c:v>средний</c:v>
                </c:pt>
              </c:strCache>
            </c:strRef>
          </c:tx>
          <c:invertIfNegative val="0"/>
          <c:dLbls>
            <c:delete val="1"/>
          </c:dLbls>
          <c:cat>
            <c:multiLvlStrRef>
              <c:f>Лист1!$C$3:$J$4</c:f>
              <c:multiLvlStrCache>
                <c:ptCount val="8"/>
                <c:lvl>
                  <c:pt idx="0">
                    <c:v>сентябрь</c:v>
                  </c:pt>
                  <c:pt idx="1">
                    <c:v>май</c:v>
                  </c:pt>
                  <c:pt idx="2">
                    <c:v>сентябрь</c:v>
                  </c:pt>
                  <c:pt idx="3">
                    <c:v>май</c:v>
                  </c:pt>
                  <c:pt idx="4">
                    <c:v>сентябрь</c:v>
                  </c:pt>
                  <c:pt idx="5">
                    <c:v>май</c:v>
                  </c:pt>
                  <c:pt idx="6">
                    <c:v>сентябрь</c:v>
                  </c:pt>
                  <c:pt idx="7">
                    <c:v>май</c:v>
                  </c:pt>
                </c:lvl>
                <c:lvl>
                  <c:pt idx="0">
                    <c:v>Познавательное развитие</c:v>
                  </c:pt>
                  <c:pt idx="2">
                    <c:v>Речевое развитие</c:v>
                  </c:pt>
                  <c:pt idx="4">
                    <c:v>Социально-коммуникативное развитие</c:v>
                  </c:pt>
                  <c:pt idx="6">
                    <c:v>Художественно-эстетическое развитие</c:v>
                  </c:pt>
                </c:lvl>
              </c:multiLvlStrCache>
            </c:multiLvlStrRef>
          </c:cat>
          <c:val>
            <c:numRef>
              <c:f>Лист1!$C$6:$J$6</c:f>
              <c:numCache>
                <c:formatCode>General</c:formatCode>
                <c:ptCount val="8"/>
                <c:pt idx="0">
                  <c:v>22.7</c:v>
                </c:pt>
                <c:pt idx="1">
                  <c:v>50</c:v>
                </c:pt>
                <c:pt idx="2">
                  <c:v>27.3</c:v>
                </c:pt>
                <c:pt idx="3">
                  <c:v>40.9</c:v>
                </c:pt>
                <c:pt idx="4">
                  <c:v>4.5</c:v>
                </c:pt>
                <c:pt idx="5">
                  <c:v>68.2</c:v>
                </c:pt>
                <c:pt idx="6">
                  <c:v>22.7</c:v>
                </c:pt>
                <c:pt idx="7">
                  <c:v>45.5</c:v>
                </c:pt>
              </c:numCache>
            </c:numRef>
          </c:val>
        </c:ser>
        <c:ser>
          <c:idx val="2"/>
          <c:order val="2"/>
          <c:tx>
            <c:strRef>
              <c:f>Лист1!$B$7</c:f>
              <c:strCache>
                <c:ptCount val="1"/>
                <c:pt idx="0">
                  <c:v>низкий</c:v>
                </c:pt>
              </c:strCache>
            </c:strRef>
          </c:tx>
          <c:invertIfNegative val="0"/>
          <c:dLbls>
            <c:delete val="1"/>
          </c:dLbls>
          <c:cat>
            <c:multiLvlStrRef>
              <c:f>Лист1!$C$3:$J$4</c:f>
              <c:multiLvlStrCache>
                <c:ptCount val="8"/>
                <c:lvl>
                  <c:pt idx="0">
                    <c:v>сентябрь</c:v>
                  </c:pt>
                  <c:pt idx="1">
                    <c:v>май</c:v>
                  </c:pt>
                  <c:pt idx="2">
                    <c:v>сентябрь</c:v>
                  </c:pt>
                  <c:pt idx="3">
                    <c:v>май</c:v>
                  </c:pt>
                  <c:pt idx="4">
                    <c:v>сентябрь</c:v>
                  </c:pt>
                  <c:pt idx="5">
                    <c:v>май</c:v>
                  </c:pt>
                  <c:pt idx="6">
                    <c:v>сентябрь</c:v>
                  </c:pt>
                  <c:pt idx="7">
                    <c:v>май</c:v>
                  </c:pt>
                </c:lvl>
                <c:lvl>
                  <c:pt idx="0">
                    <c:v>Познавательное развитие</c:v>
                  </c:pt>
                  <c:pt idx="2">
                    <c:v>Речевое развитие</c:v>
                  </c:pt>
                  <c:pt idx="4">
                    <c:v>Социально-коммуникативное развитие</c:v>
                  </c:pt>
                  <c:pt idx="6">
                    <c:v>Художественно-эстетическое развитие</c:v>
                  </c:pt>
                </c:lvl>
              </c:multiLvlStrCache>
            </c:multiLvlStrRef>
          </c:cat>
          <c:val>
            <c:numRef>
              <c:f>Лист1!$C$7:$J$7</c:f>
              <c:numCache>
                <c:formatCode>General</c:formatCode>
                <c:ptCount val="8"/>
                <c:pt idx="0">
                  <c:v>72.7</c:v>
                </c:pt>
                <c:pt idx="1">
                  <c:v>13.6</c:v>
                </c:pt>
                <c:pt idx="2">
                  <c:v>50</c:v>
                </c:pt>
                <c:pt idx="3">
                  <c:v>13.6</c:v>
                </c:pt>
                <c:pt idx="4">
                  <c:v>95.5</c:v>
                </c:pt>
                <c:pt idx="5">
                  <c:v>13.6</c:v>
                </c:pt>
                <c:pt idx="6">
                  <c:v>77.3</c:v>
                </c:pt>
                <c:pt idx="7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6526080"/>
        <c:axId val="116548352"/>
      </c:barChart>
      <c:catAx>
        <c:axId val="1165260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16548352"/>
        <c:crosses val="autoZero"/>
        <c:auto val="1"/>
        <c:lblAlgn val="ctr"/>
        <c:lblOffset val="100"/>
        <c:noMultiLvlLbl val="0"/>
      </c:catAx>
      <c:valAx>
        <c:axId val="1165483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16526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txPr>
        <a:bodyPr rot="0" spcFirstLastPara="0" vertOverflow="ellipsis" vert="horz" wrap="square" anchor="ctr" anchorCtr="1"/>
        <a:lstStyle/>
        <a:p>
          <a:pPr>
            <a:defRPr lang="ru-RU"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2c555ea8-8bd9-4efe-8034-c583581d4bd7}"/>
      </c:ext>
    </c:extLst>
  </c:chart>
  <c:txPr>
    <a:bodyPr/>
    <a:lstStyle/>
    <a:p>
      <a:pPr>
        <a:defRPr lang="ru-RU"/>
      </a:pPr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F19BBB-0D91-45AE-8E5C-C6E41540C928}" type="doc">
      <dgm:prSet loTypeId="urn:microsoft.com/office/officeart/2005/8/layout/gear1#1" loCatId="process" qsTypeId="urn:microsoft.com/office/officeart/2005/8/quickstyle/simple1#1" qsCatId="simple" csTypeId="urn:microsoft.com/office/officeart/2005/8/colors/accent1_2#1" csCatId="accent1" phldr="1"/>
      <dgm:spPr/>
    </dgm:pt>
    <dgm:pt modelId="{3F792044-9B6C-41F4-BF7B-3A3A4B196D05}">
      <dgm:prSet phldrT="[Текст]"/>
      <dgm:spPr/>
      <dgm:t>
        <a:bodyPr/>
        <a:lstStyle/>
        <a:p>
          <a:r>
            <a:rPr lang="ru-RU" dirty="0" smtClean="0"/>
            <a:t>Интерес, любознательность, конструктивного взаимодействия со сверстниками   и взрослыми</a:t>
          </a:r>
          <a:endParaRPr lang="ru-RU" dirty="0"/>
        </a:p>
      </dgm:t>
    </dgm:pt>
    <dgm:pt modelId="{FBED5B70-68B3-4BE8-9906-8B011EE5D035}" cxnId="{95FA3E5A-C4BB-43A1-AA98-948F049A924F}" type="parTrans">
      <dgm:prSet/>
      <dgm:spPr/>
      <dgm:t>
        <a:bodyPr/>
        <a:lstStyle/>
        <a:p>
          <a:endParaRPr lang="ru-RU"/>
        </a:p>
      </dgm:t>
    </dgm:pt>
    <dgm:pt modelId="{A4911C4F-9560-4D22-8DF9-1B15E1CDB9D1}" cxnId="{95FA3E5A-C4BB-43A1-AA98-948F049A924F}" type="sibTrans">
      <dgm:prSet/>
      <dgm:spPr/>
      <dgm:t>
        <a:bodyPr/>
        <a:lstStyle/>
        <a:p>
          <a:endParaRPr lang="ru-RU"/>
        </a:p>
      </dgm:t>
    </dgm:pt>
    <dgm:pt modelId="{B4D07C0A-0716-4523-9A8C-F635BC4C83EC}">
      <dgm:prSet phldrT="[Текст]"/>
      <dgm:spPr/>
      <dgm:t>
        <a:bodyPr/>
        <a:lstStyle/>
        <a:p>
          <a:r>
            <a:rPr lang="ru-RU" dirty="0" smtClean="0"/>
            <a:t>Высшие психические функции</a:t>
          </a:r>
          <a:endParaRPr lang="ru-RU" dirty="0"/>
        </a:p>
      </dgm:t>
    </dgm:pt>
    <dgm:pt modelId="{B1C1929F-3E6C-43F3-8619-1D3AF0D301E2}" cxnId="{B04082E7-27A6-4E84-9E34-674FC6D6FFCF}" type="parTrans">
      <dgm:prSet/>
      <dgm:spPr/>
      <dgm:t>
        <a:bodyPr/>
        <a:lstStyle/>
        <a:p>
          <a:endParaRPr lang="ru-RU"/>
        </a:p>
      </dgm:t>
    </dgm:pt>
    <dgm:pt modelId="{26C85E9E-3DEA-4871-9570-542463EA61F6}" cxnId="{B04082E7-27A6-4E84-9E34-674FC6D6FFCF}" type="sibTrans">
      <dgm:prSet/>
      <dgm:spPr/>
      <dgm:t>
        <a:bodyPr/>
        <a:lstStyle/>
        <a:p>
          <a:endParaRPr lang="ru-RU"/>
        </a:p>
      </dgm:t>
    </dgm:pt>
    <dgm:pt modelId="{82A55BF9-0717-4809-BB5A-428C25DCBDF4}">
      <dgm:prSet phldrT="[Текст]"/>
      <dgm:spPr/>
      <dgm:t>
        <a:bodyPr/>
        <a:lstStyle/>
        <a:p>
          <a:r>
            <a:rPr lang="ru-RU" dirty="0" smtClean="0"/>
            <a:t>Базовые навыки</a:t>
          </a:r>
          <a:endParaRPr lang="ru-RU" dirty="0"/>
        </a:p>
      </dgm:t>
    </dgm:pt>
    <dgm:pt modelId="{ABDCF400-C332-469C-A757-3C9CDFFD67B0}" cxnId="{7A78E58C-C729-4F9A-BC62-92D276301EF6}" type="parTrans">
      <dgm:prSet/>
      <dgm:spPr/>
      <dgm:t>
        <a:bodyPr/>
        <a:lstStyle/>
        <a:p>
          <a:endParaRPr lang="ru-RU"/>
        </a:p>
      </dgm:t>
    </dgm:pt>
    <dgm:pt modelId="{82071F16-B802-4980-848D-98776EEB657B}" cxnId="{7A78E58C-C729-4F9A-BC62-92D276301EF6}" type="sibTrans">
      <dgm:prSet/>
      <dgm:spPr/>
      <dgm:t>
        <a:bodyPr/>
        <a:lstStyle/>
        <a:p>
          <a:endParaRPr lang="ru-RU"/>
        </a:p>
      </dgm:t>
    </dgm:pt>
    <dgm:pt modelId="{4A1C98BD-B65C-42EF-9BC9-53C8C4F9DA58}" type="pres">
      <dgm:prSet presAssocID="{CCF19BBB-0D91-45AE-8E5C-C6E41540C928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1D195E77-68A3-40EC-81ED-4084948EFC65}" type="pres">
      <dgm:prSet presAssocID="{3F792044-9B6C-41F4-BF7B-3A3A4B196D05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1592F7-EBA7-4643-882D-70CD78767F92}" type="pres">
      <dgm:prSet presAssocID="{3F792044-9B6C-41F4-BF7B-3A3A4B196D05}" presName="gear1srcNode" presStyleLbl="node1" presStyleIdx="0" presStyleCnt="3"/>
      <dgm:spPr/>
      <dgm:t>
        <a:bodyPr/>
        <a:lstStyle/>
        <a:p>
          <a:endParaRPr lang="ru-RU"/>
        </a:p>
      </dgm:t>
    </dgm:pt>
    <dgm:pt modelId="{28944B40-5911-482B-9F95-402DD5B3F294}" type="pres">
      <dgm:prSet presAssocID="{3F792044-9B6C-41F4-BF7B-3A3A4B196D05}" presName="gear1dstNode" presStyleLbl="node1" presStyleIdx="0" presStyleCnt="3"/>
      <dgm:spPr/>
      <dgm:t>
        <a:bodyPr/>
        <a:lstStyle/>
        <a:p>
          <a:endParaRPr lang="ru-RU"/>
        </a:p>
      </dgm:t>
    </dgm:pt>
    <dgm:pt modelId="{36DE7128-2C78-460A-A8EA-D010FD288A8D}" type="pres">
      <dgm:prSet presAssocID="{B4D07C0A-0716-4523-9A8C-F635BC4C83EC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20A7BB-428B-4D90-86FE-A85D22E14BBD}" type="pres">
      <dgm:prSet presAssocID="{B4D07C0A-0716-4523-9A8C-F635BC4C83EC}" presName="gear2srcNode" presStyleLbl="node1" presStyleIdx="1" presStyleCnt="3"/>
      <dgm:spPr/>
      <dgm:t>
        <a:bodyPr/>
        <a:lstStyle/>
        <a:p>
          <a:endParaRPr lang="ru-RU"/>
        </a:p>
      </dgm:t>
    </dgm:pt>
    <dgm:pt modelId="{AB45B973-4851-4331-BC0E-FC01C4D36F53}" type="pres">
      <dgm:prSet presAssocID="{B4D07C0A-0716-4523-9A8C-F635BC4C83EC}" presName="gear2dstNode" presStyleLbl="node1" presStyleIdx="1" presStyleCnt="3"/>
      <dgm:spPr/>
      <dgm:t>
        <a:bodyPr/>
        <a:lstStyle/>
        <a:p>
          <a:endParaRPr lang="ru-RU"/>
        </a:p>
      </dgm:t>
    </dgm:pt>
    <dgm:pt modelId="{94EE93A1-7EAA-4361-A0C5-297C8FE29F1C}" type="pres">
      <dgm:prSet presAssocID="{82A55BF9-0717-4809-BB5A-428C25DCBDF4}" presName="gear3" presStyleLbl="node1" presStyleIdx="2" presStyleCnt="3"/>
      <dgm:spPr/>
      <dgm:t>
        <a:bodyPr/>
        <a:lstStyle/>
        <a:p>
          <a:endParaRPr lang="ru-RU"/>
        </a:p>
      </dgm:t>
    </dgm:pt>
    <dgm:pt modelId="{20BF21BC-6E4A-49A8-8C5F-68C50CADA4A1}" type="pres">
      <dgm:prSet presAssocID="{82A55BF9-0717-4809-BB5A-428C25DCBDF4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FBF245-66A9-4626-9B39-8705B88C614A}" type="pres">
      <dgm:prSet presAssocID="{82A55BF9-0717-4809-BB5A-428C25DCBDF4}" presName="gear3srcNode" presStyleLbl="node1" presStyleIdx="2" presStyleCnt="3"/>
      <dgm:spPr/>
      <dgm:t>
        <a:bodyPr/>
        <a:lstStyle/>
        <a:p>
          <a:endParaRPr lang="ru-RU"/>
        </a:p>
      </dgm:t>
    </dgm:pt>
    <dgm:pt modelId="{D560C2A7-28D4-4952-ABFA-807BEDC326FF}" type="pres">
      <dgm:prSet presAssocID="{82A55BF9-0717-4809-BB5A-428C25DCBDF4}" presName="gear3dstNode" presStyleLbl="node1" presStyleIdx="2" presStyleCnt="3"/>
      <dgm:spPr/>
      <dgm:t>
        <a:bodyPr/>
        <a:lstStyle/>
        <a:p>
          <a:endParaRPr lang="ru-RU"/>
        </a:p>
      </dgm:t>
    </dgm:pt>
    <dgm:pt modelId="{1A21BDC0-DB1E-42EA-9DBB-4848FA74AFC3}" type="pres">
      <dgm:prSet presAssocID="{A4911C4F-9560-4D22-8DF9-1B15E1CDB9D1}" presName="connector1" presStyleLbl="sibTrans2D1" presStyleIdx="0" presStyleCnt="3"/>
      <dgm:spPr/>
      <dgm:t>
        <a:bodyPr/>
        <a:lstStyle/>
        <a:p>
          <a:endParaRPr lang="ru-RU"/>
        </a:p>
      </dgm:t>
    </dgm:pt>
    <dgm:pt modelId="{C28E5E92-A3DA-4CEE-8537-6DFA6B035602}" type="pres">
      <dgm:prSet presAssocID="{26C85E9E-3DEA-4871-9570-542463EA61F6}" presName="connector2" presStyleLbl="sibTrans2D1" presStyleIdx="1" presStyleCnt="3"/>
      <dgm:spPr/>
      <dgm:t>
        <a:bodyPr/>
        <a:lstStyle/>
        <a:p>
          <a:endParaRPr lang="ru-RU"/>
        </a:p>
      </dgm:t>
    </dgm:pt>
    <dgm:pt modelId="{862A0A91-F427-4217-96E1-CDD16571454D}" type="pres">
      <dgm:prSet presAssocID="{82071F16-B802-4980-848D-98776EEB657B}" presName="connector3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C7E3AB54-CF12-4DDA-84B0-D76FA57BAF5B}" type="presOf" srcId="{82A55BF9-0717-4809-BB5A-428C25DCBDF4}" destId="{94EE93A1-7EAA-4361-A0C5-297C8FE29F1C}" srcOrd="0" destOrd="0" presId="urn:microsoft.com/office/officeart/2005/8/layout/gear1#1"/>
    <dgm:cxn modelId="{B04082E7-27A6-4E84-9E34-674FC6D6FFCF}" srcId="{CCF19BBB-0D91-45AE-8E5C-C6E41540C928}" destId="{B4D07C0A-0716-4523-9A8C-F635BC4C83EC}" srcOrd="1" destOrd="0" parTransId="{B1C1929F-3E6C-43F3-8619-1D3AF0D301E2}" sibTransId="{26C85E9E-3DEA-4871-9570-542463EA61F6}"/>
    <dgm:cxn modelId="{449390F3-D829-4082-9D2C-79BE3AB4C5F6}" type="presOf" srcId="{3F792044-9B6C-41F4-BF7B-3A3A4B196D05}" destId="{1D195E77-68A3-40EC-81ED-4084948EFC65}" srcOrd="0" destOrd="0" presId="urn:microsoft.com/office/officeart/2005/8/layout/gear1#1"/>
    <dgm:cxn modelId="{95FA3E5A-C4BB-43A1-AA98-948F049A924F}" srcId="{CCF19BBB-0D91-45AE-8E5C-C6E41540C928}" destId="{3F792044-9B6C-41F4-BF7B-3A3A4B196D05}" srcOrd="0" destOrd="0" parTransId="{FBED5B70-68B3-4BE8-9906-8B011EE5D035}" sibTransId="{A4911C4F-9560-4D22-8DF9-1B15E1CDB9D1}"/>
    <dgm:cxn modelId="{D8EC0E03-E57B-4204-9D52-5F973FD78E9E}" type="presOf" srcId="{82071F16-B802-4980-848D-98776EEB657B}" destId="{862A0A91-F427-4217-96E1-CDD16571454D}" srcOrd="0" destOrd="0" presId="urn:microsoft.com/office/officeart/2005/8/layout/gear1#1"/>
    <dgm:cxn modelId="{75D6421D-4A4B-4750-8397-8A2A85212934}" type="presOf" srcId="{3F792044-9B6C-41F4-BF7B-3A3A4B196D05}" destId="{28944B40-5911-482B-9F95-402DD5B3F294}" srcOrd="2" destOrd="0" presId="urn:microsoft.com/office/officeart/2005/8/layout/gear1#1"/>
    <dgm:cxn modelId="{2C3E503F-21EA-423A-B54B-CB3A7D8F0650}" type="presOf" srcId="{82A55BF9-0717-4809-BB5A-428C25DCBDF4}" destId="{A5FBF245-66A9-4626-9B39-8705B88C614A}" srcOrd="2" destOrd="0" presId="urn:microsoft.com/office/officeart/2005/8/layout/gear1#1"/>
    <dgm:cxn modelId="{1BD71725-AB32-449D-A3C1-020950EE11AB}" type="presOf" srcId="{26C85E9E-3DEA-4871-9570-542463EA61F6}" destId="{C28E5E92-A3DA-4CEE-8537-6DFA6B035602}" srcOrd="0" destOrd="0" presId="urn:microsoft.com/office/officeart/2005/8/layout/gear1#1"/>
    <dgm:cxn modelId="{59EA634B-891E-4185-B8B9-FAA9AEC2E437}" type="presOf" srcId="{A4911C4F-9560-4D22-8DF9-1B15E1CDB9D1}" destId="{1A21BDC0-DB1E-42EA-9DBB-4848FA74AFC3}" srcOrd="0" destOrd="0" presId="urn:microsoft.com/office/officeart/2005/8/layout/gear1#1"/>
    <dgm:cxn modelId="{45496F8C-EE61-4986-B073-017F0824FE67}" type="presOf" srcId="{82A55BF9-0717-4809-BB5A-428C25DCBDF4}" destId="{D560C2A7-28D4-4952-ABFA-807BEDC326FF}" srcOrd="3" destOrd="0" presId="urn:microsoft.com/office/officeart/2005/8/layout/gear1#1"/>
    <dgm:cxn modelId="{4CDBC84E-6443-4BB6-99D9-D88BB30EFC32}" type="presOf" srcId="{B4D07C0A-0716-4523-9A8C-F635BC4C83EC}" destId="{BB20A7BB-428B-4D90-86FE-A85D22E14BBD}" srcOrd="1" destOrd="0" presId="urn:microsoft.com/office/officeart/2005/8/layout/gear1#1"/>
    <dgm:cxn modelId="{38A1B269-BFAF-4338-A3BF-BEAC3DEE2A9C}" type="presOf" srcId="{B4D07C0A-0716-4523-9A8C-F635BC4C83EC}" destId="{AB45B973-4851-4331-BC0E-FC01C4D36F53}" srcOrd="2" destOrd="0" presId="urn:microsoft.com/office/officeart/2005/8/layout/gear1#1"/>
    <dgm:cxn modelId="{7A78E58C-C729-4F9A-BC62-92D276301EF6}" srcId="{CCF19BBB-0D91-45AE-8E5C-C6E41540C928}" destId="{82A55BF9-0717-4809-BB5A-428C25DCBDF4}" srcOrd="2" destOrd="0" parTransId="{ABDCF400-C332-469C-A757-3C9CDFFD67B0}" sibTransId="{82071F16-B802-4980-848D-98776EEB657B}"/>
    <dgm:cxn modelId="{416D24E6-01BE-43B7-B63C-030F6C1FCA35}" type="presOf" srcId="{82A55BF9-0717-4809-BB5A-428C25DCBDF4}" destId="{20BF21BC-6E4A-49A8-8C5F-68C50CADA4A1}" srcOrd="1" destOrd="0" presId="urn:microsoft.com/office/officeart/2005/8/layout/gear1#1"/>
    <dgm:cxn modelId="{63036CB2-EE19-4C89-94EB-A55E6DDD7DCC}" type="presOf" srcId="{B4D07C0A-0716-4523-9A8C-F635BC4C83EC}" destId="{36DE7128-2C78-460A-A8EA-D010FD288A8D}" srcOrd="0" destOrd="0" presId="urn:microsoft.com/office/officeart/2005/8/layout/gear1#1"/>
    <dgm:cxn modelId="{58A958C5-5443-447E-BC2A-BA344D78B271}" type="presOf" srcId="{CCF19BBB-0D91-45AE-8E5C-C6E41540C928}" destId="{4A1C98BD-B65C-42EF-9BC9-53C8C4F9DA58}" srcOrd="0" destOrd="0" presId="urn:microsoft.com/office/officeart/2005/8/layout/gear1#1"/>
    <dgm:cxn modelId="{B593A65E-A0E7-4C37-9FD1-A90DD5DD4A4E}" type="presOf" srcId="{3F792044-9B6C-41F4-BF7B-3A3A4B196D05}" destId="{201592F7-EBA7-4643-882D-70CD78767F92}" srcOrd="1" destOrd="0" presId="urn:microsoft.com/office/officeart/2005/8/layout/gear1#1"/>
    <dgm:cxn modelId="{77ABD0C9-A8DD-4511-A580-8217DBC49147}" type="presParOf" srcId="{4A1C98BD-B65C-42EF-9BC9-53C8C4F9DA58}" destId="{1D195E77-68A3-40EC-81ED-4084948EFC65}" srcOrd="0" destOrd="0" presId="urn:microsoft.com/office/officeart/2005/8/layout/gear1#1"/>
    <dgm:cxn modelId="{CBEEA27F-0BDC-4C3B-9608-72BC89D69E3B}" type="presParOf" srcId="{4A1C98BD-B65C-42EF-9BC9-53C8C4F9DA58}" destId="{201592F7-EBA7-4643-882D-70CD78767F92}" srcOrd="1" destOrd="0" presId="urn:microsoft.com/office/officeart/2005/8/layout/gear1#1"/>
    <dgm:cxn modelId="{6CC5CD50-C2F9-4315-8E1F-D7194AAB3589}" type="presParOf" srcId="{4A1C98BD-B65C-42EF-9BC9-53C8C4F9DA58}" destId="{28944B40-5911-482B-9F95-402DD5B3F294}" srcOrd="2" destOrd="0" presId="urn:microsoft.com/office/officeart/2005/8/layout/gear1#1"/>
    <dgm:cxn modelId="{F7DB7042-8D6B-4870-90F0-D4FB87925576}" type="presParOf" srcId="{4A1C98BD-B65C-42EF-9BC9-53C8C4F9DA58}" destId="{36DE7128-2C78-460A-A8EA-D010FD288A8D}" srcOrd="3" destOrd="0" presId="urn:microsoft.com/office/officeart/2005/8/layout/gear1#1"/>
    <dgm:cxn modelId="{6AB10213-DCEC-46BC-9E5E-7E7B9F6E311A}" type="presParOf" srcId="{4A1C98BD-B65C-42EF-9BC9-53C8C4F9DA58}" destId="{BB20A7BB-428B-4D90-86FE-A85D22E14BBD}" srcOrd="4" destOrd="0" presId="urn:microsoft.com/office/officeart/2005/8/layout/gear1#1"/>
    <dgm:cxn modelId="{40DEEC32-4271-4C67-9EFA-CA2911C63AA2}" type="presParOf" srcId="{4A1C98BD-B65C-42EF-9BC9-53C8C4F9DA58}" destId="{AB45B973-4851-4331-BC0E-FC01C4D36F53}" srcOrd="5" destOrd="0" presId="urn:microsoft.com/office/officeart/2005/8/layout/gear1#1"/>
    <dgm:cxn modelId="{EB9AEAF2-39ED-4305-981E-E9100BB989CC}" type="presParOf" srcId="{4A1C98BD-B65C-42EF-9BC9-53C8C4F9DA58}" destId="{94EE93A1-7EAA-4361-A0C5-297C8FE29F1C}" srcOrd="6" destOrd="0" presId="urn:microsoft.com/office/officeart/2005/8/layout/gear1#1"/>
    <dgm:cxn modelId="{9AAB1AC5-089A-4AC3-A5F7-D7B603DE2FD3}" type="presParOf" srcId="{4A1C98BD-B65C-42EF-9BC9-53C8C4F9DA58}" destId="{20BF21BC-6E4A-49A8-8C5F-68C50CADA4A1}" srcOrd="7" destOrd="0" presId="urn:microsoft.com/office/officeart/2005/8/layout/gear1#1"/>
    <dgm:cxn modelId="{C77F1661-BA30-48CC-AFC3-E3219518FBCA}" type="presParOf" srcId="{4A1C98BD-B65C-42EF-9BC9-53C8C4F9DA58}" destId="{A5FBF245-66A9-4626-9B39-8705B88C614A}" srcOrd="8" destOrd="0" presId="urn:microsoft.com/office/officeart/2005/8/layout/gear1#1"/>
    <dgm:cxn modelId="{7E82262E-B134-4971-A476-113D999984B5}" type="presParOf" srcId="{4A1C98BD-B65C-42EF-9BC9-53C8C4F9DA58}" destId="{D560C2A7-28D4-4952-ABFA-807BEDC326FF}" srcOrd="9" destOrd="0" presId="urn:microsoft.com/office/officeart/2005/8/layout/gear1#1"/>
    <dgm:cxn modelId="{8FBB9C34-3129-46F4-A8E0-2B52BC82A7C9}" type="presParOf" srcId="{4A1C98BD-B65C-42EF-9BC9-53C8C4F9DA58}" destId="{1A21BDC0-DB1E-42EA-9DBB-4848FA74AFC3}" srcOrd="10" destOrd="0" presId="urn:microsoft.com/office/officeart/2005/8/layout/gear1#1"/>
    <dgm:cxn modelId="{9049CA6E-BA67-4802-883C-61D5B2121AC8}" type="presParOf" srcId="{4A1C98BD-B65C-42EF-9BC9-53C8C4F9DA58}" destId="{C28E5E92-A3DA-4CEE-8537-6DFA6B035602}" srcOrd="11" destOrd="0" presId="urn:microsoft.com/office/officeart/2005/8/layout/gear1#1"/>
    <dgm:cxn modelId="{2A98D80C-9C32-4248-8F10-E805B0DFECED}" type="presParOf" srcId="{4A1C98BD-B65C-42EF-9BC9-53C8C4F9DA58}" destId="{862A0A91-F427-4217-96E1-CDD16571454D}" srcOrd="12" destOrd="0" presId="urn:microsoft.com/office/officeart/2005/8/layout/gear1#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6309320" cy="6309320"/>
        <a:chOff x="0" y="0"/>
        <a:chExt cx="6309320" cy="6309320"/>
      </a:xfrm>
    </dsp:grpSpPr>
    <dsp:sp modelId="{1D195E77-68A3-40EC-81ED-4084948EFC65}">
      <dsp:nvSpPr>
        <dsp:cNvPr id="3" name="Фигура 2"/>
        <dsp:cNvSpPr/>
      </dsp:nvSpPr>
      <dsp:spPr bwMode="white">
        <a:xfrm>
          <a:off x="2852886" y="2839194"/>
          <a:ext cx="3470126" cy="3470126"/>
        </a:xfrm>
        <a:prstGeom prst="gear9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20320" tIns="20320" rIns="20320" bIns="20320" anchor="ctr"/>
        <a:lstStyle>
          <a:lvl1pPr algn="ctr">
            <a:defRPr sz="1600"/>
          </a:lvl1pPr>
          <a:lvl2pPr marL="114300" indent="-114300" algn="ctr">
            <a:defRPr sz="1200"/>
          </a:lvl2pPr>
          <a:lvl3pPr marL="228600" indent="-114300" algn="ctr">
            <a:defRPr sz="1200"/>
          </a:lvl3pPr>
          <a:lvl4pPr marL="342900" indent="-114300" algn="ctr">
            <a:defRPr sz="1200"/>
          </a:lvl4pPr>
          <a:lvl5pPr marL="457200" indent="-114300" algn="ctr">
            <a:defRPr sz="1200"/>
          </a:lvl5pPr>
          <a:lvl6pPr marL="571500" indent="-114300" algn="ctr">
            <a:defRPr sz="1200"/>
          </a:lvl6pPr>
          <a:lvl7pPr marL="685800" indent="-114300" algn="ctr">
            <a:defRPr sz="1200"/>
          </a:lvl7pPr>
          <a:lvl8pPr marL="800100" indent="-114300" algn="ctr">
            <a:defRPr sz="1200"/>
          </a:lvl8pPr>
          <a:lvl9pPr marL="914400" indent="-114300" algn="ctr">
            <a:defRPr sz="12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 smtClean="0"/>
            <a:t>Интерес, любознательность, конструктивного взаимодействия со сверстниками   и взрослыми</a:t>
          </a:r>
          <a:endParaRPr lang="ru-RU" dirty="0"/>
        </a:p>
      </dsp:txBody>
      <dsp:txXfrm>
        <a:off x="2852886" y="2839194"/>
        <a:ext cx="3470126" cy="3470126"/>
      </dsp:txXfrm>
    </dsp:sp>
    <dsp:sp modelId="{36DE7128-2C78-460A-A8EA-D010FD288A8D}">
      <dsp:nvSpPr>
        <dsp:cNvPr id="6" name="Фигура 5"/>
        <dsp:cNvSpPr/>
      </dsp:nvSpPr>
      <dsp:spPr bwMode="white">
        <a:xfrm>
          <a:off x="833904" y="2018982"/>
          <a:ext cx="2523728" cy="2523728"/>
        </a:xfrm>
        <a:prstGeom prst="gear6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20320" tIns="20320" rIns="20320" bIns="20320" anchor="ctr"/>
        <a:lstStyle>
          <a:lvl1pPr algn="ctr">
            <a:defRPr sz="1600"/>
          </a:lvl1pPr>
          <a:lvl2pPr marL="114300" indent="-114300" algn="ctr">
            <a:defRPr sz="1200"/>
          </a:lvl2pPr>
          <a:lvl3pPr marL="228600" indent="-114300" algn="ctr">
            <a:defRPr sz="1200"/>
          </a:lvl3pPr>
          <a:lvl4pPr marL="342900" indent="-114300" algn="ctr">
            <a:defRPr sz="1200"/>
          </a:lvl4pPr>
          <a:lvl5pPr marL="457200" indent="-114300" algn="ctr">
            <a:defRPr sz="1200"/>
          </a:lvl5pPr>
          <a:lvl6pPr marL="571500" indent="-114300" algn="ctr">
            <a:defRPr sz="1200"/>
          </a:lvl6pPr>
          <a:lvl7pPr marL="685800" indent="-114300" algn="ctr">
            <a:defRPr sz="1200"/>
          </a:lvl7pPr>
          <a:lvl8pPr marL="800100" indent="-114300" algn="ctr">
            <a:defRPr sz="1200"/>
          </a:lvl8pPr>
          <a:lvl9pPr marL="914400" indent="-114300" algn="ctr">
            <a:defRPr sz="12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 smtClean="0"/>
            <a:t>Высшие психические функции</a:t>
          </a:r>
          <a:endParaRPr lang="ru-RU" dirty="0"/>
        </a:p>
      </dsp:txBody>
      <dsp:txXfrm>
        <a:off x="833904" y="2018982"/>
        <a:ext cx="2523728" cy="2523728"/>
      </dsp:txXfrm>
    </dsp:sp>
    <dsp:sp modelId="{94EE93A1-7EAA-4361-A0C5-297C8FE29F1C}">
      <dsp:nvSpPr>
        <dsp:cNvPr id="9" name="Фигура 8"/>
        <dsp:cNvSpPr/>
      </dsp:nvSpPr>
      <dsp:spPr bwMode="white">
        <a:xfrm rot="-900000">
          <a:off x="2247449" y="277868"/>
          <a:ext cx="2472738" cy="2472738"/>
        </a:xfrm>
        <a:prstGeom prst="gear6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20320" tIns="20320" rIns="20320" bIns="20320" anchor="ctr"/>
        <a:lstStyle>
          <a:lvl1pPr algn="ctr">
            <a:defRPr sz="1600"/>
          </a:lvl1pPr>
          <a:lvl2pPr marL="114300" indent="-114300" algn="ctr">
            <a:defRPr sz="1200"/>
          </a:lvl2pPr>
          <a:lvl3pPr marL="228600" indent="-114300" algn="ctr">
            <a:defRPr sz="1200"/>
          </a:lvl3pPr>
          <a:lvl4pPr marL="342900" indent="-114300" algn="ctr">
            <a:defRPr sz="1200"/>
          </a:lvl4pPr>
          <a:lvl5pPr marL="457200" indent="-114300" algn="ctr">
            <a:defRPr sz="1200"/>
          </a:lvl5pPr>
          <a:lvl6pPr marL="571500" indent="-114300" algn="ctr">
            <a:defRPr sz="1200"/>
          </a:lvl6pPr>
          <a:lvl7pPr marL="685800" indent="-114300" algn="ctr">
            <a:defRPr sz="1200"/>
          </a:lvl7pPr>
          <a:lvl8pPr marL="800100" indent="-114300" algn="ctr">
            <a:defRPr sz="1200"/>
          </a:lvl8pPr>
          <a:lvl9pPr marL="914400" indent="-114300" algn="ctr">
            <a:defRPr sz="12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 smtClean="0"/>
            <a:t>Базовые навыки</a:t>
          </a:r>
          <a:endParaRPr lang="ru-RU" dirty="0"/>
        </a:p>
      </dsp:txBody>
      <dsp:txXfrm rot="-900000">
        <a:off x="2247449" y="277868"/>
        <a:ext cx="2472738" cy="2472738"/>
      </dsp:txXfrm>
    </dsp:sp>
    <dsp:sp modelId="{1A21BDC0-DB1E-42EA-9DBB-4848FA74AFC3}">
      <dsp:nvSpPr>
        <dsp:cNvPr id="12" name="Круговая стрелка 11"/>
        <dsp:cNvSpPr/>
      </dsp:nvSpPr>
      <dsp:spPr bwMode="white">
        <a:xfrm>
          <a:off x="2615986" y="2307950"/>
          <a:ext cx="4429616" cy="4429616"/>
        </a:xfrm>
        <a:prstGeom prst="circularArrow">
          <a:avLst>
            <a:gd name="adj1" fmla="val 5000"/>
            <a:gd name="adj2" fmla="val 360000"/>
            <a:gd name="adj3" fmla="val 2489973"/>
            <a:gd name="adj4" fmla="val 15788290"/>
            <a:gd name="adj5" fmla="val 5500"/>
          </a:avLst>
        </a:prstGeom>
      </dsp:spPr>
      <dsp:style>
        <a:lnRef idx="0">
          <a:schemeClr val="accent1">
            <a:tint val="60000"/>
          </a:schemeClr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Xfrm>
        <a:off x="2615986" y="2307950"/>
        <a:ext cx="4429616" cy="4429616"/>
      </dsp:txXfrm>
    </dsp:sp>
    <dsp:sp modelId="{C28E5E92-A3DA-4CEE-8537-6DFA6B035602}">
      <dsp:nvSpPr>
        <dsp:cNvPr id="13" name="Фигура 12"/>
        <dsp:cNvSpPr/>
      </dsp:nvSpPr>
      <dsp:spPr bwMode="white">
        <a:xfrm>
          <a:off x="459829" y="1524373"/>
          <a:ext cx="3081472" cy="3081472"/>
        </a:xfrm>
        <a:prstGeom prst="leftCircularArrow">
          <a:avLst>
            <a:gd name="adj1" fmla="val 5000"/>
            <a:gd name="adj2" fmla="val -360000"/>
            <a:gd name="adj3" fmla="val 10419125"/>
            <a:gd name="adj4" fmla="val 14837806"/>
            <a:gd name="adj5" fmla="val 5500"/>
          </a:avLst>
        </a:prstGeom>
      </dsp:spPr>
      <dsp:style>
        <a:lnRef idx="0">
          <a:schemeClr val="accent1">
            <a:tint val="60000"/>
          </a:schemeClr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Xfrm>
        <a:off x="459829" y="1524373"/>
        <a:ext cx="3081472" cy="3081472"/>
      </dsp:txXfrm>
    </dsp:sp>
    <dsp:sp modelId="{862A0A91-F427-4217-96E1-CDD16571454D}">
      <dsp:nvSpPr>
        <dsp:cNvPr id="14" name="Круговая стрелка 13"/>
        <dsp:cNvSpPr/>
      </dsp:nvSpPr>
      <dsp:spPr bwMode="white">
        <a:xfrm>
          <a:off x="1734471" y="-213840"/>
          <a:ext cx="3361606" cy="3361606"/>
        </a:xfrm>
        <a:prstGeom prst="circularArrow">
          <a:avLst>
            <a:gd name="adj1" fmla="val 5000"/>
            <a:gd name="adj2" fmla="val 360000"/>
            <a:gd name="adj3" fmla="val 13347948"/>
            <a:gd name="adj4" fmla="val 10508220"/>
            <a:gd name="adj5" fmla="val 5500"/>
          </a:avLst>
        </a:prstGeom>
      </dsp:spPr>
      <dsp:style>
        <a:lnRef idx="0">
          <a:schemeClr val="accent1">
            <a:tint val="60000"/>
          </a:schemeClr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Xfrm>
        <a:off x="1734471" y="-213840"/>
        <a:ext cx="3361606" cy="3361606"/>
      </dsp:txXfrm>
    </dsp:sp>
    <dsp:sp modelId="{201592F7-EBA7-4643-882D-70CD78767F92}">
      <dsp:nvSpPr>
        <dsp:cNvPr id="4" name="Прямоугольник 3" hidden="1"/>
        <dsp:cNvSpPr/>
      </dsp:nvSpPr>
      <dsp:spPr>
        <a:xfrm>
          <a:off x="4556402" y="2523728"/>
          <a:ext cx="36000" cy="36000"/>
        </a:xfrm>
        <a:prstGeom prst="rect">
          <a:avLst/>
        </a:prstGeom>
      </dsp:spPr>
      <dsp:txXfrm>
        <a:off x="4556402" y="2523728"/>
        <a:ext cx="36000" cy="36000"/>
      </dsp:txXfrm>
    </dsp:sp>
    <dsp:sp modelId="{28944B40-5911-482B-9F95-402DD5B3F294}">
      <dsp:nvSpPr>
        <dsp:cNvPr id="5" name="Прямоугольник 4" hidden="1"/>
        <dsp:cNvSpPr/>
      </dsp:nvSpPr>
      <dsp:spPr>
        <a:xfrm>
          <a:off x="6160826" y="5993854"/>
          <a:ext cx="36000" cy="36000"/>
        </a:xfrm>
        <a:prstGeom prst="rect">
          <a:avLst/>
        </a:prstGeom>
      </dsp:spPr>
      <dsp:txXfrm>
        <a:off x="6160826" y="5993854"/>
        <a:ext cx="36000" cy="36000"/>
      </dsp:txXfrm>
    </dsp:sp>
    <dsp:sp modelId="{BB20A7BB-428B-4D90-86FE-A85D22E14BBD}">
      <dsp:nvSpPr>
        <dsp:cNvPr id="7" name="Прямоугольник 6" hidden="1"/>
        <dsp:cNvSpPr/>
      </dsp:nvSpPr>
      <dsp:spPr>
        <a:xfrm>
          <a:off x="1464836" y="1766610"/>
          <a:ext cx="36000" cy="36000"/>
        </a:xfrm>
        <a:prstGeom prst="rect">
          <a:avLst/>
        </a:prstGeom>
      </dsp:spPr>
      <dsp:txXfrm>
        <a:off x="1464836" y="1766610"/>
        <a:ext cx="36000" cy="36000"/>
      </dsp:txXfrm>
    </dsp:sp>
    <dsp:sp modelId="{AB45B973-4851-4331-BC0E-FC01C4D36F53}">
      <dsp:nvSpPr>
        <dsp:cNvPr id="8" name="Прямоугольник 7" hidden="1"/>
        <dsp:cNvSpPr/>
      </dsp:nvSpPr>
      <dsp:spPr>
        <a:xfrm>
          <a:off x="644624" y="3343940"/>
          <a:ext cx="36000" cy="36000"/>
        </a:xfrm>
        <a:prstGeom prst="rect">
          <a:avLst/>
        </a:prstGeom>
      </dsp:spPr>
      <dsp:txXfrm>
        <a:off x="644624" y="3343940"/>
        <a:ext cx="36000" cy="36000"/>
      </dsp:txXfrm>
    </dsp:sp>
    <dsp:sp modelId="{A5FBF245-66A9-4626-9B39-8705B88C614A}">
      <dsp:nvSpPr>
        <dsp:cNvPr id="10" name="Прямоугольник 9" hidden="1"/>
        <dsp:cNvSpPr/>
      </dsp:nvSpPr>
      <dsp:spPr>
        <a:xfrm>
          <a:off x="1906488" y="1577330"/>
          <a:ext cx="36000" cy="36000"/>
        </a:xfrm>
        <a:prstGeom prst="rect">
          <a:avLst/>
        </a:prstGeom>
      </dsp:spPr>
      <dsp:txXfrm>
        <a:off x="1906488" y="1577330"/>
        <a:ext cx="36000" cy="36000"/>
      </dsp:txXfrm>
    </dsp:sp>
    <dsp:sp modelId="{D560C2A7-28D4-4952-ABFA-807BEDC326FF}">
      <dsp:nvSpPr>
        <dsp:cNvPr id="11" name="Прямоугольник 10" hidden="1"/>
        <dsp:cNvSpPr/>
      </dsp:nvSpPr>
      <dsp:spPr>
        <a:xfrm>
          <a:off x="2411234" y="315466"/>
          <a:ext cx="36000" cy="36000"/>
        </a:xfrm>
        <a:prstGeom prst="rect">
          <a:avLst/>
        </a:prstGeom>
      </dsp:spPr>
      <dsp:txXfrm>
        <a:off x="2411234" y="315466"/>
        <a:ext cx="36000" cy="36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#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type="gear6" r:blip="" rot="-15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srcNode" val="gear1srcNode"/>
          <dgm:param type="dstNode" val="gear1dstNode"/>
          <dgm:param type="connRout" val="curv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srcNode" val="gear2srcNode"/>
          <dgm:param type="dstNode" val="gear2dstNode"/>
          <dgm:param type="connRout" val="curv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srcNode" val="gear3srcNode"/>
          <dgm:param type="dstNode" val="gear3dstNode"/>
          <dgm:param type="connRout" val="curv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Tm="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transition spd="med" advTm="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Tm="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transition spd="med" advTm="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transition spd="med" advTm="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transition spd="med" advTm="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transition spd="med" advTm="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transition spd="med" advTm="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/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/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 advTm="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transition spd="med" advTm="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transition spd="med" advTm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/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  <a:p>
            <a:pPr lvl="1" eaLnBrk="1" latinLnBrk="0" hangingPunct="1"/>
            <a:r>
              <a:rPr kumimoji="0" lang="ru-RU" smtClean="0"/>
              <a:t>Второй уровень</a:t>
            </a:r>
            <a:endParaRPr kumimoji="0" lang="ru-RU" smtClean="0"/>
          </a:p>
          <a:p>
            <a:pPr lvl="2" eaLnBrk="1" latinLnBrk="0" hangingPunct="1"/>
            <a:r>
              <a:rPr kumimoji="0" lang="ru-RU" smtClean="0"/>
              <a:t>Третий уровень</a:t>
            </a:r>
            <a:endParaRPr kumimoji="0" lang="ru-RU" smtClean="0"/>
          </a:p>
          <a:p>
            <a:pPr lvl="3" eaLnBrk="1" latinLnBrk="0" hangingPunct="1"/>
            <a:r>
              <a:rPr kumimoji="0" lang="ru-RU" smtClean="0"/>
              <a:t>Четвертый уровень</a:t>
            </a:r>
            <a:endParaRPr kumimoji="0" lang="ru-RU" smtClean="0"/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Tm="0">
    <p:fade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 panose="05020102010507070707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7015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 panose="05020102010507070707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7015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 panose="05020102010507070707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185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185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 panose="05020102010507070707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 panose="05020102010507070707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0.png"/><Relationship Id="rId1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4.jpeg"/><Relationship Id="rId1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22.jpeg"/><Relationship Id="rId3" Type="http://schemas.openxmlformats.org/officeDocument/2006/relationships/image" Target="../media/image21.emf"/><Relationship Id="rId2" Type="http://schemas.openxmlformats.org/officeDocument/2006/relationships/oleObject" Target="../embeddings/oleObject1.bin"/><Relationship Id="rId1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26.png"/><Relationship Id="rId2" Type="http://schemas.openxmlformats.org/officeDocument/2006/relationships/hyperlink" Target="mailto:dou257@volgadmin.ru" TargetMode="External"/><Relationship Id="rId1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Сенсомоторная игра - Бизиборд.jpg"/>
          <p:cNvPicPr>
            <a:picLocks noGrp="1" noChangeAspect="1"/>
          </p:cNvPicPr>
          <p:nvPr>
            <p:ph idx="1"/>
          </p:nvPr>
        </p:nvPicPr>
        <p:blipFill>
          <a:blip r:embed="rId1" cstate="print"/>
          <a:srcRect l="3538" t="21591" r="2751" b="-208"/>
          <a:stretch>
            <a:fillRect/>
          </a:stretch>
        </p:blipFill>
        <p:spPr>
          <a:xfrm>
            <a:off x="179512" y="1916832"/>
            <a:ext cx="5328592" cy="4814863"/>
          </a:xfrm>
          <a:ln w="12700">
            <a:solidFill>
              <a:srgbClr val="FF0000"/>
            </a:solidFill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7504" y="188640"/>
            <a:ext cx="8928992" cy="208823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АВТОРСКОЕ </a:t>
            </a:r>
            <a:b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ДИДАКТИЧЕСКОЕ     ПОСОБИЕ</a:t>
            </a:r>
            <a:b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И З И Б О Р Д</a:t>
            </a:r>
            <a:br>
              <a:rPr lang="ru-RU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 РАННЕГО И МЛАДШЕГО ДОШКОЛЬНОГО     ВОЗРАСТА</a:t>
            </a:r>
            <a:endParaRPr lang="ru-RU" sz="2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64088" y="2996952"/>
            <a:ext cx="367240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Автор: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Калягина Елена Игоревна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МОУ Детского сада №257 Тракторозаводского района Волгограда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Волгоград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17 сент., 01.11_ (1)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23890" y="2276475"/>
            <a:ext cx="619125" cy="619125"/>
          </a:xfrm>
          <a:prstGeom prst="rect">
            <a:avLst/>
          </a:prstGeom>
        </p:spPr>
      </p:pic>
    </p:spTree>
  </p:cSld>
  <p:clrMapOvr>
    <a:masterClrMapping/>
  </p:clrMapOvr>
  <p:transition spd="med" advTm="16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97000" numSld="17">
                <p:cTn id="7" repeatCount="indefinite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2195736" y="548680"/>
          <a:ext cx="6336704" cy="6309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16632"/>
            <a:ext cx="3744416" cy="108012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АННОТАЦИЯ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196752"/>
            <a:ext cx="2592288" cy="4752528"/>
          </a:xfrm>
        </p:spPr>
        <p:txBody>
          <a:bodyPr>
            <a:noAutofit/>
          </a:bodyPr>
          <a:lstStyle/>
          <a:p>
            <a:pPr marL="0" indent="-71755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Дидактическое пособие «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Бизиборд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направлено на развитие детей раннего и младшего дошкольного возраста, а также детей с ОВЗ.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 advTm="4100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864096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АННОТАЦИЯ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1412776"/>
            <a:ext cx="4680520" cy="4942149"/>
          </a:xfrm>
        </p:spPr>
        <p:txBody>
          <a:bodyPr>
            <a:normAutofit fontScale="92500"/>
          </a:bodyPr>
          <a:lstStyle/>
          <a:p>
            <a:pPr marL="0" indent="71755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Отличительной особенностью дидактического пособия 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Бизиборд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является то, что оно самостоятельно изготовлено автором и может быть воспроизведено родителями детей раннего и младшего дошкольного возраста, а также детей с ОВЗ для закрепления полученных знаний и навыков в домашних условиях.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71755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 элементы легко заменяемы.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Содержимое 4" descr="Сенсомоторная игра.jpg"/>
          <p:cNvPicPr>
            <a:picLocks noGrp="1" noChangeAspect="1"/>
          </p:cNvPicPr>
          <p:nvPr>
            <p:ph sz="half" idx="2"/>
          </p:nvPr>
        </p:nvPicPr>
        <p:blipFill>
          <a:blip r:embed="rId1" cstate="print"/>
          <a:srcRect l="10817" t="14164" r="4459" b="893"/>
          <a:stretch>
            <a:fillRect/>
          </a:stretch>
        </p:blipFill>
        <p:spPr>
          <a:xfrm>
            <a:off x="4932041" y="1628800"/>
            <a:ext cx="3888432" cy="4968552"/>
          </a:xfrm>
          <a:ln w="19050">
            <a:solidFill>
              <a:srgbClr val="FF0000"/>
            </a:solidFill>
          </a:ln>
        </p:spPr>
      </p:pic>
    </p:spTree>
  </p:cSld>
  <p:clrMapOvr>
    <a:masterClrMapping/>
  </p:clrMapOvr>
  <p:transition spd="med" advTm="14000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332656"/>
            <a:ext cx="1944216" cy="792088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332656"/>
            <a:ext cx="8208912" cy="3240361"/>
          </a:xfrm>
        </p:spPr>
        <p:txBody>
          <a:bodyPr>
            <a:normAutofit/>
          </a:bodyPr>
          <a:lstStyle/>
          <a:p>
            <a:pPr marL="0" indent="27432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Осуществлять познавательное сенсорное развитие в ходе разнообразной деятельности детей раннего и младшего дошкольного возраста, а также детей с ОВЗ через дидактические игры.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Содержимое 4"/>
          <p:cNvPicPr>
            <a:picLocks noGrp="1" noChangeAspect="1"/>
          </p:cNvPicPr>
          <p:nvPr>
            <p:ph sz="half" idx="2"/>
          </p:nvPr>
        </p:nvPicPr>
        <p:blipFill>
          <a:blip r:embed="rId1" cstate="email"/>
          <a:stretch>
            <a:fillRect/>
          </a:stretch>
        </p:blipFill>
        <p:spPr>
          <a:xfrm>
            <a:off x="0" y="2780928"/>
            <a:ext cx="9144000" cy="4077072"/>
          </a:xfrm>
          <a:prstGeom prst="rect">
            <a:avLst/>
          </a:prstGeom>
        </p:spPr>
      </p:pic>
    </p:spTree>
  </p:cSld>
  <p:clrMapOvr>
    <a:masterClrMapping/>
  </p:clrMapOvr>
  <p:transition spd="med" advTm="26000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1" cstate="email"/>
          <a:srcRect l="20783" r="9074"/>
          <a:stretch>
            <a:fillRect/>
          </a:stretch>
        </p:blipFill>
        <p:spPr>
          <a:xfrm>
            <a:off x="7380312" y="6132721"/>
            <a:ext cx="1656184" cy="725279"/>
          </a:xfrm>
          <a:prstGeom prst="rect">
            <a:avLst/>
          </a:prstGeom>
        </p:spPr>
      </p:pic>
      <p:pic>
        <p:nvPicPr>
          <p:cNvPr id="5" name="Picture 2" descr="https://avatars.mds.yandex.net/get-entity_search/1540656/791020485/S600xU_2x"/>
          <p:cNvPicPr>
            <a:picLocks noChangeAspect="1" noChangeArrowheads="1"/>
          </p:cNvPicPr>
          <p:nvPr/>
        </p:nvPicPr>
        <p:blipFill rotWithShape="1">
          <a:blip r:embed="rId2" cstate="email"/>
          <a:srcRect/>
          <a:stretch>
            <a:fillRect/>
          </a:stretch>
        </p:blipFill>
        <p:spPr bwMode="auto">
          <a:xfrm>
            <a:off x="179512" y="116632"/>
            <a:ext cx="653587" cy="1137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7571184" cy="936104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ПЕДАГОГИЧЕСКИЕ ЗАДАЧИ</a:t>
            </a:r>
            <a:endParaRPr lang="ru-RU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196752"/>
            <a:ext cx="5940152" cy="5661248"/>
          </a:xfrm>
        </p:spPr>
        <p:txBody>
          <a:bodyPr>
            <a:noAutofit/>
          </a:bodyPr>
          <a:lstStyle/>
          <a:p>
            <a:pPr marL="0" indent="107950">
              <a:spcBef>
                <a:spcPts val="0"/>
              </a:spcBef>
              <a:buNone/>
            </a:pPr>
            <a:r>
              <a:rPr lang="ru-RU" sz="2000" u="sng" dirty="0" smtClean="0"/>
              <a:t>Задачи обучения</a:t>
            </a:r>
            <a:r>
              <a:rPr lang="ru-RU" sz="2000" dirty="0" smtClean="0"/>
              <a:t>:</a:t>
            </a:r>
            <a:endParaRPr lang="ru-RU" sz="2000" dirty="0" smtClean="0"/>
          </a:p>
          <a:p>
            <a:pPr marL="0" indent="107950">
              <a:spcBef>
                <a:spcPts val="0"/>
              </a:spcBef>
            </a:pPr>
            <a:r>
              <a:rPr lang="ru-RU" sz="2000" dirty="0" smtClean="0"/>
              <a:t>закладывать предпосылки для развития знаний финансовой грамотности;</a:t>
            </a:r>
            <a:endParaRPr lang="ru-RU" sz="2000" dirty="0" smtClean="0"/>
          </a:p>
          <a:p>
            <a:pPr marL="0" indent="107950">
              <a:spcBef>
                <a:spcPts val="0"/>
              </a:spcBef>
            </a:pPr>
            <a:r>
              <a:rPr lang="ru-RU" sz="2000" dirty="0" smtClean="0"/>
              <a:t> расширять знания о цвете, форме и материалах, из которых сделаны окружающие предметы;</a:t>
            </a:r>
            <a:endParaRPr lang="ru-RU" sz="2000" dirty="0" smtClean="0"/>
          </a:p>
          <a:p>
            <a:pPr marL="0" indent="107950">
              <a:spcBef>
                <a:spcPts val="0"/>
              </a:spcBef>
            </a:pPr>
            <a:r>
              <a:rPr lang="ru-RU" sz="2000" dirty="0" smtClean="0"/>
              <a:t> учить счёту (один, много, в пределах пяти).</a:t>
            </a:r>
            <a:endParaRPr lang="ru-RU" sz="2000" dirty="0" smtClean="0"/>
          </a:p>
          <a:p>
            <a:pPr marL="0" indent="107950">
              <a:spcBef>
                <a:spcPts val="0"/>
              </a:spcBef>
              <a:buNone/>
            </a:pPr>
            <a:endParaRPr lang="ru-RU" sz="2000" u="sng" dirty="0" smtClean="0"/>
          </a:p>
          <a:p>
            <a:pPr marL="0" indent="107950">
              <a:spcBef>
                <a:spcPts val="0"/>
              </a:spcBef>
              <a:buNone/>
            </a:pPr>
            <a:r>
              <a:rPr lang="ru-RU" sz="2000" u="sng" dirty="0" smtClean="0"/>
              <a:t>Задачи развития</a:t>
            </a:r>
            <a:r>
              <a:rPr lang="ru-RU" sz="2000" dirty="0" smtClean="0"/>
              <a:t>:</a:t>
            </a:r>
            <a:endParaRPr lang="ru-RU" sz="2000" dirty="0" smtClean="0"/>
          </a:p>
          <a:p>
            <a:pPr marL="0" indent="107950">
              <a:spcBef>
                <a:spcPts val="0"/>
              </a:spcBef>
            </a:pPr>
            <a:r>
              <a:rPr lang="ru-RU" sz="2000" dirty="0" smtClean="0"/>
              <a:t> развивать мелкую моторику рук;</a:t>
            </a:r>
            <a:endParaRPr lang="ru-RU" sz="2000" dirty="0" smtClean="0"/>
          </a:p>
          <a:p>
            <a:pPr marL="0" indent="107950">
              <a:spcBef>
                <a:spcPts val="0"/>
              </a:spcBef>
            </a:pPr>
            <a:r>
              <a:rPr lang="ru-RU" sz="2000" dirty="0" smtClean="0"/>
              <a:t> формировать и закреплять навыки застёгивания и расстёгивания сандалий и ботинок;</a:t>
            </a:r>
            <a:endParaRPr lang="ru-RU" sz="2000" dirty="0" smtClean="0"/>
          </a:p>
          <a:p>
            <a:pPr marL="0" indent="107950">
              <a:spcBef>
                <a:spcPts val="0"/>
              </a:spcBef>
            </a:pPr>
            <a:r>
              <a:rPr lang="ru-RU" sz="2000" dirty="0" smtClean="0"/>
              <a:t> активизировать речь детей;</a:t>
            </a:r>
            <a:endParaRPr lang="ru-RU" sz="2000" dirty="0" smtClean="0"/>
          </a:p>
          <a:p>
            <a:pPr marL="0" indent="107950">
              <a:spcBef>
                <a:spcPts val="0"/>
              </a:spcBef>
            </a:pPr>
            <a:r>
              <a:rPr lang="ru-RU" sz="2000" dirty="0" smtClean="0"/>
              <a:t> расширять словарный запас;</a:t>
            </a:r>
            <a:endParaRPr lang="ru-RU" sz="2000" dirty="0" smtClean="0"/>
          </a:p>
          <a:p>
            <a:pPr marL="0" indent="107950">
              <a:spcBef>
                <a:spcPts val="0"/>
              </a:spcBef>
            </a:pPr>
            <a:r>
              <a:rPr lang="ru-RU" sz="2000" dirty="0" smtClean="0"/>
              <a:t> формировать понятие «мой дом», </a:t>
            </a:r>
            <a:endParaRPr lang="ru-RU" sz="2000" dirty="0" smtClean="0"/>
          </a:p>
          <a:p>
            <a:pPr marL="0" indent="107950">
              <a:spcBef>
                <a:spcPts val="0"/>
              </a:spcBef>
            </a:pPr>
            <a:r>
              <a:rPr lang="ru-RU" sz="2000" dirty="0" smtClean="0"/>
              <a:t> развивать социально-бытовые навыки;</a:t>
            </a:r>
            <a:endParaRPr lang="ru-RU" sz="2000" dirty="0" smtClean="0"/>
          </a:p>
          <a:p>
            <a:pPr marL="0" indent="107950">
              <a:spcBef>
                <a:spcPts val="0"/>
              </a:spcBef>
            </a:pPr>
            <a:r>
              <a:rPr lang="ru-RU" sz="2000" dirty="0" smtClean="0"/>
              <a:t> развивать мышление, внимание, воображение.</a:t>
            </a:r>
            <a:endParaRPr lang="ru-RU" sz="2000" dirty="0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228184" y="1052736"/>
            <a:ext cx="2808312" cy="5688632"/>
          </a:xfrm>
        </p:spPr>
        <p:txBody>
          <a:bodyPr>
            <a:normAutofit fontScale="85000" lnSpcReduction="10000"/>
          </a:bodyPr>
          <a:lstStyle/>
          <a:p>
            <a:pPr marL="0" indent="10795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воспитания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107950" algn="just">
              <a:lnSpc>
                <a:spcPct val="110000"/>
              </a:lnSpc>
              <a:spcBef>
                <a:spcPts val="0"/>
              </a:spcBef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учить бережно и аккуратно относиться к вещам и игрушкам;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107950" algn="just">
              <a:lnSpc>
                <a:spcPct val="110000"/>
              </a:lnSpc>
              <a:spcBef>
                <a:spcPts val="0"/>
              </a:spcBef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выполнять действия согласно инструкциям;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107950" algn="just">
              <a:lnSpc>
                <a:spcPct val="110000"/>
              </a:lnSpc>
              <a:spcBef>
                <a:spcPts val="0"/>
              </a:spcBef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соблюдать последовательность действий;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107950" algn="just">
              <a:lnSpc>
                <a:spcPct val="110000"/>
              </a:lnSpc>
              <a:spcBef>
                <a:spcPts val="0"/>
              </a:spcBef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формировать основы безопасности жизнедеятельности;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107950" algn="just">
              <a:lnSpc>
                <a:spcPct val="110000"/>
              </a:lnSpc>
              <a:spcBef>
                <a:spcPts val="0"/>
              </a:spcBef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приучать совместно и дружно играть.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4572000" y="3284984"/>
            <a:ext cx="1079592" cy="1038521"/>
          </a:xfrm>
          <a:prstGeom prst="rect">
            <a:avLst/>
          </a:prstGeom>
        </p:spPr>
      </p:pic>
    </p:spTree>
  </p:cSld>
  <p:clrMapOvr>
    <a:masterClrMapping/>
  </p:clrMapOvr>
  <p:transition spd="med" advTm="5300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12968" cy="1008112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ПЛАНИРУЕМЫЕ РЕЗУЛЬТАТЫ</a:t>
            </a:r>
            <a:endParaRPr lang="ru-RU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0" y="1268760"/>
            <a:ext cx="9036496" cy="5472608"/>
          </a:xfrm>
        </p:spPr>
        <p:txBody>
          <a:bodyPr>
            <a:no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играть рядом, не мешать другим детям, подражать действиям сверстника и взрослого. Проявляет интерес к совместным играм со сверстниками и взрослыми.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Общается в диалоге с воспитателем. Может поделиться информацией, пожаловаться на неудобство и действия сверстника. Обращается с речью к сверстнику.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Выполняет простейшие трудовые действия.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Проявляет элементарные правила вежливости.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Знает свое имя. Называет предметы ближайшего окружения, имена членов своей семьи и воспитателей.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 перенос действий с объекта на объект, использует предметы-заместители.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Узнает и называет игрушки и предметы быта.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Группирует однородные предметы, выделяет один и много.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Умеет по словесному указанию взрослого находить предметы по назначению, цвету, размеру.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Сопровождает речью игровые и бытовые действия.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просьбе взрослого проговаривает слова, небольшие фразы.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Отвечает на простейшие вопросы («Кто?», «Что?», «Что делает?»)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рассказать  об игрушке.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Умеет делиться игрушками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Примеряет на себя роли, действует согласно роли.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Использует  игрушки - заменители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https://cf.ppt-online.org/files/slide/g/GBdaZIUP8x6QeLht2Vnyc9NqwX5sru0lkKToFY/slide-8.jpg"/>
          <p:cNvPicPr>
            <a:picLocks noChangeAspect="1" noChangeArrowheads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 bwMode="auto">
          <a:xfrm>
            <a:off x="6948264" y="4764211"/>
            <a:ext cx="2195736" cy="2093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 advTm="58000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92088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 РЕЗУЛЬТАТОВ</a:t>
            </a:r>
            <a:endParaRPr lang="ru-RU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124744"/>
            <a:ext cx="4788024" cy="5328592"/>
          </a:xfrm>
        </p:spPr>
        <p:txBody>
          <a:bodyPr>
            <a:normAutofit fontScale="85000" lnSpcReduction="20000"/>
          </a:bodyPr>
          <a:lstStyle/>
          <a:p>
            <a:pPr marL="0" indent="10795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 результатов проводиться индивидуально (беседы) и в подгруппе детей (наблюдение, игры).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10795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педагог отмечает в сводной таблице результатов диагностики группы дважды (до начала проведения целенаправленной работы и в конце года).  После анализа результатов у педагога есть возможность скорректировать обучение детей, провести дополнительную работу по развитию сенсорных и социально-бытовых навыков.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2"/>
          </p:nvPr>
        </p:nvGraphicFramePr>
        <p:xfrm>
          <a:off x="4788023" y="1340767"/>
          <a:ext cx="4176462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2154"/>
                <a:gridCol w="1392154"/>
                <a:gridCol w="1392154"/>
              </a:tblGrid>
              <a:tr h="35417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НАБЛЮДЕНИЕ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БЕСЕДЫ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ИГРЫ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8949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949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949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949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Объект 3"/>
          <p:cNvPicPr>
            <a:picLocks noChangeAspect="1"/>
          </p:cNvPicPr>
          <p:nvPr/>
        </p:nvPicPr>
        <p:blipFill rotWithShape="1">
          <a:blip r:embed="rId2" cstate="email"/>
          <a:srcRect/>
          <a:stretch>
            <a:fillRect/>
          </a:stretch>
        </p:blipFill>
        <p:spPr>
          <a:xfrm>
            <a:off x="3419872" y="5827029"/>
            <a:ext cx="1065240" cy="1030971"/>
          </a:xfrm>
          <a:prstGeom prst="rect">
            <a:avLst/>
          </a:prstGeom>
        </p:spPr>
      </p:pic>
      <p:graphicFrame>
        <p:nvGraphicFramePr>
          <p:cNvPr id="7" name="Диаграмма 6"/>
          <p:cNvGraphicFramePr/>
          <p:nvPr/>
        </p:nvGraphicFramePr>
        <p:xfrm>
          <a:off x="4932040" y="2492896"/>
          <a:ext cx="3960440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ransition spd="med" advTm="57000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84976" cy="1008112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ОБРАЗОВАТЕЛЬНОЙ ДЕЯТЕЛЬНОСТИ (1 ЭТАП)</a:t>
            </a:r>
            <a:endParaRPr lang="ru-RU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1268760"/>
            <a:ext cx="3960440" cy="5400600"/>
          </a:xfrm>
        </p:spPr>
        <p:txBody>
          <a:bodyPr>
            <a:normAutofit/>
          </a:bodyPr>
          <a:lstStyle/>
          <a:p>
            <a:pPr marL="0" indent="10795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начальном этапе работы с дидактическим пособием «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Бизиборд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занятия с детьми проводятся индивидуально. Каждый ребёнок должен быть ознакомлен со всеми элементами пособия, правилами игры с его частями. Ознакомление проводится во вторую половину дня и занимает 5- 10 минут.  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Содержимое 4" descr="C:\Users\admin\Downloads\IMG_20250220_095535.jpg"/>
          <p:cNvPicPr>
            <a:picLocks noGrp="1"/>
          </p:cNvPicPr>
          <p:nvPr>
            <p:ph sz="half" idx="2"/>
          </p:nvPr>
        </p:nvPicPr>
        <p:blipFill>
          <a:blip r:embed="rId1" cstate="print"/>
          <a:srcRect/>
          <a:stretch>
            <a:fillRect/>
          </a:stretch>
        </p:blipFill>
        <p:spPr bwMode="auto">
          <a:xfrm flipH="1">
            <a:off x="4211960" y="1268760"/>
            <a:ext cx="4680518" cy="5400600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rgbClr val="FF0000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 advTm="16000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496944" cy="1368152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ОБРАЗОВАТЕЛЬНОЙ ДЕЯТЕЛЬНОСТИ (2 ЭТАП)</a:t>
            </a:r>
            <a:endParaRPr lang="ru-RU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7504" y="1916832"/>
            <a:ext cx="3168352" cy="4438093"/>
          </a:xfrm>
        </p:spPr>
        <p:txBody>
          <a:bodyPr>
            <a:normAutofit/>
          </a:bodyPr>
          <a:lstStyle/>
          <a:p>
            <a:pPr marL="0" indent="107950" algn="just">
              <a:spcBef>
                <a:spcPts val="0"/>
              </a:spcBef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втором этапе работа с элементами пособия включается в непосредственно образовательную деятельность во время подгрупповых занятий с детьми. 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107950" algn="just">
              <a:spcBef>
                <a:spcPts val="0"/>
              </a:spcBef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Занимает не более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107950" algn="just">
              <a:spcBef>
                <a:spcPts val="0"/>
              </a:spcBef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минут. 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Содержимое 8"/>
          <p:cNvPicPr>
            <a:picLocks noGrp="1"/>
          </p:cNvPicPr>
          <p:nvPr>
            <p:ph sz="half" idx="2"/>
          </p:nvPr>
        </p:nvPicPr>
        <p:blipFill>
          <a:blip r:embed="rId1" cstate="print"/>
          <a:srcRect t="15273" r="21368" b="10179"/>
          <a:stretch>
            <a:fillRect/>
          </a:stretch>
        </p:blipFill>
        <p:spPr bwMode="auto">
          <a:xfrm>
            <a:off x="3419872" y="1628800"/>
            <a:ext cx="5472608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Tm="9000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008112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ОБРАЗОВАТЕЛЬНОЙ ДЕЯТЕЛЬНОСТИ ( 3 ЭТАП)</a:t>
            </a:r>
            <a:endParaRPr lang="ru-RU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1412776"/>
            <a:ext cx="4244280" cy="4942149"/>
          </a:xfrm>
        </p:spPr>
        <p:txBody>
          <a:bodyPr>
            <a:normAutofit fontScale="85000" lnSpcReduction="10000"/>
          </a:bodyPr>
          <a:lstStyle/>
          <a:p>
            <a:pPr marL="0" indent="144145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заключительном этапе детям предлагается самостоятельно поиграть с элементами пособия 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Бизиборд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не мешая друг другу.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144145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Дидактическое пособие позволяет решать образовательные задачи ФОП ДО с учётом возрастных особенностей детей раннего и младшего дошкольного возраста, формирует у детей осознанное отношение к миру, обществу и к себе.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144145" algn="just">
              <a:lnSpc>
                <a:spcPct val="120000"/>
              </a:lnSpc>
              <a:spcBef>
                <a:spcPts val="0"/>
              </a:spcBef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Содержимое 4" descr="IMG_5291.JPG"/>
          <p:cNvPicPr>
            <a:picLocks noGrp="1" noChangeAspect="1"/>
          </p:cNvPicPr>
          <p:nvPr>
            <p:ph sz="half" idx="2"/>
          </p:nvPr>
        </p:nvPicPr>
        <p:blipFill>
          <a:blip r:embed="rId1" cstate="print"/>
          <a:stretch>
            <a:fillRect/>
          </a:stretch>
        </p:blipFill>
        <p:spPr>
          <a:xfrm rot="5400000">
            <a:off x="4247965" y="1952839"/>
            <a:ext cx="5040557" cy="4248472"/>
          </a:xfrm>
          <a:ln>
            <a:solidFill>
              <a:srgbClr val="FF0000"/>
            </a:solidFill>
          </a:ln>
        </p:spPr>
      </p:pic>
    </p:spTree>
  </p:cSld>
  <p:clrMapOvr>
    <a:masterClrMapping/>
  </p:clrMapOvr>
  <p:transition spd="med" advTm="8000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84976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НЕОБХОДИМЫЕ </a:t>
            </a:r>
            <a:br>
              <a:rPr lang="ru-RU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 И ОБОРУДОВАНИЕ</a:t>
            </a:r>
            <a:endParaRPr lang="ru-RU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355976" y="4653136"/>
            <a:ext cx="2736304" cy="208823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Изюминкой данного пособия стали детские сандалии и вертолёт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Содержимое 5" descr="Сенсомоторная игра - Бизиборд.jpg"/>
          <p:cNvPicPr>
            <a:picLocks noGrp="1" noChangeAspect="1"/>
          </p:cNvPicPr>
          <p:nvPr>
            <p:ph sz="half" idx="1"/>
          </p:nvPr>
        </p:nvPicPr>
        <p:blipFill>
          <a:blip r:embed="rId1" cstate="print"/>
          <a:srcRect l="3538" t="21591" r="2751" b="-208"/>
          <a:stretch>
            <a:fillRect/>
          </a:stretch>
        </p:blipFill>
        <p:spPr>
          <a:xfrm>
            <a:off x="1" y="0"/>
            <a:ext cx="899591" cy="1052736"/>
          </a:xfrm>
          <a:ln w="12700">
            <a:solidFill>
              <a:srgbClr val="FF0000"/>
            </a:solidFill>
          </a:ln>
        </p:spPr>
      </p:pic>
      <p:pic>
        <p:nvPicPr>
          <p:cNvPr id="6" name="Содержимое 5" descr="Сенсомоторная игра - Бизиборд.jpg"/>
          <p:cNvPicPr>
            <a:picLocks noChangeAspect="1"/>
          </p:cNvPicPr>
          <p:nvPr/>
        </p:nvPicPr>
        <p:blipFill>
          <a:blip r:embed="rId1" cstate="print"/>
          <a:srcRect l="57134" t="78211" r="10102" b="10948"/>
          <a:stretch>
            <a:fillRect/>
          </a:stretch>
        </p:blipFill>
        <p:spPr>
          <a:xfrm>
            <a:off x="2072294" y="4437112"/>
            <a:ext cx="2499706" cy="1152128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7" name="Содержимое 5" descr="Сенсомоторная игра - Бизиборд.jpg"/>
          <p:cNvPicPr>
            <a:picLocks noChangeAspect="1"/>
          </p:cNvPicPr>
          <p:nvPr/>
        </p:nvPicPr>
        <p:blipFill>
          <a:blip r:embed="rId1" cstate="print"/>
          <a:srcRect l="67738" t="69765" r="20711" b="22297"/>
          <a:stretch>
            <a:fillRect/>
          </a:stretch>
        </p:blipFill>
        <p:spPr>
          <a:xfrm>
            <a:off x="4788024" y="3501008"/>
            <a:ext cx="792088" cy="792088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8" name="Содержимое 5" descr="Сенсомоторная игра - Бизиборд.jpg"/>
          <p:cNvPicPr>
            <a:picLocks noChangeAspect="1"/>
          </p:cNvPicPr>
          <p:nvPr/>
        </p:nvPicPr>
        <p:blipFill>
          <a:blip r:embed="rId1" cstate="print"/>
          <a:srcRect l="12813" t="50478" r="13468" b="38681"/>
          <a:stretch>
            <a:fillRect/>
          </a:stretch>
        </p:blipFill>
        <p:spPr>
          <a:xfrm>
            <a:off x="179512" y="2492896"/>
            <a:ext cx="4176464" cy="72008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9" name="Содержимое 5" descr="Сенсомоторная игра - Бизиборд.jpg"/>
          <p:cNvPicPr>
            <a:picLocks noChangeAspect="1"/>
          </p:cNvPicPr>
          <p:nvPr/>
        </p:nvPicPr>
        <p:blipFill>
          <a:blip r:embed="rId1" cstate="print"/>
          <a:srcRect l="12495" t="58293" r="13786" b="28156"/>
          <a:stretch>
            <a:fillRect/>
          </a:stretch>
        </p:blipFill>
        <p:spPr>
          <a:xfrm>
            <a:off x="251520" y="3356992"/>
            <a:ext cx="4104456" cy="792088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10" name="Содержимое 5" descr="Сенсомоторная игра - Бизиборд.jpg"/>
          <p:cNvPicPr>
            <a:picLocks noChangeAspect="1"/>
          </p:cNvPicPr>
          <p:nvPr/>
        </p:nvPicPr>
        <p:blipFill>
          <a:blip r:embed="rId1" cstate="print"/>
          <a:srcRect l="12178" t="68819" r="60519" b="12210"/>
          <a:stretch>
            <a:fillRect/>
          </a:stretch>
        </p:blipFill>
        <p:spPr>
          <a:xfrm>
            <a:off x="128078" y="4393907"/>
            <a:ext cx="1707618" cy="1195333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11" name="Содержимое 5" descr="Сенсомоторная игра - Бизиборд.jpg"/>
          <p:cNvPicPr>
            <a:picLocks noChangeAspect="1"/>
          </p:cNvPicPr>
          <p:nvPr/>
        </p:nvPicPr>
        <p:blipFill>
          <a:blip r:embed="rId1" cstate="print"/>
          <a:srcRect l="36433" t="68503" r="33534" b="9816"/>
          <a:stretch>
            <a:fillRect/>
          </a:stretch>
        </p:blipFill>
        <p:spPr>
          <a:xfrm>
            <a:off x="4716016" y="1268760"/>
            <a:ext cx="1693609" cy="2088232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12" name="Содержимое 5" descr="Сенсомоторная игра - Бизиборд.jpg"/>
          <p:cNvPicPr>
            <a:picLocks noChangeAspect="1"/>
          </p:cNvPicPr>
          <p:nvPr/>
        </p:nvPicPr>
        <p:blipFill>
          <a:blip r:embed="rId1" cstate="print"/>
          <a:srcRect l="3538" t="21591" r="3818" b="53494"/>
          <a:stretch>
            <a:fillRect/>
          </a:stretch>
        </p:blipFill>
        <p:spPr>
          <a:xfrm>
            <a:off x="179512" y="1268760"/>
            <a:ext cx="4171528" cy="1130216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13" name="Содержимое 5" descr="Сенсомоторная игра - Бизиборд.jpg"/>
          <p:cNvPicPr>
            <a:picLocks noChangeAspect="1"/>
          </p:cNvPicPr>
          <p:nvPr/>
        </p:nvPicPr>
        <p:blipFill>
          <a:blip r:embed="rId1" cstate="print"/>
          <a:srcRect l="13954" t="86843" r="12327" b="-394"/>
          <a:stretch>
            <a:fillRect/>
          </a:stretch>
        </p:blipFill>
        <p:spPr>
          <a:xfrm>
            <a:off x="395536" y="5949280"/>
            <a:ext cx="4176464" cy="90872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14" name="Содержимое 6" descr="IMG_5288.JPG"/>
          <p:cNvPicPr>
            <a:picLocks noChangeAspect="1"/>
          </p:cNvPicPr>
          <p:nvPr/>
        </p:nvPicPr>
        <p:blipFill>
          <a:blip r:embed="rId2" cstate="print"/>
          <a:srcRect l="-1" t="10000" r="58571" b="50000"/>
          <a:stretch>
            <a:fillRect/>
          </a:stretch>
        </p:blipFill>
        <p:spPr>
          <a:xfrm rot="5400000">
            <a:off x="6840251" y="1160750"/>
            <a:ext cx="1584177" cy="180020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5" name="Прямоугольник 14"/>
          <p:cNvSpPr/>
          <p:nvPr/>
        </p:nvSpPr>
        <p:spPr>
          <a:xfrm>
            <a:off x="6948264" y="2924945"/>
            <a:ext cx="201622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выключатели,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замОк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вертолёт с вертушкой, счёты на шнурке в виде фигурок животных и предметов, кукла с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пайетками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кран-вертушка, металлофон, сандалии с липучками и застежками, каталка с колёсами, носки с пищалками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 advTm="48000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92088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РЕАЛИЗАЦИИ</a:t>
            </a:r>
            <a:endParaRPr lang="ru-RU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1772816"/>
            <a:ext cx="4032448" cy="4582109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ПРОСТРАНСТВО ДЛЯ ОРГАНИЗАЦИИ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 В РЕЖИМЕ ДНЯ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ПРОВЕДЕНИЯ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Содержимое 6" descr="IMG_5288.JPG"/>
          <p:cNvPicPr>
            <a:picLocks noGrp="1" noChangeAspect="1"/>
          </p:cNvPicPr>
          <p:nvPr>
            <p:ph sz="half" idx="2"/>
          </p:nvPr>
        </p:nvPicPr>
        <p:blipFill>
          <a:blip r:embed="rId1" cstate="print"/>
          <a:stretch>
            <a:fillRect/>
          </a:stretch>
        </p:blipFill>
        <p:spPr>
          <a:xfrm rot="5400000">
            <a:off x="4284091" y="1435323"/>
            <a:ext cx="4824413" cy="4536629"/>
          </a:xfrm>
          <a:ln>
            <a:solidFill>
              <a:srgbClr val="FF0000"/>
            </a:solidFill>
          </a:ln>
        </p:spPr>
      </p:pic>
    </p:spTree>
  </p:cSld>
  <p:clrMapOvr>
    <a:masterClrMapping/>
  </p:clrMapOvr>
  <p:transition spd="med" advTm="35000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188640"/>
            <a:ext cx="5400600" cy="100811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ПЕДАГОГИЧЕСКИЕ </a:t>
            </a:r>
            <a:b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И ПРИЁМЫ</a:t>
            </a:r>
            <a:endParaRPr lang="ru-RU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7504" y="1340768"/>
            <a:ext cx="4388296" cy="501415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</a:t>
            </a:r>
            <a:endParaRPr lang="ru-RU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ru-RU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ОБЪЯСНЕНИЕ</a:t>
            </a:r>
            <a:endParaRPr lang="ru-RU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ru-RU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ДИДАКТИЧЕСКИЕ ИГРЫ</a:t>
            </a:r>
            <a:endParaRPr lang="ru-RU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ru-RU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ОТВЕТЫ НА ВОПРОСЫ</a:t>
            </a:r>
            <a:endParaRPr lang="ru-RU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ru-RU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ДЕЯТЕЛЬНОСТЬ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Содержимое 4" descr="IMG_5287.JPG"/>
          <p:cNvPicPr>
            <a:picLocks noGrp="1" noChangeAspect="1"/>
          </p:cNvPicPr>
          <p:nvPr>
            <p:ph sz="half" idx="2"/>
          </p:nvPr>
        </p:nvPicPr>
        <p:blipFill>
          <a:blip r:embed="rId1" cstate="print"/>
          <a:srcRect l="24484" t="13317" r="18028" b="14412"/>
          <a:stretch>
            <a:fillRect/>
          </a:stretch>
        </p:blipFill>
        <p:spPr>
          <a:xfrm>
            <a:off x="2915816" y="4437113"/>
            <a:ext cx="4032448" cy="2420888"/>
          </a:xfrm>
          <a:ln>
            <a:solidFill>
              <a:srgbClr val="FF0000"/>
            </a:solidFill>
          </a:ln>
        </p:spPr>
      </p:pic>
      <p:pic>
        <p:nvPicPr>
          <p:cNvPr id="2049" name="Picture 1" descr="D:\флэшка\ЭФФЕКТИВНОСТЬ\2025-2026\Оцифрованные материалы\Фото\IMG_5289.JPG"/>
          <p:cNvPicPr>
            <a:picLocks noChangeAspect="1" noChangeArrowheads="1"/>
          </p:cNvPicPr>
          <p:nvPr/>
        </p:nvPicPr>
        <p:blipFill>
          <a:blip r:embed="rId2" cstate="print"/>
          <a:srcRect t="1854" r="2667" b="9815"/>
          <a:stretch>
            <a:fillRect/>
          </a:stretch>
        </p:blipFill>
        <p:spPr bwMode="auto">
          <a:xfrm rot="5400000">
            <a:off x="6155068" y="1773922"/>
            <a:ext cx="3312368" cy="244605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pic>
        <p:nvPicPr>
          <p:cNvPr id="7" name="Рисунок 6"/>
          <p:cNvPicPr/>
          <p:nvPr/>
        </p:nvPicPr>
        <p:blipFill>
          <a:blip r:embed="rId3" cstate="print"/>
          <a:srcRect l="6277" t="17902" r="6006" b="19153"/>
          <a:stretch>
            <a:fillRect/>
          </a:stretch>
        </p:blipFill>
        <p:spPr bwMode="auto">
          <a:xfrm>
            <a:off x="2483768" y="1196752"/>
            <a:ext cx="3816424" cy="194421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 advTm="15000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704088"/>
            <a:ext cx="7560840" cy="636680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ЗНАЧИМОСТЬ</a:t>
            </a:r>
            <a:endParaRPr lang="ru-RU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Содержимое 4" descr="C:\Users\admin\Downloads\IMG_20250822_102217.jpg"/>
          <p:cNvPicPr>
            <a:picLocks noGrp="1"/>
          </p:cNvPicPr>
          <p:nvPr>
            <p:ph sz="half" idx="1"/>
          </p:nvPr>
        </p:nvPicPr>
        <p:blipFill>
          <a:blip r:embed="rId1" cstate="print"/>
          <a:srcRect l="20949" r="8773" b="28631"/>
          <a:stretch>
            <a:fillRect/>
          </a:stretch>
        </p:blipFill>
        <p:spPr bwMode="auto">
          <a:xfrm>
            <a:off x="467544" y="1772816"/>
            <a:ext cx="4032448" cy="468052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6" name="Содержимое 5" descr="C:\Users\admin\Downloads\IMG_20250828_111101.jpg"/>
          <p:cNvPicPr>
            <a:picLocks noGrp="1"/>
          </p:cNvPicPr>
          <p:nvPr>
            <p:ph sz="half" idx="2"/>
          </p:nvPr>
        </p:nvPicPr>
        <p:blipFill>
          <a:blip r:embed="rId2" cstate="print"/>
          <a:srcRect l="14737" r="11580" b="16756"/>
          <a:stretch>
            <a:fillRect/>
          </a:stretch>
        </p:blipFill>
        <p:spPr bwMode="auto">
          <a:xfrm>
            <a:off x="4860032" y="1772816"/>
            <a:ext cx="3960440" cy="4680519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 advTm="13000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Международный_Калягина Е.И._1 место.jpg"/>
          <p:cNvPicPr>
            <a:picLocks noGrp="1" noChangeAspect="1"/>
          </p:cNvPicPr>
          <p:nvPr>
            <p:ph sz="half" idx="2"/>
          </p:nvPr>
        </p:nvPicPr>
        <p:blipFill>
          <a:blip r:embed="rId1" cstate="print"/>
          <a:stretch>
            <a:fillRect/>
          </a:stretch>
        </p:blipFill>
        <p:spPr>
          <a:xfrm>
            <a:off x="5772209" y="620688"/>
            <a:ext cx="3371791" cy="4766166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7488832" cy="764704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РЕАЛИЗАЦИИ</a:t>
            </a:r>
            <a:endParaRPr lang="ru-RU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836712"/>
            <a:ext cx="5724128" cy="1296144"/>
          </a:xfrm>
        </p:spPr>
        <p:txBody>
          <a:bodyPr>
            <a:normAutofit/>
          </a:bodyPr>
          <a:lstStyle/>
          <a:p>
            <a:pPr marL="0" indent="179705" algn="ctr">
              <a:spcBef>
                <a:spcPts val="0"/>
              </a:spcBef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Единственное требование к педагогу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его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педагогическая компетентность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3563888" y="2120636"/>
          <a:ext cx="3096344" cy="43817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Acrobat Document" r:id="rId2" imgW="5797550" imgH="8200390" progId="Acrobat.Document.DC">
                  <p:embed/>
                </p:oleObj>
              </mc:Choice>
              <mc:Fallback>
                <p:oleObj name="Acrobat Document" r:id="rId2" imgW="5797550" imgH="8200390" progId="Acrobat.Document.DC">
                  <p:embed/>
                  <p:pic>
                    <p:nvPicPr>
                      <p:cNvPr id="0" name="Изображение 1024" descr="image11"/>
                      <p:cNvPicPr>
                        <a:picLocks noChangeAspect="1"/>
                      </p:cNvPicPr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563888" y="2120636"/>
                        <a:ext cx="3096344" cy="4381779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Объект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504" y="2996952"/>
            <a:ext cx="3384377" cy="377887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</p:cSld>
  <p:clrMapOvr>
    <a:masterClrMapping/>
  </p:clrMapOvr>
  <p:transition spd="med" advTm="14000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24744"/>
            <a:ext cx="9144000" cy="26642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Рецензия</a:t>
            </a: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кандидата социологических наук, доцента, заведующего кафедрой педагогического образования ЧОУ ВО «Московский университет им. С.Ю. Витте» </a:t>
            </a:r>
            <a:b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Хвастуновой</a:t>
            </a: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Е.П. </a:t>
            </a:r>
            <a:b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дидактическое пособие «</a:t>
            </a:r>
            <a:r>
              <a:rPr lang="ru-RU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Бизиборд</a:t>
            </a: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для детей раннего и младшего дошкольного возраста Калягиной Е.И.</a:t>
            </a:r>
            <a:b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Содержимое 4" descr="C:\Users\admin\Desktop\Сканы\Скан_20250915 (2).jpg"/>
          <p:cNvPicPr>
            <a:picLocks noGrp="1"/>
          </p:cNvPicPr>
          <p:nvPr>
            <p:ph sz="half" idx="1"/>
          </p:nvPr>
        </p:nvPicPr>
        <p:blipFill>
          <a:blip r:embed="rId1" cstate="print"/>
          <a:srcRect l="12998" t="10477" r="9725" b="5354"/>
          <a:stretch>
            <a:fillRect/>
          </a:stretch>
        </p:blipFill>
        <p:spPr bwMode="auto">
          <a:xfrm>
            <a:off x="611560" y="3356992"/>
            <a:ext cx="3672408" cy="331236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Содержимое 5" descr="C:\Users\admin\Desktop\Сканы\Скан_20250915 (3).jpg"/>
          <p:cNvPicPr>
            <a:picLocks noGrp="1"/>
          </p:cNvPicPr>
          <p:nvPr>
            <p:ph sz="half" idx="2"/>
          </p:nvPr>
        </p:nvPicPr>
        <p:blipFill>
          <a:blip r:embed="rId2" cstate="print"/>
          <a:srcRect l="13445" t="7101" r="10740" b="17408"/>
          <a:stretch>
            <a:fillRect/>
          </a:stretch>
        </p:blipFill>
        <p:spPr bwMode="auto">
          <a:xfrm>
            <a:off x="4644008" y="3356992"/>
            <a:ext cx="3672408" cy="324036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 advTm="12000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92088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</a:t>
            </a:r>
            <a:endParaRPr lang="ru-RU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179512" y="1124744"/>
            <a:ext cx="4317876" cy="792088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Калягина Елена Игоревна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Сайт педагога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>
          <a:xfrm>
            <a:off x="4645025" y="1268760"/>
            <a:ext cx="4041775" cy="122413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МОУ Детский сад №257 Тракторозаводского района Волгограда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C:\Users\admin\Pictures\Пасха\IMG_20191128_142617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1" cstate="print"/>
          <a:stretch>
            <a:fillRect/>
          </a:stretch>
        </p:blipFill>
        <p:spPr bwMode="auto">
          <a:xfrm>
            <a:off x="107504" y="2852936"/>
            <a:ext cx="3325726" cy="38465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4645025" y="2996952"/>
            <a:ext cx="4247455" cy="3672408"/>
          </a:xfrm>
        </p:spPr>
        <p:txBody>
          <a:bodyPr/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    400033, Россия, г. Волгоград, ул. им. академика Богомольца, 3а,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тел/факс (8442)70-14-00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e-mail: </a:t>
            </a:r>
            <a:r>
              <a:rPr lang="en-US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dou257@volgadmin.ru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Сайт: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http://mou257.oshkole.ru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C:\Users\admin\Downloads\Q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1556792"/>
            <a:ext cx="1524000" cy="1514475"/>
          </a:xfrm>
          <a:prstGeom prst="rect">
            <a:avLst/>
          </a:prstGeom>
          <a:noFill/>
        </p:spPr>
      </p:pic>
    </p:spTree>
  </p:cSld>
  <p:clrMapOvr>
    <a:masterClrMapping/>
  </p:clrMapOvr>
  <p:transition spd="med" advTm="3000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5240</Words>
  <Application>WPS Presentation</Application>
  <PresentationFormat>Экран (4:3)</PresentationFormat>
  <Paragraphs>143</Paragraphs>
  <Slides>17</Slides>
  <Notes>0</Notes>
  <HiddenSlides>0</HiddenSlides>
  <MMClips>1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8" baseType="lpstr">
      <vt:lpstr>Arial</vt:lpstr>
      <vt:lpstr>SimSun</vt:lpstr>
      <vt:lpstr>Wingdings</vt:lpstr>
      <vt:lpstr>Wingdings 2</vt:lpstr>
      <vt:lpstr>Times New Roman</vt:lpstr>
      <vt:lpstr>Constantia</vt:lpstr>
      <vt:lpstr>Microsoft YaHei</vt:lpstr>
      <vt:lpstr>Arial Unicode MS</vt:lpstr>
      <vt:lpstr>Calibri</vt:lpstr>
      <vt:lpstr>Поток</vt:lpstr>
      <vt:lpstr>Acrobat.Document.DC</vt:lpstr>
      <vt:lpstr>АВТОРСКОЕ  ДИДАКТИЧЕСКОЕ     ПОСОБИЕ Б И З И Б О Р Д ДЛЯ ДЕТЕЙ РАННЕГО И МЛАДШЕГО ДОШКОЛЬНОГО     ВОЗРАСТА</vt:lpstr>
      <vt:lpstr>АННОТАЦИЯ</vt:lpstr>
      <vt:lpstr>АННОТАЦИЯ</vt:lpstr>
      <vt:lpstr>ЦЕЛЬ</vt:lpstr>
      <vt:lpstr>ПЕДАГОГИЧЕСКИЕ ЗАДАЧИ</vt:lpstr>
      <vt:lpstr>ПЛАНИРУЕМЫЕ РЕЗУЛЬТАТЫ</vt:lpstr>
      <vt:lpstr>ДИАГНОСТИКА РЕЗУЛЬТАТОВ</vt:lpstr>
      <vt:lpstr>СОДЕРЖАНИЕ ОБРАЗОВАТЕЛЬНОЙ ДЕЯТЕЛЬНОСТИ (1 ЭТАП)</vt:lpstr>
      <vt:lpstr>СОДЕРЖАНИЕ ОБРАЗОВАТЕЛЬНОЙ ДЕЯТЕЛЬНОСТИ (2 ЭТАП)</vt:lpstr>
      <vt:lpstr>СОДЕРЖАНИЕ ОБРАЗОВАТЕЛЬНОЙ ДЕЯТЕЛЬНОСТИ ( 3 ЭТАП)</vt:lpstr>
      <vt:lpstr>НЕОБХОДИМЫЕ  МАТЕРИАЛЫ И ОБОРУДОВАНИЕ</vt:lpstr>
      <vt:lpstr>УСЛОВИЯ РЕАЛИЗАЦИИ</vt:lpstr>
      <vt:lpstr>ПЕДАГОГИЧЕСКИЕ  МЕТОДЫ И ПРИЁМЫ</vt:lpstr>
      <vt:lpstr>ПРАКТИЧЕСКАЯ ЗНАЧИМОСТЬ</vt:lpstr>
      <vt:lpstr>УСЛОВИЯ РЕАЛИЗАЦИИ</vt:lpstr>
      <vt:lpstr>Рецензия  кандидата социологических наук, доцента, заведующего кафедрой педагогического образования ЧОУ ВО «Московский университет им. С.Ю. Витте»  Хвастуновой Е.П.  на дидактическое пособие «Бизиборд» для детей раннего и младшего дошкольного возраста Калягиной Е.И. </vt:lpstr>
      <vt:lpstr>КОНТАКТЫ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 Калягина</dc:creator>
  <cp:lastModifiedBy>JHY</cp:lastModifiedBy>
  <cp:revision>161</cp:revision>
  <dcterms:created xsi:type="dcterms:W3CDTF">2025-09-13T17:11:00Z</dcterms:created>
  <dcterms:modified xsi:type="dcterms:W3CDTF">2025-09-17T11:09:42Z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0215B13A9676486195C8AA4DC32EBED4_12</vt:lpwstr>
  </property>
  <property fmtid="{D5CDD505-2E9C-101B-9397-08002B2CF9AE}" pid="3" name="KSOProductBuildVer">
    <vt:lpwstr>1049-12.2.0.22549</vt:lpwstr>
  </property>
</Properties>
</file>