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64" r:id="rId3"/>
    <p:sldId id="265" r:id="rId4"/>
    <p:sldId id="266" r:id="rId5"/>
    <p:sldId id="267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AE3F3"/>
    <a:srgbClr val="163E8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-78" y="-7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4C0D0694-D12B-4775-B1F1-AC3116FA112D}"/>
              </a:ext>
            </a:extLst>
          </p:cNvPr>
          <p:cNvSpPr/>
          <p:nvPr userDrawn="1"/>
        </p:nvSpPr>
        <p:spPr>
          <a:xfrm rot="10800000" flipH="1">
            <a:off x="11231808" y="0"/>
            <a:ext cx="956950" cy="6858000"/>
          </a:xfrm>
          <a:prstGeom prst="rect">
            <a:avLst/>
          </a:prstGeom>
          <a:gradFill>
            <a:gsLst>
              <a:gs pos="82000">
                <a:srgbClr val="1B3281"/>
              </a:gs>
              <a:gs pos="6000">
                <a:srgbClr val="0072BC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7" name="Рисунок 6" descr="Изображение выглядит как книга,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4D42D58B-1A3F-4F9E-AC76-17F6671CB1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040" y="152399"/>
            <a:ext cx="706486" cy="819357"/>
          </a:xfrm>
          <a:prstGeom prst="rect">
            <a:avLst/>
          </a:prstGeom>
        </p:spPr>
      </p:pic>
      <p:sp>
        <p:nvSpPr>
          <p:cNvPr id="8" name="Номер слайда 1">
            <a:extLst>
              <a:ext uri="{FF2B5EF4-FFF2-40B4-BE49-F238E27FC236}">
                <a16:creationId xmlns="" xmlns:a16="http://schemas.microsoft.com/office/drawing/2014/main" id="{44E4AA84-4D85-4FAD-BEF9-1BFB674B7C77}"/>
              </a:ext>
            </a:extLst>
          </p:cNvPr>
          <p:cNvSpPr txBox="1">
            <a:spLocks/>
          </p:cNvSpPr>
          <p:nvPr userDrawn="1"/>
        </p:nvSpPr>
        <p:spPr>
          <a:xfrm>
            <a:off x="11358290" y="6420656"/>
            <a:ext cx="735805" cy="376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DFCBAD97-65E4-43C9-84A2-90326F2BBDA2}"/>
              </a:ext>
            </a:extLst>
          </p:cNvPr>
          <p:cNvCxnSpPr/>
          <p:nvPr userDrawn="1"/>
        </p:nvCxnSpPr>
        <p:spPr>
          <a:xfrm>
            <a:off x="0" y="1117600"/>
            <a:ext cx="1857829" cy="0"/>
          </a:xfrm>
          <a:prstGeom prst="line">
            <a:avLst/>
          </a:prstGeom>
          <a:ln w="7620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593417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33C7E2CC-65E1-4566-85CF-1CC8A9E9F2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6540" y="128091"/>
            <a:ext cx="746986" cy="867972"/>
          </a:xfrm>
          <a:prstGeom prst="rect">
            <a:avLst/>
          </a:prstGeom>
        </p:spPr>
      </p:pic>
      <p:sp>
        <p:nvSpPr>
          <p:cNvPr id="8" name="Номер слайда 1">
            <a:extLst>
              <a:ext uri="{FF2B5EF4-FFF2-40B4-BE49-F238E27FC236}">
                <a16:creationId xmlns="" xmlns:a16="http://schemas.microsoft.com/office/drawing/2014/main" id="{44E4AA84-4D85-4FAD-BEF9-1BFB674B7C77}"/>
              </a:ext>
            </a:extLst>
          </p:cNvPr>
          <p:cNvSpPr txBox="1">
            <a:spLocks/>
          </p:cNvSpPr>
          <p:nvPr userDrawn="1"/>
        </p:nvSpPr>
        <p:spPr>
          <a:xfrm>
            <a:off x="11358290" y="6420656"/>
            <a:ext cx="735805" cy="376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72B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DFCBAD97-65E4-43C9-84A2-90326F2BBDA2}"/>
              </a:ext>
            </a:extLst>
          </p:cNvPr>
          <p:cNvCxnSpPr/>
          <p:nvPr userDrawn="1"/>
        </p:nvCxnSpPr>
        <p:spPr>
          <a:xfrm>
            <a:off x="0" y="1117600"/>
            <a:ext cx="1857829" cy="0"/>
          </a:xfrm>
          <a:prstGeom prst="line">
            <a:avLst/>
          </a:prstGeom>
          <a:ln w="7620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446142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карта&#10;&#10;Автоматически созданное описание">
            <a:extLst>
              <a:ext uri="{FF2B5EF4-FFF2-40B4-BE49-F238E27FC236}">
                <a16:creationId xmlns="" xmlns:a16="http://schemas.microsoft.com/office/drawing/2014/main" id="{9F04A334-564B-43B9-A1C2-D3108356F3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8333"/>
          <a:stretch/>
        </p:blipFill>
        <p:spPr>
          <a:xfrm>
            <a:off x="8331200" y="0"/>
            <a:ext cx="3860800" cy="6858000"/>
          </a:xfrm>
          <a:prstGeom prst="rect">
            <a:avLst/>
          </a:prstGeom>
        </p:spPr>
      </p:pic>
      <p:pic>
        <p:nvPicPr>
          <p:cNvPr id="5" name="Рисунок 4" descr="Изображение выглядит как книга,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0CC14C7F-016E-49D4-B8B0-C7ECA8A62C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740" y="1654032"/>
            <a:ext cx="1854592" cy="21508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44971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карта&#10;&#10;Автоматически созданное описание">
            <a:extLst>
              <a:ext uri="{FF2B5EF4-FFF2-40B4-BE49-F238E27FC236}">
                <a16:creationId xmlns="" xmlns:a16="http://schemas.microsoft.com/office/drawing/2014/main" id="{0D23CDFE-39B3-47A1-B816-383B436410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30563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2084-AA93-48A3-A056-F554C2E2521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36B39C-94AD-432B-86B8-37EDEF2987B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8073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8041C7A-404D-4A1A-8130-03CF3FF7F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D97A78E-AE0C-496D-875C-E74DBE825B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B708932-BFCA-43CF-A98E-C9B84838D7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435FE6-3A62-46A3-AD8C-BF2F692313A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7857F0A-3123-49DA-B46C-A65C8699C4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1221AAF-B13C-44AD-8EC8-B707771E5D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607B4C-393F-4E3D-A696-83B041F08FC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3056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26146" y="3773724"/>
            <a:ext cx="43363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</a:t>
            </a:r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педагогов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752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71135" y="1359547"/>
            <a:ext cx="7704667" cy="389466"/>
          </a:xfrm>
          <a:prstGeom prst="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C3F14C11-DCBB-4134-AE69-58D193E8395F}"/>
              </a:ext>
            </a:extLst>
          </p:cNvPr>
          <p:cNvSpPr/>
          <p:nvPr/>
        </p:nvSpPr>
        <p:spPr>
          <a:xfrm>
            <a:off x="588218" y="1272236"/>
            <a:ext cx="10045915" cy="1374243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spcCol="360000" rtlCol="0" anchor="t" anchorCtr="0"/>
          <a:lstStyle/>
          <a:p>
            <a:r>
              <a:rPr lang="ru-RU" sz="2800" i="1" dirty="0" smtClean="0">
                <a:solidFill>
                  <a:srgbClr val="1B3281"/>
                </a:solidFill>
              </a:rPr>
              <a:t>В целях </a:t>
            </a:r>
            <a:r>
              <a:rPr lang="ru-RU" sz="2800" i="1" dirty="0" smtClean="0">
                <a:solidFill>
                  <a:schemeClr val="bg1"/>
                </a:solidFill>
              </a:rPr>
              <a:t>эффективного использования оборудования</a:t>
            </a:r>
          </a:p>
          <a:p>
            <a:r>
              <a:rPr lang="ru-RU" sz="2800" i="1" dirty="0" smtClean="0">
                <a:solidFill>
                  <a:srgbClr val="1B3281"/>
                </a:solidFill>
              </a:rPr>
              <a:t>педагогами </a:t>
            </a:r>
            <a:r>
              <a:rPr lang="ru-RU" sz="2800" i="1" dirty="0" smtClean="0">
                <a:solidFill>
                  <a:srgbClr val="1B3281"/>
                </a:solidFill>
                <a:ea typeface="Helvetica Neue"/>
                <a:cs typeface="Arial" panose="020B0604020202020204" pitchFamily="34" charset="0"/>
                <a:sym typeface="Helvetica Neue"/>
              </a:rPr>
              <a:t>центров «Точка роста», «</a:t>
            </a:r>
            <a:r>
              <a:rPr lang="en-US" sz="2800" i="1" dirty="0" smtClean="0">
                <a:solidFill>
                  <a:srgbClr val="1B3281"/>
                </a:solidFill>
                <a:ea typeface="Helvetica Neue"/>
                <a:cs typeface="Arial" panose="020B0604020202020204" pitchFamily="34" charset="0"/>
                <a:sym typeface="Helvetica Neue"/>
              </a:rPr>
              <a:t>IT</a:t>
            </a:r>
            <a:r>
              <a:rPr lang="ru-RU" sz="2800" i="1" dirty="0" smtClean="0">
                <a:solidFill>
                  <a:srgbClr val="1B3281"/>
                </a:solidFill>
                <a:ea typeface="Helvetica Neue"/>
                <a:cs typeface="Arial" panose="020B0604020202020204" pitchFamily="34" charset="0"/>
                <a:sym typeface="Helvetica Neue"/>
              </a:rPr>
              <a:t>-куб», «Школьный Кванториум»</a:t>
            </a:r>
            <a:endParaRPr lang="ru-RU" sz="2800" i="1" dirty="0">
              <a:solidFill>
                <a:srgbClr val="1B3281"/>
              </a:solidFill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6824796F-5BBF-44B3-AA6C-9B5EC8824633}"/>
              </a:ext>
            </a:extLst>
          </p:cNvPr>
          <p:cNvSpPr txBox="1">
            <a:spLocks/>
          </p:cNvSpPr>
          <p:nvPr/>
        </p:nvSpPr>
        <p:spPr>
          <a:xfrm>
            <a:off x="588218" y="160041"/>
            <a:ext cx="9965482" cy="95755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3600" b="1" dirty="0" smtClean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педагогов</a:t>
            </a:r>
            <a:endParaRPr lang="ru-RU" sz="3600" b="1" dirty="0">
              <a:solidFill>
                <a:srgbClr val="0072B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89DEB10B-3835-4427-99D9-3613B33232E4}"/>
              </a:ext>
            </a:extLst>
          </p:cNvPr>
          <p:cNvSpPr/>
          <p:nvPr/>
        </p:nvSpPr>
        <p:spPr>
          <a:xfrm>
            <a:off x="487835" y="4829613"/>
            <a:ext cx="2651196" cy="780044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400" b="1" kern="0" dirty="0" smtClean="0">
                <a:solidFill>
                  <a:srgbClr val="0072BC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25 мая-25 июня</a:t>
            </a:r>
            <a:endParaRPr lang="ru-RU" sz="2400" b="1" kern="0" dirty="0">
              <a:solidFill>
                <a:srgbClr val="0072BC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4067" y="4495800"/>
            <a:ext cx="2980266" cy="1439333"/>
          </a:xfrm>
          <a:prstGeom prst="roundRect">
            <a:avLst/>
          </a:prstGeom>
          <a:noFill/>
          <a:ln w="285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759201" y="2801115"/>
            <a:ext cx="3928534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>
                <a:solidFill>
                  <a:srgbClr val="1B3281"/>
                </a:solidFill>
                <a:ea typeface="Helvetica Neue"/>
                <a:cs typeface="Arial" panose="020B0604020202020204" pitchFamily="34" charset="0"/>
              </a:rPr>
              <a:t>Инвариантный модуль:</a:t>
            </a:r>
            <a:r>
              <a:rPr lang="ru-RU" sz="1600" i="1" dirty="0">
                <a:solidFill>
                  <a:srgbClr val="1B3281"/>
                </a:solidFill>
                <a:ea typeface="Helvetica Neue"/>
                <a:cs typeface="Arial" panose="020B0604020202020204" pitchFamily="34" charset="0"/>
              </a:rPr>
              <a:t> нормативное и учебно-методическое обеспечение </a:t>
            </a:r>
            <a:r>
              <a:rPr lang="ru-RU" sz="1600" i="1" dirty="0" smtClean="0">
                <a:solidFill>
                  <a:srgbClr val="1B3281"/>
                </a:solidFill>
                <a:ea typeface="Helvetica Neue"/>
                <a:cs typeface="Arial" panose="020B0604020202020204" pitchFamily="34" charset="0"/>
              </a:rPr>
              <a:t>деятельности </a:t>
            </a:r>
            <a:r>
              <a:rPr lang="ru-RU" sz="1600" i="1" dirty="0">
                <a:solidFill>
                  <a:srgbClr val="1B3281"/>
                </a:solidFill>
                <a:ea typeface="Helvetica Neue"/>
                <a:cs typeface="Arial" panose="020B0604020202020204" pitchFamily="34" charset="0"/>
              </a:rPr>
              <a:t>региональных центров, создаваемых в рамках национального проекта «Образование</a:t>
            </a:r>
            <a:r>
              <a:rPr lang="ru-RU" sz="1600" i="1" dirty="0" smtClean="0">
                <a:solidFill>
                  <a:srgbClr val="1B3281"/>
                </a:solidFill>
                <a:ea typeface="Helvetica Neue"/>
                <a:cs typeface="Arial" panose="020B0604020202020204" pitchFamily="34" charset="0"/>
              </a:rPr>
              <a:t>»; вопросы </a:t>
            </a:r>
            <a:r>
              <a:rPr lang="ru-RU" sz="1600" i="1" dirty="0">
                <a:solidFill>
                  <a:srgbClr val="1B3281"/>
                </a:solidFill>
                <a:ea typeface="Helvetica Neue"/>
                <a:cs typeface="Arial" panose="020B0604020202020204" pitchFamily="34" charset="0"/>
              </a:rPr>
              <a:t>национальной политики в области </a:t>
            </a:r>
            <a:r>
              <a:rPr lang="ru-RU" sz="1600" i="1" dirty="0" smtClean="0">
                <a:solidFill>
                  <a:srgbClr val="1B3281"/>
                </a:solidFill>
                <a:ea typeface="Helvetica Neue"/>
                <a:cs typeface="Arial" panose="020B0604020202020204" pitchFamily="34" charset="0"/>
              </a:rPr>
              <a:t>образования, </a:t>
            </a:r>
            <a:r>
              <a:rPr lang="ru-RU" sz="1600" i="1" dirty="0">
                <a:solidFill>
                  <a:srgbClr val="1B3281"/>
                </a:solidFill>
                <a:ea typeface="Helvetica Neue"/>
                <a:cs typeface="Arial" panose="020B0604020202020204" pitchFamily="34" charset="0"/>
              </a:rPr>
              <a:t>методика преподавания различных дисциплин в условиях обогащенной лабораторной среды современной </a:t>
            </a:r>
            <a:r>
              <a:rPr lang="ru-RU" sz="1600" i="1" dirty="0" smtClean="0">
                <a:solidFill>
                  <a:srgbClr val="1B3281"/>
                </a:solidFill>
                <a:ea typeface="Helvetica Neue"/>
                <a:cs typeface="Arial" panose="020B0604020202020204" pitchFamily="34" charset="0"/>
              </a:rPr>
              <a:t>школы (учреждений дополнительного образования детей)</a:t>
            </a:r>
            <a:endParaRPr lang="ru-RU" sz="1600" i="1" dirty="0">
              <a:solidFill>
                <a:srgbClr val="1B3281"/>
              </a:solidFill>
              <a:ea typeface="Helvetica Neue"/>
              <a:cs typeface="Arial" panose="020B0604020202020204" pitchFamily="34" charset="0"/>
            </a:endParaRPr>
          </a:p>
          <a:p>
            <a:r>
              <a:rPr lang="ru-RU" sz="1600" b="1" i="1" dirty="0">
                <a:solidFill>
                  <a:srgbClr val="1B3281"/>
                </a:solidFill>
                <a:ea typeface="Helvetica Neue"/>
                <a:cs typeface="Arial" panose="020B0604020202020204" pitchFamily="34" charset="0"/>
              </a:rPr>
              <a:t>Вариативный </a:t>
            </a:r>
            <a:r>
              <a:rPr lang="ru-RU" sz="1600" b="1" i="1" dirty="0" smtClean="0">
                <a:solidFill>
                  <a:srgbClr val="1B3281"/>
                </a:solidFill>
                <a:ea typeface="Helvetica Neue"/>
                <a:cs typeface="Arial" panose="020B0604020202020204" pitchFamily="34" charset="0"/>
              </a:rPr>
              <a:t>модуль: </a:t>
            </a:r>
            <a:r>
              <a:rPr lang="ru-RU" sz="1600" i="1" dirty="0">
                <a:solidFill>
                  <a:srgbClr val="1B3281"/>
                </a:solidFill>
                <a:ea typeface="Helvetica Neue"/>
                <a:cs typeface="Arial" panose="020B0604020202020204" pitchFamily="34" charset="0"/>
              </a:rPr>
              <a:t>по использованию оборудования центров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F184B759-E19F-4D68-B737-25B76E7A5777}"/>
              </a:ext>
            </a:extLst>
          </p:cNvPr>
          <p:cNvSpPr/>
          <p:nvPr/>
        </p:nvSpPr>
        <p:spPr>
          <a:xfrm>
            <a:off x="954950" y="2929269"/>
            <a:ext cx="1798500" cy="992809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7200" b="1" kern="0" dirty="0" smtClean="0">
                <a:solidFill>
                  <a:srgbClr val="0072BC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36</a:t>
            </a:r>
            <a:endParaRPr lang="ru-RU" sz="6600" kern="0" dirty="0">
              <a:solidFill>
                <a:srgbClr val="0072BC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89DEB10B-3835-4427-99D9-3613B33232E4}"/>
              </a:ext>
            </a:extLst>
          </p:cNvPr>
          <p:cNvSpPr/>
          <p:nvPr/>
        </p:nvSpPr>
        <p:spPr>
          <a:xfrm>
            <a:off x="551552" y="3892005"/>
            <a:ext cx="2651196" cy="44915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800" kern="0" dirty="0" smtClean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часов</a:t>
            </a:r>
            <a:endParaRPr lang="ru-RU" sz="2800" kern="0" dirty="0">
              <a:solidFill>
                <a:srgbClr val="1B328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967133" y="2823831"/>
            <a:ext cx="2980266" cy="3165055"/>
          </a:xfrm>
          <a:prstGeom prst="roundRect">
            <a:avLst/>
          </a:prstGeom>
          <a:noFill/>
          <a:ln w="285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102603" y="4317074"/>
            <a:ext cx="26928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1B3281"/>
                </a:solidFill>
                <a:ea typeface="Helvetica Neue"/>
                <a:cs typeface="Arial" panose="020B0604020202020204" pitchFamily="34" charset="0"/>
              </a:rPr>
              <a:t>заочно с применением дистанционных образовательных технологий – онлайн-курс, </a:t>
            </a:r>
            <a:r>
              <a:rPr lang="ru-RU" sz="1400" dirty="0" err="1" smtClean="0">
                <a:solidFill>
                  <a:srgbClr val="1B3281"/>
                </a:solidFill>
                <a:ea typeface="Helvetica Neue"/>
                <a:cs typeface="Arial" panose="020B0604020202020204" pitchFamily="34" charset="0"/>
              </a:rPr>
              <a:t>вебинары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102603" y="3859066"/>
            <a:ext cx="10302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72BC"/>
                </a:solidFill>
                <a:ea typeface="Helvetica Neue"/>
                <a:cs typeface="Arial" panose="020B0604020202020204" pitchFamily="34" charset="0"/>
              </a:rPr>
              <a:t>Формат</a:t>
            </a:r>
            <a:r>
              <a:rPr lang="ru-RU" b="1" dirty="0">
                <a:solidFill>
                  <a:srgbClr val="0072BC"/>
                </a:solidFill>
                <a:ea typeface="Helvetica Neue"/>
                <a:cs typeface="Arial" panose="020B0604020202020204" pitchFamily="34" charset="0"/>
              </a:rPr>
              <a:t>:</a:t>
            </a:r>
            <a:endParaRPr lang="ru-RU" dirty="0">
              <a:solidFill>
                <a:srgbClr val="0072BC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408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3300" y="323845"/>
            <a:ext cx="4967835" cy="595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Программы для педагогов</a:t>
            </a:r>
            <a:endParaRPr lang="ru-RU" sz="2800" b="1" dirty="0" smtClean="0">
              <a:solidFill>
                <a:srgbClr val="0070C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3299" y="1262185"/>
            <a:ext cx="7328035" cy="5402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000" dirty="0">
                <a:solidFill>
                  <a:srgbClr val="002060"/>
                </a:solidFill>
              </a:rPr>
              <a:t>Использование оборудования региональных центров </a:t>
            </a:r>
            <a:r>
              <a:rPr lang="ru-RU" sz="2000" b="1" dirty="0">
                <a:solidFill>
                  <a:srgbClr val="002060"/>
                </a:solidFill>
              </a:rPr>
              <a:t>(«Школьный </a:t>
            </a:r>
            <a:r>
              <a:rPr lang="ru-RU" sz="2000" b="1" dirty="0" smtClean="0">
                <a:solidFill>
                  <a:srgbClr val="002060"/>
                </a:solidFill>
              </a:rPr>
              <a:t>Кванториум», </a:t>
            </a:r>
            <a:r>
              <a:rPr lang="ru-RU" sz="2000" b="1" dirty="0">
                <a:solidFill>
                  <a:srgbClr val="002060"/>
                </a:solidFill>
              </a:rPr>
              <a:t>«Точка роста</a:t>
            </a:r>
            <a:r>
              <a:rPr lang="ru-RU" sz="2000" b="1" dirty="0" smtClean="0">
                <a:solidFill>
                  <a:srgbClr val="002060"/>
                </a:solidFill>
              </a:rPr>
              <a:t>») </a:t>
            </a:r>
            <a:r>
              <a:rPr lang="ru-RU" sz="2000" dirty="0">
                <a:solidFill>
                  <a:srgbClr val="002060"/>
                </a:solidFill>
              </a:rPr>
              <a:t>для реализации образовательных программ по </a:t>
            </a:r>
            <a:r>
              <a:rPr lang="ru-RU" sz="2000" b="1" dirty="0">
                <a:solidFill>
                  <a:srgbClr val="002060"/>
                </a:solidFill>
              </a:rPr>
              <a:t>химии</a:t>
            </a:r>
            <a:r>
              <a:rPr lang="ru-RU" sz="2000" dirty="0">
                <a:solidFill>
                  <a:srgbClr val="002060"/>
                </a:solidFill>
              </a:rPr>
              <a:t> в рамках естественно-научного направления</a:t>
            </a:r>
          </a:p>
          <a:p>
            <a:pPr marL="342900" lvl="0" indent="-342900">
              <a:lnSpc>
                <a:spcPct val="107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000" dirty="0">
                <a:solidFill>
                  <a:srgbClr val="002060"/>
                </a:solidFill>
              </a:rPr>
              <a:t>Использование оборудования региональных центров </a:t>
            </a:r>
            <a:r>
              <a:rPr lang="ru-RU" sz="2000" b="1" dirty="0">
                <a:solidFill>
                  <a:srgbClr val="002060"/>
                </a:solidFill>
              </a:rPr>
              <a:t>(«Школьный </a:t>
            </a:r>
            <a:r>
              <a:rPr lang="ru-RU" sz="2000" b="1" dirty="0" smtClean="0">
                <a:solidFill>
                  <a:srgbClr val="002060"/>
                </a:solidFill>
              </a:rPr>
              <a:t>Кванториум», </a:t>
            </a:r>
            <a:r>
              <a:rPr lang="ru-RU" sz="2000" b="1" dirty="0">
                <a:solidFill>
                  <a:srgbClr val="002060"/>
                </a:solidFill>
              </a:rPr>
              <a:t>«Точка роста</a:t>
            </a:r>
            <a:r>
              <a:rPr lang="ru-RU" sz="2000" b="1" dirty="0" smtClean="0">
                <a:solidFill>
                  <a:srgbClr val="002060"/>
                </a:solidFill>
              </a:rPr>
              <a:t>») </a:t>
            </a:r>
            <a:r>
              <a:rPr lang="ru-RU" sz="2000" dirty="0" smtClean="0">
                <a:solidFill>
                  <a:srgbClr val="002060"/>
                </a:solidFill>
              </a:rPr>
              <a:t>для </a:t>
            </a:r>
            <a:r>
              <a:rPr lang="ru-RU" sz="2000" dirty="0">
                <a:solidFill>
                  <a:srgbClr val="002060"/>
                </a:solidFill>
              </a:rPr>
              <a:t>реализации образовательных программ по </a:t>
            </a:r>
            <a:r>
              <a:rPr lang="ru-RU" sz="2000" b="1" dirty="0">
                <a:solidFill>
                  <a:srgbClr val="002060"/>
                </a:solidFill>
              </a:rPr>
              <a:t>биологии</a:t>
            </a:r>
            <a:r>
              <a:rPr lang="ru-RU" sz="2000" dirty="0">
                <a:solidFill>
                  <a:srgbClr val="002060"/>
                </a:solidFill>
              </a:rPr>
              <a:t> в рамках естественно-научного направления</a:t>
            </a:r>
          </a:p>
          <a:p>
            <a:pPr marL="342900" lvl="0" indent="-342900">
              <a:lnSpc>
                <a:spcPct val="107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000" dirty="0">
                <a:solidFill>
                  <a:srgbClr val="002060"/>
                </a:solidFill>
              </a:rPr>
              <a:t>Использование оборудования региональных центров </a:t>
            </a:r>
            <a:r>
              <a:rPr lang="ru-RU" sz="2000" b="1" dirty="0">
                <a:solidFill>
                  <a:srgbClr val="002060"/>
                </a:solidFill>
              </a:rPr>
              <a:t>(«Школьный </a:t>
            </a:r>
            <a:r>
              <a:rPr lang="ru-RU" sz="2000" b="1" dirty="0" smtClean="0">
                <a:solidFill>
                  <a:srgbClr val="002060"/>
                </a:solidFill>
              </a:rPr>
              <a:t>Кванториум», </a:t>
            </a:r>
            <a:r>
              <a:rPr lang="ru-RU" sz="2000" b="1" dirty="0">
                <a:solidFill>
                  <a:srgbClr val="002060"/>
                </a:solidFill>
              </a:rPr>
              <a:t>«Точка роста</a:t>
            </a:r>
            <a:r>
              <a:rPr lang="ru-RU" sz="2000" b="1" dirty="0" smtClean="0">
                <a:solidFill>
                  <a:srgbClr val="002060"/>
                </a:solidFill>
              </a:rPr>
              <a:t>») </a:t>
            </a:r>
            <a:r>
              <a:rPr lang="ru-RU" sz="2000" dirty="0" smtClean="0">
                <a:solidFill>
                  <a:srgbClr val="002060"/>
                </a:solidFill>
              </a:rPr>
              <a:t>для </a:t>
            </a:r>
            <a:r>
              <a:rPr lang="ru-RU" sz="2000" dirty="0">
                <a:solidFill>
                  <a:srgbClr val="002060"/>
                </a:solidFill>
              </a:rPr>
              <a:t>реализации образовательных программ по </a:t>
            </a:r>
            <a:r>
              <a:rPr lang="ru-RU" sz="2000" b="1" dirty="0">
                <a:solidFill>
                  <a:srgbClr val="002060"/>
                </a:solidFill>
              </a:rPr>
              <a:t>физике</a:t>
            </a:r>
            <a:r>
              <a:rPr lang="ru-RU" sz="2000" dirty="0">
                <a:solidFill>
                  <a:srgbClr val="002060"/>
                </a:solidFill>
              </a:rPr>
              <a:t> в рамках естественно-научного направления</a:t>
            </a:r>
          </a:p>
          <a:p>
            <a:pPr marL="342900" lvl="0" indent="-342900">
              <a:lnSpc>
                <a:spcPct val="107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000" dirty="0">
                <a:solidFill>
                  <a:srgbClr val="002060"/>
                </a:solidFill>
              </a:rPr>
              <a:t>Реализации дополнительных общеобразовательных программ технической направленности с использованием оборудования центра цифрового образования детей </a:t>
            </a:r>
            <a:r>
              <a:rPr lang="ru-RU" sz="2000" b="1" dirty="0">
                <a:solidFill>
                  <a:srgbClr val="002060"/>
                </a:solidFill>
              </a:rPr>
              <a:t>«</a:t>
            </a:r>
            <a:r>
              <a:rPr lang="en-US" sz="2000" b="1" dirty="0">
                <a:solidFill>
                  <a:srgbClr val="002060"/>
                </a:solidFill>
              </a:rPr>
              <a:t>IT</a:t>
            </a:r>
            <a:r>
              <a:rPr lang="ru-RU" sz="2000" b="1" dirty="0" smtClean="0">
                <a:solidFill>
                  <a:srgbClr val="002060"/>
                </a:solidFill>
              </a:rPr>
              <a:t>-куб»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41148" y="737937"/>
            <a:ext cx="3060833" cy="363680"/>
          </a:xfrm>
          <a:prstGeom prst="roundRect">
            <a:avLst/>
          </a:prstGeom>
          <a:solidFill>
            <a:srgbClr val="163E8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Краткое наименование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841148" y="5531172"/>
            <a:ext cx="2342672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solidFill>
                  <a:srgbClr val="0070C0"/>
                </a:solidFill>
                <a:ea typeface="Helvetica Neue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70C0"/>
                </a:solidFill>
                <a:ea typeface="Helvetica Neue"/>
                <a:cs typeface="Arial" panose="020B0604020202020204" pitchFamily="34" charset="0"/>
              </a:rPr>
              <a:t>«</a:t>
            </a:r>
            <a:r>
              <a:rPr lang="en-US" sz="2000" b="1" dirty="0">
                <a:solidFill>
                  <a:srgbClr val="0070C0"/>
                </a:solidFill>
                <a:ea typeface="Helvetica Neue"/>
                <a:cs typeface="Arial" panose="020B0604020202020204" pitchFamily="34" charset="0"/>
              </a:rPr>
              <a:t>IT</a:t>
            </a:r>
            <a:r>
              <a:rPr lang="ru-RU" sz="2000" b="1" dirty="0">
                <a:solidFill>
                  <a:srgbClr val="0070C0"/>
                </a:solidFill>
                <a:ea typeface="Helvetica Neue"/>
                <a:cs typeface="Arial" panose="020B0604020202020204" pitchFamily="34" charset="0"/>
              </a:rPr>
              <a:t>-куб»: педагоги дополнительного образования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41148" y="1440331"/>
            <a:ext cx="2859278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70C0"/>
                </a:solidFill>
                <a:ea typeface="Helvetica Neue"/>
                <a:cs typeface="Arial" panose="020B0604020202020204" pitchFamily="34" charset="0"/>
              </a:rPr>
              <a:t>«</a:t>
            </a:r>
            <a:r>
              <a:rPr lang="ru-RU" sz="2000" b="1" dirty="0" err="1">
                <a:solidFill>
                  <a:srgbClr val="0070C0"/>
                </a:solidFill>
                <a:ea typeface="Helvetica Neue"/>
                <a:cs typeface="Arial" panose="020B0604020202020204" pitchFamily="34" charset="0"/>
              </a:rPr>
              <a:t>Кванториум</a:t>
            </a:r>
            <a:r>
              <a:rPr lang="ru-RU" sz="2000" b="1" dirty="0">
                <a:solidFill>
                  <a:srgbClr val="0070C0"/>
                </a:solidFill>
                <a:ea typeface="Helvetica Neue"/>
                <a:cs typeface="Arial" panose="020B0604020202020204" pitchFamily="34" charset="0"/>
              </a:rPr>
              <a:t>» и «Точка роста»: учителя химии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841148" y="2779824"/>
            <a:ext cx="3062238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70C0"/>
                </a:solidFill>
                <a:ea typeface="Helvetica Neue"/>
                <a:cs typeface="Arial" panose="020B0604020202020204" pitchFamily="34" charset="0"/>
              </a:rPr>
              <a:t>«Кванториум» и «Точка роста»: учителя биологии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841148" y="4155498"/>
            <a:ext cx="2897204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70C0"/>
                </a:solidFill>
                <a:ea typeface="Helvetica Neue"/>
                <a:cs typeface="Arial" panose="020B0604020202020204" pitchFamily="34" charset="0"/>
              </a:rPr>
              <a:t>«Кванториум» и «Точка роста»: учителя физики</a:t>
            </a:r>
          </a:p>
        </p:txBody>
      </p:sp>
    </p:spTree>
    <p:extLst>
      <p:ext uri="{BB962C8B-B14F-4D97-AF65-F5344CB8AC3E}">
        <p14:creationId xmlns="" xmlns:p14="http://schemas.microsoft.com/office/powerpoint/2010/main" val="346470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6931" y="373432"/>
            <a:ext cx="46688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На обучение приглашаются: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2808" y="1914959"/>
            <a:ext cx="6394383" cy="3426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000"/>
              </a:spcAft>
              <a:buAutoNum type="arabicParenR"/>
            </a:pPr>
            <a:r>
              <a:rPr lang="ru-RU" sz="2000" dirty="0">
                <a:solidFill>
                  <a:srgbClr val="002060"/>
                </a:solidFill>
              </a:rPr>
              <a:t>учителя, планирующие осуществлять обучение в 2021 году в детских технопарках «</a:t>
            </a:r>
            <a:r>
              <a:rPr lang="ru-RU" sz="2000" b="1" dirty="0">
                <a:solidFill>
                  <a:srgbClr val="002060"/>
                </a:solidFill>
              </a:rPr>
              <a:t>Кванториум</a:t>
            </a:r>
            <a:r>
              <a:rPr lang="ru-RU" sz="2000" dirty="0">
                <a:solidFill>
                  <a:srgbClr val="002060"/>
                </a:solidFill>
              </a:rPr>
              <a:t>» (учителя </a:t>
            </a:r>
            <a:r>
              <a:rPr lang="ru-RU" sz="2000" b="1" dirty="0">
                <a:solidFill>
                  <a:srgbClr val="002060"/>
                </a:solidFill>
              </a:rPr>
              <a:t>физики, химии, биологии</a:t>
            </a:r>
            <a:r>
              <a:rPr lang="ru-RU" sz="2000" dirty="0">
                <a:solidFill>
                  <a:srgbClr val="002060"/>
                </a:solidFill>
              </a:rPr>
              <a:t>)</a:t>
            </a:r>
          </a:p>
          <a:p>
            <a:pPr marL="342900" indent="-342900">
              <a:spcAft>
                <a:spcPts val="1000"/>
              </a:spcAft>
              <a:buAutoNum type="arabicParenR"/>
            </a:pPr>
            <a:r>
              <a:rPr lang="ru-RU" sz="2000" dirty="0">
                <a:solidFill>
                  <a:srgbClr val="002060"/>
                </a:solidFill>
              </a:rPr>
              <a:t>учителя, планирующие осуществлять обучение в 2021 году в центрах образования естественно-научной и технологической направленностей «</a:t>
            </a:r>
            <a:r>
              <a:rPr lang="ru-RU" sz="2000" b="1" dirty="0">
                <a:solidFill>
                  <a:srgbClr val="002060"/>
                </a:solidFill>
              </a:rPr>
              <a:t>Точка роста</a:t>
            </a:r>
            <a:r>
              <a:rPr lang="ru-RU" sz="2000" dirty="0">
                <a:solidFill>
                  <a:srgbClr val="002060"/>
                </a:solidFill>
              </a:rPr>
              <a:t>» (учителя </a:t>
            </a:r>
            <a:r>
              <a:rPr lang="ru-RU" sz="2000" b="1" dirty="0">
                <a:solidFill>
                  <a:srgbClr val="002060"/>
                </a:solidFill>
              </a:rPr>
              <a:t>физики, химии, биологии</a:t>
            </a:r>
            <a:r>
              <a:rPr lang="ru-RU" sz="2000" dirty="0">
                <a:solidFill>
                  <a:srgbClr val="002060"/>
                </a:solidFill>
              </a:rPr>
              <a:t>)</a:t>
            </a:r>
          </a:p>
          <a:p>
            <a:pPr marL="342900" indent="-342900">
              <a:spcAft>
                <a:spcPts val="1000"/>
              </a:spcAft>
              <a:buAutoNum type="arabicParenR"/>
            </a:pPr>
            <a:r>
              <a:rPr lang="ru-RU" sz="2000" dirty="0">
                <a:solidFill>
                  <a:srgbClr val="002060"/>
                </a:solidFill>
              </a:rPr>
              <a:t>педагоги дополнительного образования, планирующие осуществлять обучение в 2021 году в центрах цифрового образования «</a:t>
            </a:r>
            <a:r>
              <a:rPr lang="ru-RU" sz="2000" b="1" dirty="0">
                <a:solidFill>
                  <a:srgbClr val="002060"/>
                </a:solidFill>
              </a:rPr>
              <a:t>IT-куб</a:t>
            </a:r>
            <a:r>
              <a:rPr lang="ru-RU" sz="2000" dirty="0">
                <a:solidFill>
                  <a:srgbClr val="002060"/>
                </a:solidFill>
              </a:rPr>
              <a:t>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749759" y="2791737"/>
            <a:ext cx="3020911" cy="1673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70C0"/>
                </a:solidFill>
                <a:ea typeface="Helvetica Neue"/>
                <a:cs typeface="Arial" panose="020B0604020202020204" pitchFamily="34" charset="0"/>
              </a:rPr>
              <a:t>В зависимости от количества открываемых в 2021 году центров</a:t>
            </a:r>
            <a:endParaRPr lang="ru-RU" sz="2400" b="1" dirty="0">
              <a:solidFill>
                <a:srgbClr val="0070C0"/>
              </a:solidFill>
              <a:ea typeface="Helvetica Neue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2425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лендарь на Май 2021 года: скачать и распечатать бесплатно!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57" y="1760536"/>
            <a:ext cx="5493633" cy="38894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832090" y="1760536"/>
            <a:ext cx="50059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1B3281"/>
                </a:solidFill>
                <a:ea typeface="Helvetica Neue"/>
                <a:cs typeface="Arial" panose="020B0604020202020204" pitchFamily="34" charset="0"/>
              </a:rPr>
              <a:t>4-16 мая – подготовка списков педагогов по форме</a:t>
            </a:r>
            <a:endParaRPr lang="ru-RU" sz="2000" i="1" dirty="0">
              <a:solidFill>
                <a:srgbClr val="1B3281"/>
              </a:solidFill>
              <a:ea typeface="Helvetica Neue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32090" y="2731083"/>
            <a:ext cx="50059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1B3281"/>
                </a:solidFill>
                <a:ea typeface="Helvetica Neue"/>
                <a:cs typeface="Arial" panose="020B0604020202020204" pitchFamily="34" charset="0"/>
              </a:rPr>
              <a:t>17-21 мая – загрузка формы в Цифровую экосистему ДПО</a:t>
            </a:r>
            <a:endParaRPr lang="ru-RU" sz="2000" i="1" dirty="0">
              <a:solidFill>
                <a:srgbClr val="1B3281"/>
              </a:solidFill>
              <a:ea typeface="Helvetica Neue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32090" y="3744944"/>
            <a:ext cx="50059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1B3281"/>
                </a:solidFill>
                <a:ea typeface="Helvetica Neue"/>
                <a:cs typeface="Arial" panose="020B0604020202020204" pitchFamily="34" charset="0"/>
              </a:rPr>
              <a:t>21-24 мая – активизация личных кабинетов слушателями</a:t>
            </a:r>
            <a:endParaRPr lang="ru-RU" sz="2000" i="1" dirty="0">
              <a:solidFill>
                <a:srgbClr val="1B3281"/>
              </a:solidFill>
              <a:ea typeface="Helvetica Neue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32090" y="4758805"/>
            <a:ext cx="50059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1B3281"/>
                </a:solidFill>
                <a:ea typeface="Helvetica Neue"/>
                <a:cs typeface="Arial" panose="020B0604020202020204" pitchFamily="34" charset="0"/>
              </a:rPr>
              <a:t>25 мая – старт обучения, установочный </a:t>
            </a:r>
            <a:r>
              <a:rPr lang="ru-RU" sz="2000" b="1" i="1" dirty="0" err="1" smtClean="0">
                <a:solidFill>
                  <a:srgbClr val="1B3281"/>
                </a:solidFill>
                <a:ea typeface="Helvetica Neue"/>
                <a:cs typeface="Arial" panose="020B0604020202020204" pitchFamily="34" charset="0"/>
              </a:rPr>
              <a:t>вебинар</a:t>
            </a:r>
            <a:r>
              <a:rPr lang="ru-RU" sz="2000" b="1" i="1" dirty="0" smtClean="0">
                <a:solidFill>
                  <a:srgbClr val="1B3281"/>
                </a:solidFill>
                <a:ea typeface="Helvetica Neue"/>
                <a:cs typeface="Arial" panose="020B0604020202020204" pitchFamily="34" charset="0"/>
              </a:rPr>
              <a:t> для слушателей</a:t>
            </a:r>
            <a:endParaRPr lang="ru-RU" sz="2000" i="1" dirty="0">
              <a:solidFill>
                <a:srgbClr val="1B3281"/>
              </a:solidFill>
              <a:ea typeface="Helvetica Neue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713991" y="4587081"/>
            <a:ext cx="442762" cy="414603"/>
          </a:xfrm>
          <a:prstGeom prst="ellipse">
            <a:avLst/>
          </a:prstGeom>
          <a:solidFill>
            <a:srgbClr val="DAE3F3">
              <a:alpha val="52157"/>
            </a:srgb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159420" y="4591437"/>
            <a:ext cx="442762" cy="414603"/>
          </a:xfrm>
          <a:prstGeom prst="ellipse">
            <a:avLst/>
          </a:prstGeom>
          <a:solidFill>
            <a:srgbClr val="DAE3F3">
              <a:alpha val="16078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441017" y="4172478"/>
            <a:ext cx="442762" cy="414603"/>
          </a:xfrm>
          <a:prstGeom prst="ellipse">
            <a:avLst/>
          </a:prstGeom>
          <a:solidFill>
            <a:srgbClr val="DAE3F3">
              <a:alpha val="52157"/>
            </a:srgb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911193" y="363807"/>
            <a:ext cx="23206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Важные даты</a:t>
            </a:r>
          </a:p>
        </p:txBody>
      </p:sp>
    </p:spTree>
    <p:extLst>
      <p:ext uri="{BB962C8B-B14F-4D97-AF65-F5344CB8AC3E}">
        <p14:creationId xmlns="" xmlns:p14="http://schemas.microsoft.com/office/powerpoint/2010/main" val="261654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331</Words>
  <Application>Microsoft Office PowerPoint</Application>
  <PresentationFormat>Произвольный</PresentationFormat>
  <Paragraphs>31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1_Тема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Суханова Ольга Николаевна</dc:creator>
  <cp:lastModifiedBy>O_Balakshina</cp:lastModifiedBy>
  <cp:revision>16</cp:revision>
  <dcterms:created xsi:type="dcterms:W3CDTF">2021-04-21T11:00:55Z</dcterms:created>
  <dcterms:modified xsi:type="dcterms:W3CDTF">2021-04-26T05:40:29Z</dcterms:modified>
</cp:coreProperties>
</file>