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8" r:id="rId12"/>
    <p:sldId id="270" r:id="rId13"/>
    <p:sldId id="265" r:id="rId14"/>
    <p:sldId id="26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275F-7147-450D-AEFA-9E5FEA0890BF}" type="datetimeFigureOut">
              <a:rPr lang="ru-RU" smtClean="0"/>
              <a:t>09.09.2022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62E5-926D-4CC0-8F3C-E244602C3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810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275F-7147-450D-AEFA-9E5FEA0890BF}" type="datetimeFigureOut">
              <a:rPr lang="ru-RU" smtClean="0"/>
              <a:t>09.09.2022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62E5-926D-4CC0-8F3C-E244602C3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368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275F-7147-450D-AEFA-9E5FEA0890BF}" type="datetimeFigureOut">
              <a:rPr lang="ru-RU" smtClean="0"/>
              <a:t>09.09.2022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62E5-926D-4CC0-8F3C-E244602C3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76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275F-7147-450D-AEFA-9E5FEA0890BF}" type="datetimeFigureOut">
              <a:rPr lang="ru-RU" smtClean="0"/>
              <a:t>09.09.2022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62E5-926D-4CC0-8F3C-E244602C3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232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275F-7147-450D-AEFA-9E5FEA0890BF}" type="datetimeFigureOut">
              <a:rPr lang="ru-RU" smtClean="0"/>
              <a:t>09.09.2022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62E5-926D-4CC0-8F3C-E244602C3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491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275F-7147-450D-AEFA-9E5FEA0890BF}" type="datetimeFigureOut">
              <a:rPr lang="ru-RU" smtClean="0"/>
              <a:t>09.09.2022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62E5-926D-4CC0-8F3C-E244602C3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0718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275F-7147-450D-AEFA-9E5FEA0890BF}" type="datetimeFigureOut">
              <a:rPr lang="ru-RU" smtClean="0"/>
              <a:t>09.09.2022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62E5-926D-4CC0-8F3C-E244602C3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53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275F-7147-450D-AEFA-9E5FEA0890BF}" type="datetimeFigureOut">
              <a:rPr lang="ru-RU" smtClean="0"/>
              <a:t>09.09.2022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62E5-926D-4CC0-8F3C-E244602C3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851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275F-7147-450D-AEFA-9E5FEA0890BF}" type="datetimeFigureOut">
              <a:rPr lang="ru-RU" smtClean="0"/>
              <a:t>09.09.2022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62E5-926D-4CC0-8F3C-E244602C3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05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275F-7147-450D-AEFA-9E5FEA0890BF}" type="datetimeFigureOut">
              <a:rPr lang="ru-RU" smtClean="0"/>
              <a:t>09.09.2022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62E5-926D-4CC0-8F3C-E244602C3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939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275F-7147-450D-AEFA-9E5FEA0890BF}" type="datetimeFigureOut">
              <a:rPr lang="ru-RU" smtClean="0"/>
              <a:t>09.09.2022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62E5-926D-4CC0-8F3C-E244602C3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039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81275F-7147-450D-AEFA-9E5FEA0890BF}" type="datetimeFigureOut">
              <a:rPr lang="ru-RU" smtClean="0"/>
              <a:t>09.09.2022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262E5-926D-4CC0-8F3C-E244602C3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905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0669" y="404664"/>
            <a:ext cx="7772400" cy="1470025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</a:rPr>
              <a:t>Правила здорового питания школьников</a:t>
            </a:r>
            <a:endParaRPr lang="ru-RU" sz="48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1760" y="2060848"/>
            <a:ext cx="4342750" cy="434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960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AutoShape 4"/>
          <p:cNvSpPr>
            <a:spLocks noChangeArrowheads="1"/>
          </p:cNvSpPr>
          <p:nvPr/>
        </p:nvSpPr>
        <p:spPr bwMode="auto">
          <a:xfrm>
            <a:off x="0" y="3429000"/>
            <a:ext cx="2735263" cy="1008063"/>
          </a:xfrm>
          <a:prstGeom prst="flowChartTerminator">
            <a:avLst/>
          </a:prstGeom>
          <a:gradFill rotWithShape="1">
            <a:gsLst>
              <a:gs pos="0">
                <a:schemeClr val="accent1"/>
              </a:gs>
              <a:gs pos="5000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>
                <a:solidFill>
                  <a:srgbClr val="000066"/>
                </a:solidFill>
              </a:rPr>
              <a:t>Недостаточность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>
                <a:solidFill>
                  <a:srgbClr val="000066"/>
                </a:solidFill>
              </a:rPr>
              <a:t>питательных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>
                <a:solidFill>
                  <a:srgbClr val="000066"/>
                </a:solidFill>
              </a:rPr>
              <a:t>веществ</a:t>
            </a:r>
          </a:p>
        </p:txBody>
      </p:sp>
      <p:sp>
        <p:nvSpPr>
          <p:cNvPr id="30725" name="AutoShape 5"/>
          <p:cNvSpPr>
            <a:spLocks noChangeArrowheads="1"/>
          </p:cNvSpPr>
          <p:nvPr/>
        </p:nvSpPr>
        <p:spPr bwMode="auto">
          <a:xfrm>
            <a:off x="5580063" y="2060575"/>
            <a:ext cx="3241675" cy="790575"/>
          </a:xfrm>
          <a:prstGeom prst="flowChartTerminator">
            <a:avLst/>
          </a:prstGeom>
          <a:gradFill rotWithShape="1">
            <a:gsLst>
              <a:gs pos="0">
                <a:schemeClr val="folHlink"/>
              </a:gs>
              <a:gs pos="50000">
                <a:schemeClr val="folHlink">
                  <a:gamma/>
                  <a:shade val="46275"/>
                  <a:invGamma/>
                </a:schemeClr>
              </a:gs>
              <a:gs pos="100000">
                <a:schemeClr val="folHlink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>
                <a:solidFill>
                  <a:srgbClr val="FFFFFF"/>
                </a:solidFill>
              </a:rPr>
              <a:t>Потеря внимания </a:t>
            </a:r>
          </a:p>
        </p:txBody>
      </p:sp>
      <p:sp>
        <p:nvSpPr>
          <p:cNvPr id="30726" name="AutoShape 6"/>
          <p:cNvSpPr>
            <a:spLocks noChangeArrowheads="1"/>
          </p:cNvSpPr>
          <p:nvPr/>
        </p:nvSpPr>
        <p:spPr bwMode="auto">
          <a:xfrm>
            <a:off x="5580063" y="3284538"/>
            <a:ext cx="3241675" cy="790575"/>
          </a:xfrm>
          <a:prstGeom prst="flowChartTerminator">
            <a:avLst/>
          </a:prstGeom>
          <a:gradFill rotWithShape="1">
            <a:gsLst>
              <a:gs pos="0">
                <a:schemeClr val="folHlink"/>
              </a:gs>
              <a:gs pos="50000">
                <a:schemeClr val="folHlink">
                  <a:gamma/>
                  <a:shade val="46275"/>
                  <a:invGamma/>
                </a:schemeClr>
              </a:gs>
              <a:gs pos="100000">
                <a:schemeClr val="folHlink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>
                <a:solidFill>
                  <a:srgbClr val="FFFFFF"/>
                </a:solidFill>
              </a:rPr>
              <a:t>Слабость и переутомляемость</a:t>
            </a:r>
          </a:p>
        </p:txBody>
      </p:sp>
      <p:sp>
        <p:nvSpPr>
          <p:cNvPr id="30727" name="AutoShape 7"/>
          <p:cNvSpPr>
            <a:spLocks noChangeArrowheads="1"/>
          </p:cNvSpPr>
          <p:nvPr/>
        </p:nvSpPr>
        <p:spPr bwMode="auto">
          <a:xfrm>
            <a:off x="5580063" y="4581525"/>
            <a:ext cx="3241675" cy="790575"/>
          </a:xfrm>
          <a:prstGeom prst="flowChartTerminator">
            <a:avLst/>
          </a:prstGeom>
          <a:gradFill rotWithShape="1">
            <a:gsLst>
              <a:gs pos="0">
                <a:schemeClr val="folHlink"/>
              </a:gs>
              <a:gs pos="50000">
                <a:schemeClr val="folHlink">
                  <a:gamma/>
                  <a:shade val="46275"/>
                  <a:invGamma/>
                </a:schemeClr>
              </a:gs>
              <a:gs pos="100000">
                <a:schemeClr val="folHlink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>
                <a:solidFill>
                  <a:srgbClr val="FFFFFF"/>
                </a:solidFill>
              </a:rPr>
              <a:t>Ухудшение памяти и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>
                <a:solidFill>
                  <a:srgbClr val="FFFFFF"/>
                </a:solidFill>
              </a:rPr>
              <a:t>работы мозга</a:t>
            </a:r>
          </a:p>
        </p:txBody>
      </p:sp>
      <p:sp>
        <p:nvSpPr>
          <p:cNvPr id="30728" name="AutoShape 8"/>
          <p:cNvSpPr>
            <a:spLocks noChangeArrowheads="1"/>
          </p:cNvSpPr>
          <p:nvPr/>
        </p:nvSpPr>
        <p:spPr bwMode="auto">
          <a:xfrm>
            <a:off x="5580063" y="5734050"/>
            <a:ext cx="3241675" cy="790575"/>
          </a:xfrm>
          <a:prstGeom prst="flowChartTerminator">
            <a:avLst/>
          </a:prstGeom>
          <a:gradFill rotWithShape="1">
            <a:gsLst>
              <a:gs pos="0">
                <a:schemeClr val="folHlink"/>
              </a:gs>
              <a:gs pos="50000">
                <a:schemeClr val="folHlink">
                  <a:gamma/>
                  <a:shade val="46275"/>
                  <a:invGamma/>
                </a:schemeClr>
              </a:gs>
              <a:gs pos="100000">
                <a:schemeClr val="folHlink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>
                <a:solidFill>
                  <a:srgbClr val="FFFFFF"/>
                </a:solidFill>
              </a:rPr>
              <a:t>Легкий доступ к вирусным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>
                <a:solidFill>
                  <a:srgbClr val="FFFFFF"/>
                </a:solidFill>
              </a:rPr>
              <a:t>и инфекционным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>
                <a:solidFill>
                  <a:srgbClr val="FFFFFF"/>
                </a:solidFill>
              </a:rPr>
              <a:t>заболеваниям</a:t>
            </a:r>
          </a:p>
        </p:txBody>
      </p:sp>
      <p:sp>
        <p:nvSpPr>
          <p:cNvPr id="30729" name="AutoShape 9"/>
          <p:cNvSpPr>
            <a:spLocks noChangeArrowheads="1"/>
          </p:cNvSpPr>
          <p:nvPr/>
        </p:nvSpPr>
        <p:spPr bwMode="auto">
          <a:xfrm>
            <a:off x="2916238" y="3213100"/>
            <a:ext cx="2233612" cy="1468438"/>
          </a:xfrm>
          <a:custGeom>
            <a:avLst/>
            <a:gdLst>
              <a:gd name="T0" fmla="*/ 1665385 w 21600"/>
              <a:gd name="T1" fmla="*/ 0 h 21600"/>
              <a:gd name="T2" fmla="*/ 0 w 21600"/>
              <a:gd name="T3" fmla="*/ 734219 h 21600"/>
              <a:gd name="T4" fmla="*/ 1665385 w 21600"/>
              <a:gd name="T5" fmla="*/ 1468438 h 21600"/>
              <a:gd name="T6" fmla="*/ 2233612 w 21600"/>
              <a:gd name="T7" fmla="*/ 73421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7846 h 21600"/>
              <a:gd name="T14" fmla="*/ 20097 w 21600"/>
              <a:gd name="T15" fmla="*/ 1375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105" y="0"/>
                </a:moveTo>
                <a:lnTo>
                  <a:pt x="16105" y="7846"/>
                </a:lnTo>
                <a:lnTo>
                  <a:pt x="3375" y="7846"/>
                </a:lnTo>
                <a:lnTo>
                  <a:pt x="3375" y="13754"/>
                </a:lnTo>
                <a:lnTo>
                  <a:pt x="16105" y="13754"/>
                </a:lnTo>
                <a:lnTo>
                  <a:pt x="16105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7846"/>
                </a:moveTo>
                <a:lnTo>
                  <a:pt x="1350" y="13754"/>
                </a:lnTo>
                <a:lnTo>
                  <a:pt x="2700" y="13754"/>
                </a:lnTo>
                <a:lnTo>
                  <a:pt x="2700" y="7846"/>
                </a:lnTo>
                <a:close/>
              </a:path>
              <a:path w="21600" h="21600">
                <a:moveTo>
                  <a:pt x="0" y="7846"/>
                </a:moveTo>
                <a:lnTo>
                  <a:pt x="0" y="13754"/>
                </a:lnTo>
                <a:lnTo>
                  <a:pt x="675" y="13754"/>
                </a:lnTo>
                <a:lnTo>
                  <a:pt x="675" y="7846"/>
                </a:lnTo>
                <a:close/>
              </a:path>
            </a:pathLst>
          </a:custGeom>
          <a:solidFill>
            <a:schemeClr val="hlink"/>
          </a:solidFill>
          <a:ln w="9525">
            <a:miter lim="800000"/>
            <a:headEnd/>
            <a:tailEnd/>
          </a:ln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FFFFFF"/>
              </a:solidFill>
            </a:endParaRPr>
          </a:p>
        </p:txBody>
      </p:sp>
      <p:sp>
        <p:nvSpPr>
          <p:cNvPr id="30730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А что из этого следует?...</a:t>
            </a:r>
          </a:p>
        </p:txBody>
      </p:sp>
    </p:spTree>
    <p:extLst>
      <p:ext uri="{BB962C8B-B14F-4D97-AF65-F5344CB8AC3E}">
        <p14:creationId xmlns:p14="http://schemas.microsoft.com/office/powerpoint/2010/main" val="716321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 animBg="1"/>
      <p:bldP spid="30725" grpId="0" animBg="1"/>
      <p:bldP spid="30726" grpId="0" animBg="1"/>
      <p:bldP spid="30727" grpId="0" animBg="1"/>
      <p:bldP spid="30728" grpId="0" animBg="1"/>
      <p:bldP spid="3072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3808" y="279348"/>
            <a:ext cx="6192688" cy="657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620689"/>
            <a:ext cx="3123220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20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Завтрак очень важен для школьников, обеспечивая их необходимой энергией для наиболее активной части дня. Исследования показали, что регулярно и правильно завтракающие дети, проявляют большую энергию на уроках, лучше воспринимают информацию и достигают более высоких результатов. </a:t>
            </a:r>
            <a:endParaRPr lang="ru-RU" sz="2000" kern="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lang="ru-RU" b="1" dirty="0">
                <a:latin typeface="Tahoma" pitchFamily="34" charset="0"/>
              </a:rPr>
              <a:t>В статистике участвуют дети, которые игнорируют школьную столовую.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7117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6" name="AutoShape 12"/>
          <p:cNvSpPr>
            <a:spLocks noChangeArrowheads="1"/>
          </p:cNvSpPr>
          <p:nvPr/>
        </p:nvSpPr>
        <p:spPr bwMode="auto">
          <a:xfrm>
            <a:off x="1042988" y="2133600"/>
            <a:ext cx="2952750" cy="3816350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smtClean="0">
                <a:solidFill>
                  <a:srgbClr val="000066"/>
                </a:solidFill>
              </a:rPr>
              <a:t>Недостаточное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smtClean="0">
                <a:solidFill>
                  <a:srgbClr val="000066"/>
                </a:solidFill>
              </a:rPr>
              <a:t>потребление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smtClean="0">
                <a:solidFill>
                  <a:srgbClr val="000066"/>
                </a:solidFill>
              </a:rPr>
              <a:t>витаминов, белка,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smtClean="0">
                <a:solidFill>
                  <a:srgbClr val="000066"/>
                </a:solidFill>
              </a:rPr>
              <a:t>микроэлементов</a:t>
            </a:r>
          </a:p>
        </p:txBody>
      </p:sp>
      <p:sp>
        <p:nvSpPr>
          <p:cNvPr id="36877" name="AutoShape 13"/>
          <p:cNvSpPr>
            <a:spLocks noChangeArrowheads="1"/>
          </p:cNvSpPr>
          <p:nvPr/>
        </p:nvSpPr>
        <p:spPr bwMode="auto">
          <a:xfrm>
            <a:off x="4427538" y="4005263"/>
            <a:ext cx="1081087" cy="1152525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miter lim="800000"/>
            <a:headEnd/>
            <a:tailEnd/>
          </a:ln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FFFFFF"/>
              </a:solidFill>
            </a:endParaRPr>
          </a:p>
        </p:txBody>
      </p:sp>
      <p:sp>
        <p:nvSpPr>
          <p:cNvPr id="36878" name="AutoShape 14"/>
          <p:cNvSpPr>
            <a:spLocks noChangeArrowheads="1"/>
          </p:cNvSpPr>
          <p:nvPr/>
        </p:nvSpPr>
        <p:spPr bwMode="auto">
          <a:xfrm>
            <a:off x="6804025" y="1989138"/>
            <a:ext cx="1728788" cy="1584325"/>
          </a:xfrm>
          <a:prstGeom prst="smileyFace">
            <a:avLst>
              <a:gd name="adj" fmla="val -4653"/>
            </a:avLst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FFFFFF"/>
              </a:solidFill>
            </a:endParaRPr>
          </a:p>
        </p:txBody>
      </p:sp>
      <p:sp>
        <p:nvSpPr>
          <p:cNvPr id="36879" name="Text Box 15"/>
          <p:cNvSpPr txBox="1">
            <a:spLocks noChangeArrowheads="1"/>
          </p:cNvSpPr>
          <p:nvPr/>
        </p:nvSpPr>
        <p:spPr bwMode="auto">
          <a:xfrm>
            <a:off x="6443663" y="4005263"/>
            <a:ext cx="2376487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sz="2400" b="1" dirty="0" smtClean="0"/>
              <a:t>Предболезнь или 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sz="2400" b="1" dirty="0" smtClean="0"/>
              <a:t>болезнь</a:t>
            </a:r>
          </a:p>
        </p:txBody>
      </p:sp>
      <p:sp>
        <p:nvSpPr>
          <p:cNvPr id="36880" name="AutoShape 16"/>
          <p:cNvSpPr>
            <a:spLocks noChangeArrowheads="1"/>
          </p:cNvSpPr>
          <p:nvPr/>
        </p:nvSpPr>
        <p:spPr bwMode="auto">
          <a:xfrm rot="-3533860">
            <a:off x="5404644" y="1667669"/>
            <a:ext cx="1439862" cy="12954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miter lim="800000"/>
            <a:headEnd/>
            <a:tailEnd/>
          </a:ln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vert="eaVert" wrap="none" anchor="ctr">
            <a:flatTx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smtClean="0">
                <a:solidFill>
                  <a:srgbClr val="000066"/>
                </a:solidFill>
              </a:rPr>
              <a:t>нагрузка</a:t>
            </a:r>
          </a:p>
        </p:txBody>
      </p:sp>
      <p:sp>
        <p:nvSpPr>
          <p:cNvPr id="36881" name="Rectangle 17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smtClean="0"/>
              <a:t>Ваш ребенок в школе,</a:t>
            </a:r>
            <a:br>
              <a:rPr lang="ru-RU" sz="4000" smtClean="0"/>
            </a:br>
            <a:r>
              <a:rPr lang="ru-RU" sz="4000" smtClean="0"/>
              <a:t>но не питается в столовой…</a:t>
            </a:r>
          </a:p>
        </p:txBody>
      </p:sp>
    </p:spTree>
    <p:extLst>
      <p:ext uri="{BB962C8B-B14F-4D97-AF65-F5344CB8AC3E}">
        <p14:creationId xmlns:p14="http://schemas.microsoft.com/office/powerpoint/2010/main" val="2396680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6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00" decel="100000"/>
                                        <p:tgtEl>
                                          <p:spTgt spid="368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368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36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800" decel="100000"/>
                                        <p:tgtEl>
                                          <p:spTgt spid="368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368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368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6" grpId="0" animBg="1"/>
      <p:bldP spid="36877" grpId="0" animBg="1"/>
      <p:bldP spid="36878" grpId="0" animBg="1"/>
      <p:bldP spid="36879" grpId="0"/>
      <p:bldP spid="3688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Рекомендации школьникам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051720" y="1124744"/>
            <a:ext cx="6840760" cy="5472608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В питании всё должно быть в меру; </a:t>
            </a:r>
          </a:p>
          <a:p>
            <a:r>
              <a:rPr lang="ru-RU" b="1" dirty="0" smtClean="0"/>
              <a:t>Пища должна быть разнообразной; </a:t>
            </a:r>
          </a:p>
          <a:p>
            <a:r>
              <a:rPr lang="ru-RU" b="1" dirty="0" smtClean="0"/>
              <a:t>Еда должна быть тёплой; </a:t>
            </a:r>
          </a:p>
          <a:p>
            <a:r>
              <a:rPr lang="ru-RU" b="1" dirty="0" smtClean="0"/>
              <a:t>Тщательно пережёвывать пищу; </a:t>
            </a:r>
          </a:p>
          <a:p>
            <a:r>
              <a:rPr lang="ru-RU" b="1" dirty="0" smtClean="0"/>
              <a:t>Есть овощи и фрукты; </a:t>
            </a:r>
          </a:p>
          <a:p>
            <a:r>
              <a:rPr lang="ru-RU" b="1" dirty="0" smtClean="0"/>
              <a:t>Есть 3—4 раза в день; </a:t>
            </a:r>
          </a:p>
          <a:p>
            <a:r>
              <a:rPr lang="ru-RU" b="1" dirty="0" smtClean="0"/>
              <a:t>Не есть перед сном; </a:t>
            </a:r>
          </a:p>
          <a:p>
            <a:r>
              <a:rPr lang="ru-RU" b="1" dirty="0" smtClean="0"/>
              <a:t>Не есть копчёного, жареного и острого; </a:t>
            </a:r>
          </a:p>
          <a:p>
            <a:r>
              <a:rPr lang="ru-RU" b="1" dirty="0" smtClean="0"/>
              <a:t>Не есть всухомятку; </a:t>
            </a:r>
          </a:p>
          <a:p>
            <a:r>
              <a:rPr lang="ru-RU" b="1" dirty="0" smtClean="0"/>
              <a:t>Меньше есть сладостей; </a:t>
            </a:r>
          </a:p>
          <a:p>
            <a:r>
              <a:rPr lang="ru-RU" b="1" dirty="0" smtClean="0"/>
              <a:t>Не перекусывать чипсами и сухариками;</a:t>
            </a:r>
          </a:p>
          <a:p>
            <a:r>
              <a:rPr lang="ru-RU" b="1" dirty="0" smtClean="0"/>
              <a:t>Обязательно брать в школе горячий обед.</a:t>
            </a:r>
          </a:p>
          <a:p>
            <a:endParaRPr lang="ru-RU" dirty="0"/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780928"/>
            <a:ext cx="1593850" cy="218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747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БУДЬТЕ ЗДОРОВЫ!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8632970" cy="4330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790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images.myshared.ru/5/378486/slide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8208912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8387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5121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Правильное питание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411760" y="1052736"/>
            <a:ext cx="6480720" cy="568863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Пища – единственный источник, с которым учащийся  получает необходимый пластический материал и энергию. Нормальная деятельность головного мозга и организма зависит в основном от качества употребляемой пищи. </a:t>
            </a:r>
          </a:p>
          <a:p>
            <a:r>
              <a:rPr lang="ru-RU" dirty="0" smtClean="0"/>
              <a:t>Родителям полезно знать о том, что «трудный» характер ребенка часто является результатом нерационального питания, что правильное питание улучшает умственные способности, развивает память у детей и таким образом облегчает для него процесс обучения. </a:t>
            </a:r>
          </a:p>
          <a:p>
            <a:endParaRPr lang="ru-RU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3933056"/>
            <a:ext cx="2314252" cy="2621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2376264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739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266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Рацион питания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87824" y="1124744"/>
            <a:ext cx="5904656" cy="5544616"/>
          </a:xfrm>
        </p:spPr>
        <p:txBody>
          <a:bodyPr>
            <a:normAutofit/>
          </a:bodyPr>
          <a:lstStyle/>
          <a:p>
            <a:r>
              <a:rPr lang="ru-RU" dirty="0" smtClean="0"/>
              <a:t>Питание обеспечивает нормальную деятельность растущего организма  школьника, тем самым, поддерживая его рост, развитие и работоспособность. </a:t>
            </a:r>
          </a:p>
          <a:p>
            <a:r>
              <a:rPr lang="ru-RU" dirty="0" smtClean="0"/>
              <a:t>Для этого необходимо сбалансировать рацион в зависимости от индивидуальных потребностей  учащегося, которые должны соответствовать его возрасту и  полу.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611" y="4005064"/>
            <a:ext cx="3072727" cy="2376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1" y="1412776"/>
            <a:ext cx="3011827" cy="2258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4586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5418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Питание школьника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483768" y="1052736"/>
            <a:ext cx="6408712" cy="554461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Питание школьника должно быть сбалансированным. Для здоровья детей важнейшее значение имеет правильное соотношение питательных веществ. В меню школьника обязательно должны входить продукты, содержащие не только белки, жиры и углеводы, но и незаменимые аминокислоты, витамины, некоторые жирные кислоты, минералы и микроэлементы. </a:t>
            </a:r>
          </a:p>
          <a:p>
            <a:r>
              <a:rPr lang="ru-RU" dirty="0" smtClean="0"/>
              <a:t>Эти компоненты самостоятельно не синтезируются в организме, но необходимы для полноценного развития детского организма. Соотношение между белками, жирами и углеводами должно быть 1:1:4.</a:t>
            </a:r>
          </a:p>
          <a:p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3717032"/>
            <a:ext cx="2581176" cy="2581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150" y="1196752"/>
            <a:ext cx="2567947" cy="1925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590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Питание школьника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15816" y="980728"/>
            <a:ext cx="6048672" cy="561662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Питание школьника должно быть оптимальным. При составлении меню обязательно учитываются потребности организма, связанных с его ростом и развитием, с изменением условий внешней среды, с повышенной физической или эмоциональной нагрузкой. При оптимальной системе питания соблюдается баланс между поступлением и расходованием основных пищевых веществ.</a:t>
            </a:r>
          </a:p>
          <a:p>
            <a:r>
              <a:rPr lang="ru-RU" dirty="0" smtClean="0"/>
              <a:t>Калорийность рациона школьника должна быть следующей:</a:t>
            </a:r>
          </a:p>
          <a:p>
            <a:r>
              <a:rPr lang="ru-RU" dirty="0" smtClean="0"/>
              <a:t>7-10 лет – 2400 ккал</a:t>
            </a:r>
          </a:p>
          <a:p>
            <a:r>
              <a:rPr lang="ru-RU" dirty="0" smtClean="0"/>
              <a:t>14-17лет – 2600-3000ккал </a:t>
            </a: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692" y="1118708"/>
            <a:ext cx="3240360" cy="2163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692" y="3933056"/>
            <a:ext cx="3122547" cy="2073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697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413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Признаки правильного </a:t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>питания школьника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979712" y="1196752"/>
            <a:ext cx="6984776" cy="5661248"/>
          </a:xfrm>
        </p:spPr>
        <p:txBody>
          <a:bodyPr>
            <a:noAutofit/>
          </a:bodyPr>
          <a:lstStyle/>
          <a:p>
            <a:r>
              <a:rPr lang="ru-RU" sz="2100" b="1" dirty="0" smtClean="0"/>
              <a:t>По каким признакам можно определить, что ребенок стал питаться более правильно?</a:t>
            </a:r>
          </a:p>
          <a:p>
            <a:r>
              <a:rPr lang="ru-RU" sz="2100" dirty="0" smtClean="0"/>
              <a:t>улучшение настроения и повышение активности детей, исчезновение жалоб на утомляемость и головные боли, повышение внимания, памяти и успеваемости в школе, снижение уровня конфликтности в поведении. </a:t>
            </a:r>
          </a:p>
          <a:p>
            <a:r>
              <a:rPr lang="ru-RU" sz="2100" dirty="0" smtClean="0"/>
              <a:t>Сегодня меньше пяти процентов учащихся младших классов могут считаться абсолютно здоровыми. При этом самочувствие школьников стремительно ухудшается. </a:t>
            </a:r>
          </a:p>
          <a:p>
            <a:r>
              <a:rPr lang="ru-RU" sz="2100" dirty="0" smtClean="0"/>
              <a:t>Этому способствует значительное увеличение нагрузки на детей в школе и дома, как физической так и интеллектуальной и психоэмоциональной. При этом дети мало бывают на воздухе, недостаточно двигаются и спят. 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4869160"/>
            <a:ext cx="2160241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2996952"/>
            <a:ext cx="2107473" cy="1356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751" y="1254109"/>
            <a:ext cx="2214977" cy="112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715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Польза горячего питания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99792" y="1124744"/>
            <a:ext cx="6203032" cy="525658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Наблюдения показали, что дети, получающие горячее питание в условиях школы, меньше устают, у них на более длительный срок сохраняется высокий уровень  работоспособности и выше успеваемость. </a:t>
            </a:r>
          </a:p>
          <a:p>
            <a:r>
              <a:rPr lang="ru-RU" dirty="0" smtClean="0"/>
              <a:t>В связи с этим в задачу медицинского и педагогического персонала школы входит добиваться 100% охвата школьников горячими завтраками и обедами. </a:t>
            </a:r>
          </a:p>
          <a:p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394" y="4725144"/>
            <a:ext cx="2650906" cy="1760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123" y="2852936"/>
            <a:ext cx="2532040" cy="1688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532" y="980728"/>
            <a:ext cx="2524631" cy="1734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718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Необходимость горячего питания </a:t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>в школе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411760" y="1412776"/>
            <a:ext cx="6552728" cy="5184576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Установлено, что во время пребывания в школе суточные </a:t>
            </a:r>
            <a:r>
              <a:rPr lang="ru-RU" dirty="0" err="1" smtClean="0"/>
              <a:t>энергозатраты</a:t>
            </a:r>
            <a:r>
              <a:rPr lang="ru-RU" dirty="0" smtClean="0"/>
              <a:t> школьников младших классов в среднем составляют 500-600ккал, среднего и старшего школьного </a:t>
            </a:r>
            <a:r>
              <a:rPr lang="ru-RU" smtClean="0"/>
              <a:t>возраста 600-700 ккал, </a:t>
            </a:r>
            <a:r>
              <a:rPr lang="ru-RU" dirty="0" smtClean="0"/>
              <a:t>что ровно примерно 1\4 суточной потребности в энергии и основных пищевых веществах. </a:t>
            </a:r>
          </a:p>
          <a:p>
            <a:r>
              <a:rPr lang="ru-RU" dirty="0" smtClean="0"/>
              <a:t>Эти </a:t>
            </a:r>
            <a:r>
              <a:rPr lang="ru-RU" dirty="0" err="1" smtClean="0"/>
              <a:t>энерготраты</a:t>
            </a:r>
            <a:r>
              <a:rPr lang="ru-RU" dirty="0" smtClean="0"/>
              <a:t> необходимо восполнять горячими школьными завтраками.</a:t>
            </a:r>
          </a:p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1" y="908720"/>
            <a:ext cx="2597019" cy="1947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0" y="2874352"/>
            <a:ext cx="2597019" cy="1891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3067" y="4816400"/>
            <a:ext cx="2645838" cy="1762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267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</TotalTime>
  <Words>598</Words>
  <Application>Microsoft Office PowerPoint</Application>
  <PresentationFormat>Экран (4:3)</PresentationFormat>
  <Paragraphs>61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Tahoma</vt:lpstr>
      <vt:lpstr>Тема Office</vt:lpstr>
      <vt:lpstr>Правила здорового питания школьников</vt:lpstr>
      <vt:lpstr>Презентация PowerPoint</vt:lpstr>
      <vt:lpstr>Правильное питание</vt:lpstr>
      <vt:lpstr>Рацион питания</vt:lpstr>
      <vt:lpstr>Питание школьника</vt:lpstr>
      <vt:lpstr>Питание школьника</vt:lpstr>
      <vt:lpstr>Признаки правильного  питания школьника</vt:lpstr>
      <vt:lpstr>Польза горячего питания</vt:lpstr>
      <vt:lpstr>Необходимость горячего питания  в школе</vt:lpstr>
      <vt:lpstr>А что из этого следует?...</vt:lpstr>
      <vt:lpstr>Презентация PowerPoint</vt:lpstr>
      <vt:lpstr>Ваш ребенок в школе, но не питается в столовой…</vt:lpstr>
      <vt:lpstr>Рекомендации школьникам</vt:lpstr>
      <vt:lpstr>БУДЬТЕ ЗДОРОВЫ!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МБОУ СОШ 22</cp:lastModifiedBy>
  <cp:revision>15</cp:revision>
  <dcterms:created xsi:type="dcterms:W3CDTF">2014-11-06T18:40:33Z</dcterms:created>
  <dcterms:modified xsi:type="dcterms:W3CDTF">2022-09-09T11:51:08Z</dcterms:modified>
</cp:coreProperties>
</file>