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325" r:id="rId2"/>
    <p:sldId id="329" r:id="rId3"/>
    <p:sldId id="355" r:id="rId4"/>
    <p:sldId id="330" r:id="rId5"/>
    <p:sldId id="357" r:id="rId6"/>
    <p:sldId id="352" r:id="rId7"/>
    <p:sldId id="353" r:id="rId8"/>
    <p:sldId id="350" r:id="rId9"/>
    <p:sldId id="354" r:id="rId10"/>
    <p:sldId id="348" r:id="rId11"/>
    <p:sldId id="342" r:id="rId12"/>
    <p:sldId id="349" r:id="rId13"/>
    <p:sldId id="343" r:id="rId14"/>
    <p:sldId id="344" r:id="rId15"/>
    <p:sldId id="345" r:id="rId16"/>
    <p:sldId id="346" r:id="rId17"/>
    <p:sldId id="340" r:id="rId18"/>
    <p:sldId id="358" r:id="rId19"/>
    <p:sldId id="359" r:id="rId20"/>
    <p:sldId id="360" r:id="rId21"/>
    <p:sldId id="361" r:id="rId22"/>
    <p:sldId id="319" r:id="rId23"/>
  </p:sldIdLst>
  <p:sldSz cx="9144000" cy="6858000" type="screen4x3"/>
  <p:notesSz cx="6735763" cy="9799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953" autoAdjust="0"/>
  </p:normalViewPr>
  <p:slideViewPr>
    <p:cSldViewPr>
      <p:cViewPr>
        <p:scale>
          <a:sx n="78" d="100"/>
          <a:sy n="78" d="100"/>
        </p:scale>
        <p:origin x="-2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09ECB6-B877-4C00-BFC7-9115458F1E6A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96CD3A7-541D-4029-9E6C-99B9D3DB6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9450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4538"/>
            <a:ext cx="4897437" cy="36750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B20E7-910C-48A6-8F1C-0BF8CEB79A4B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66DD-4D67-41AA-9E74-374EE5F1BB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DE2C8-BAFF-4082-BF71-73F6ADF03F3E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D3DEA-642A-4F5D-8F4B-D5261E0D7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07264-712C-4B7A-89AB-155267BA4823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04D78-4504-4F87-9EEA-E4C2C9B5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EBD18-FEE7-4703-9090-38F672B1C45E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05B3-4A36-44E8-9F1C-0D4CF04D0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B3F61-EBD9-4812-B408-099D0CE8F4A7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525DE-ABEA-4CA2-891B-2A4FD1935B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33587-1AD5-41AE-A312-3123D714968E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E3D67-1AED-494D-82C3-E991AB8C4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B959D-5BCA-4A03-8820-BD08F5084320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CD7D8-B94A-4FA1-933A-893B2E8A1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A277-E2A3-4BFC-8274-69FF81A2BA5E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9A76D-F633-4498-B0FA-FC85187445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FA830-F049-4517-9129-2F6EC3F33A5E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03169-7247-4D96-8431-E1EE22D165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C8CB5-45DA-4C5F-84FD-8B31F954FE6D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467D2-E697-4D72-93E8-7B1E5F9DE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1E23F-8DBB-4166-8860-EE363BFCE5F1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882AF-D0D2-40BA-8172-135343EF05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A78BE2-B0C7-43D7-83BD-DA4C7E4CC04B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9E9CF8-A730-41B1-A123-68AD20E2AE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79613" cy="168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350" y="706438"/>
            <a:ext cx="7570788" cy="17859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Федеральный государственный образовательный стандарт (ФГОС)</a:t>
            </a:r>
            <a:b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дошкольного образования.</a:t>
            </a:r>
          </a:p>
        </p:txBody>
      </p:sp>
      <p:sp>
        <p:nvSpPr>
          <p:cNvPr id="14344" name="Rectangle 8"/>
          <p:cNvSpPr>
            <a:spLocks noGrp="1"/>
          </p:cNvSpPr>
          <p:nvPr>
            <p:ph type="body" idx="4294967295"/>
          </p:nvPr>
        </p:nvSpPr>
        <p:spPr>
          <a:xfrm>
            <a:off x="0" y="2709863"/>
            <a:ext cx="9144000" cy="1223962"/>
          </a:xfrm>
          <a:solidFill>
            <a:schemeClr val="accent1">
              <a:alpha val="75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  <a:defRPr/>
            </a:pPr>
            <a:r>
              <a:rPr lang="ru-RU" sz="2800" dirty="0" smtClean="0"/>
              <a:t>	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4000500"/>
            <a:ext cx="8143875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/>
          </p:cNvSpPr>
          <p:nvPr>
            <p:ph type="body" idx="1"/>
          </p:nvPr>
        </p:nvSpPr>
        <p:spPr>
          <a:xfrm>
            <a:off x="322263" y="1412875"/>
            <a:ext cx="8713787" cy="5256213"/>
          </a:xfrm>
        </p:spPr>
        <p:txBody>
          <a:bodyPr/>
          <a:lstStyle/>
          <a:p>
            <a:pPr marL="533400" indent="-533400">
              <a:buFont typeface="Arial" charset="0"/>
              <a:buNone/>
            </a:pPr>
            <a:endParaRPr lang="ru-RU" sz="2400" b="1" dirty="0" smtClean="0">
              <a:latin typeface="Arial" charset="0"/>
            </a:endParaRPr>
          </a:p>
          <a:p>
            <a:pPr marL="533400" indent="-533400"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ФГОС ДО разработан впервые в российской истории в соответствии с требованиями вступившего в силу с 1 сентября 2013 году федерального закона </a:t>
            </a:r>
          </a:p>
          <a:p>
            <a:pPr marL="533400" indent="-533400"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	«Об образовании в Российской Федерации».</a:t>
            </a:r>
          </a:p>
          <a:p>
            <a:pPr marL="533400" indent="-533400">
              <a:buFont typeface="Arial" charset="0"/>
              <a:buNone/>
            </a:pPr>
            <a:endParaRPr lang="ru-RU" sz="2400" b="1" dirty="0" smtClean="0">
              <a:latin typeface="Arial" charset="0"/>
            </a:endParaRPr>
          </a:p>
          <a:p>
            <a:pPr marL="533400" indent="-533400" algn="just"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ФГОС ДО вводится с 1 января 2014 года.</a:t>
            </a:r>
          </a:p>
          <a:p>
            <a:pPr marL="533400" indent="-533400"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Предусмотрен поэтапный ввод его в течение 5 лет.</a:t>
            </a:r>
          </a:p>
          <a:p>
            <a:pPr marL="533400" indent="-533400"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Образовательные организации дошкольного образования будут самостоятельно разрабатывать и утверждать свои основные образовательные программы на основе ФГОС ДО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5265738"/>
            <a:ext cx="2124075" cy="1592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3" name="AutoShape 17"/>
          <p:cNvSpPr>
            <a:spLocks noChangeArrowheads="1"/>
          </p:cNvSpPr>
          <p:nvPr/>
        </p:nvSpPr>
        <p:spPr bwMode="auto">
          <a:xfrm>
            <a:off x="0" y="0"/>
            <a:ext cx="9144000" cy="1260475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Федеральный государственный </a:t>
            </a:r>
          </a:p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образовательный стандарт </a:t>
            </a:r>
          </a:p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дошкольного образования (ФГОС ДО)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ФГОС ДО (определение)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/>
          <a:lstStyle/>
          <a:p>
            <a:r>
              <a:rPr lang="ru-RU" b="1" dirty="0" smtClean="0"/>
              <a:t>ФГОС ДО – это совокупность государственных гарантий получения дошкольного образования посредством:</a:t>
            </a:r>
          </a:p>
          <a:p>
            <a:pPr algn="just"/>
            <a:r>
              <a:rPr lang="ru-RU" b="1" dirty="0" smtClean="0"/>
              <a:t> расширения возможностей развития личностного потенциала и способностей каждого ребенка дошкольного возраста</a:t>
            </a:r>
          </a:p>
          <a:p>
            <a:pPr algn="just"/>
            <a:r>
              <a:rPr lang="ru-RU" b="1" dirty="0" smtClean="0"/>
              <a:t>Обеспечения условий ЗОЖ и безопасности ребенка,</a:t>
            </a:r>
          </a:p>
          <a:p>
            <a:pPr algn="just"/>
            <a:r>
              <a:rPr lang="ru-RU" b="1" dirty="0" smtClean="0"/>
              <a:t>Приобщения к социокультурным нормам традициям семьи, общества, государства через соответствующие виды деятельности 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4637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/>
          </p:cNvSpPr>
          <p:nvPr>
            <p:ph type="body" idx="1"/>
          </p:nvPr>
        </p:nvSpPr>
        <p:spPr>
          <a:xfrm>
            <a:off x="230188" y="1484313"/>
            <a:ext cx="8229600" cy="5068887"/>
          </a:xfr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В отличие от других стандартов, ФГОС ДО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	не является основой оценки соответствия установленным требованиям образовательной деятельности и подготовки обучающихся.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400" b="1" dirty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	Освоение образовательных программ дошкольного образования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	</a:t>
            </a:r>
            <a:r>
              <a:rPr lang="ru-RU" sz="2400" b="1" i="1" u="sng" dirty="0" smtClean="0">
                <a:solidFill>
                  <a:schemeClr val="tx2"/>
                </a:solidFill>
                <a:latin typeface="Arial" charset="0"/>
              </a:rPr>
              <a:t>не сопровождается проведением промежуточных аттестаций и итоговой аттестации обучающихся.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400" b="1" i="1" u="sng" dirty="0" smtClean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5426075"/>
            <a:ext cx="1908175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87" name="AutoShape 17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charset="0"/>
              </a:rPr>
              <a:t>Федеральный государственный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charset="0"/>
              </a:rPr>
              <a:t>образовательный стандарт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charset="0"/>
              </a:rPr>
              <a:t>дошкольного образования (ФГОС ДО)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ФГОС ДО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Обеспечение государством равенства возможностей в получении ДО</a:t>
            </a:r>
          </a:p>
          <a:p>
            <a:r>
              <a:rPr lang="ru-RU" dirty="0" smtClean="0"/>
              <a:t>Сохранение единства образовательного пространства на территории РФ на уровне ДО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Обеспечение государственных гарантий уровня и качества образования на основе единства обязательных требований к условиям реализации ООП, их структуре и результатам освоения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7514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900113" y="1628775"/>
            <a:ext cx="3810000" cy="45307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b="1" smtClean="0"/>
              <a:t>	</a:t>
            </a:r>
            <a:r>
              <a:rPr lang="ru-RU" sz="2800" b="1" smtClean="0"/>
              <a:t>ФГТ две группы требований:</a:t>
            </a:r>
          </a:p>
          <a:p>
            <a:pPr>
              <a:buFont typeface="Wingdings" pitchFamily="2" charset="2"/>
              <a:buChar char="Ø"/>
            </a:pPr>
            <a:r>
              <a:rPr lang="ru-RU" sz="2800" b="1" smtClean="0"/>
              <a:t>к структуре</a:t>
            </a:r>
          </a:p>
          <a:p>
            <a:pPr>
              <a:buFont typeface="Wingdings" pitchFamily="2" charset="2"/>
              <a:buChar char="Ø"/>
            </a:pPr>
            <a:r>
              <a:rPr lang="ru-RU" sz="2800" b="1" smtClean="0"/>
              <a:t>К разделам</a:t>
            </a:r>
          </a:p>
          <a:p>
            <a:pPr>
              <a:buFont typeface="Wingdings" pitchFamily="2" charset="2"/>
              <a:buNone/>
            </a:pPr>
            <a:endParaRPr lang="ru-RU" sz="2800" b="1" smtClean="0"/>
          </a:p>
          <a:p>
            <a:pPr>
              <a:buFont typeface="Wingdings" pitchFamily="2" charset="2"/>
              <a:buNone/>
            </a:pPr>
            <a:r>
              <a:rPr lang="ru-RU" sz="2800" b="1" smtClean="0"/>
              <a:t>Отдельный документ</a:t>
            </a:r>
          </a:p>
          <a:p>
            <a:pPr>
              <a:buFont typeface="Wingdings" pitchFamily="2" charset="2"/>
              <a:buNone/>
            </a:pPr>
            <a:r>
              <a:rPr lang="ru-RU" sz="2800" b="1" smtClean="0"/>
              <a:t>ФГТ к условиям</a:t>
            </a:r>
          </a:p>
        </p:txBody>
      </p:sp>
      <p:sp>
        <p:nvSpPr>
          <p:cNvPr id="31748" name="Rectangle 4"/>
          <p:cNvSpPr>
            <a:spLocks noGrp="1"/>
          </p:cNvSpPr>
          <p:nvPr>
            <p:ph type="body" sz="half" idx="2"/>
          </p:nvPr>
        </p:nvSpPr>
        <p:spPr>
          <a:xfrm>
            <a:off x="4859338" y="1628775"/>
            <a:ext cx="3810000" cy="45307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 smtClean="0"/>
              <a:t>ФГОС три группы требований: </a:t>
            </a:r>
          </a:p>
          <a:p>
            <a:pPr>
              <a:buFont typeface="Wingdings" pitchFamily="2" charset="2"/>
              <a:buChar char="Ø"/>
            </a:pPr>
            <a:r>
              <a:rPr lang="ru-RU" b="1" smtClean="0"/>
              <a:t>к структуре </a:t>
            </a:r>
          </a:p>
          <a:p>
            <a:pPr>
              <a:buFont typeface="Wingdings" pitchFamily="2" charset="2"/>
              <a:buChar char="Ø"/>
            </a:pPr>
            <a:r>
              <a:rPr lang="ru-RU" b="1" smtClean="0"/>
              <a:t>условиям </a:t>
            </a:r>
          </a:p>
          <a:p>
            <a:pPr>
              <a:buFont typeface="Wingdings" pitchFamily="2" charset="2"/>
              <a:buChar char="Ø"/>
            </a:pPr>
            <a:r>
              <a:rPr lang="ru-RU" b="1" smtClean="0"/>
              <a:t>результатам освоения основной образовательной программы дошкольного образования.</a:t>
            </a:r>
          </a:p>
          <a:p>
            <a:endParaRPr lang="ru-RU" sz="3200" smtClean="0"/>
          </a:p>
        </p:txBody>
      </p:sp>
      <p:sp>
        <p:nvSpPr>
          <p:cNvPr id="31749" name="AutoShape 17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Arial" charset="0"/>
              </a:rPr>
              <a:t>ФГТ и Федеральный государственный 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Arial" charset="0"/>
              </a:rPr>
              <a:t>образовательный стандарт 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Arial" charset="0"/>
              </a:rPr>
              <a:t>дошкольного образования (ФГОС ДО)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 marL="457200" indent="-457200" algn="ctr">
              <a:lnSpc>
                <a:spcPct val="80000"/>
              </a:lnSpc>
              <a:buFont typeface="Arial" charset="0"/>
              <a:buNone/>
            </a:pPr>
            <a:r>
              <a:rPr lang="ru-RU" sz="1800" b="1" smtClean="0">
                <a:solidFill>
                  <a:schemeClr val="hlink"/>
                </a:solidFill>
              </a:rPr>
              <a:t>ФГТ (разделы)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1800" b="1" smtClean="0"/>
              <a:t>пояснительная записка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1800" b="1" smtClean="0"/>
              <a:t>организация режима пребывания детей в ОУ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1800" b="1" smtClean="0"/>
              <a:t>содержание психолого-педагогической работы по освоению детьми образовательных областей 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1800" b="1" smtClean="0"/>
              <a:t>содержание коррекционной работы (для детей с ОВЗ)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1800" b="1" smtClean="0"/>
              <a:t>планируемые результаты освоения детьми Программы 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ru-RU" sz="1800" b="1" smtClean="0"/>
              <a:t>система мониторинга достижения детьми планируемых результатов освоения Программы.</a:t>
            </a:r>
          </a:p>
        </p:txBody>
      </p:sp>
      <p:sp>
        <p:nvSpPr>
          <p:cNvPr id="32772" name="Rectangle 4"/>
          <p:cNvSpPr>
            <a:spLocks noGrp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000" b="1" smtClean="0">
                <a:solidFill>
                  <a:schemeClr val="hlink"/>
                </a:solidFill>
              </a:rPr>
              <a:t>ФГОС (разделы)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u="sng" smtClean="0"/>
              <a:t>1. целевой</a:t>
            </a:r>
            <a:r>
              <a:rPr lang="ru-RU" sz="2000" b="1" smtClean="0"/>
              <a:t>: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smtClean="0"/>
              <a:t>– пояснительная записка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smtClean="0"/>
              <a:t>– результаты освоения ООП (как целевые ориентиры)</a:t>
            </a:r>
            <a:r>
              <a:rPr lang="ru-RU" sz="2000" smtClean="0"/>
              <a:t> </a:t>
            </a:r>
            <a:endParaRPr lang="ru-RU" sz="2000" b="1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u="sng" smtClean="0"/>
              <a:t>2. содержательный: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smtClean="0"/>
              <a:t>– содержание работы по образовательным областям развития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smtClean="0"/>
              <a:t>– описание форм, способов, средств реализации программы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smtClean="0"/>
              <a:t>– содержание работы по коррекции нарушений развития детей и др.</a:t>
            </a:r>
            <a:endParaRPr lang="ru-RU" sz="20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smtClean="0"/>
              <a:t>3.</a:t>
            </a:r>
            <a:r>
              <a:rPr lang="ru-RU" sz="2000" smtClean="0"/>
              <a:t> </a:t>
            </a:r>
            <a:r>
              <a:rPr lang="ru-RU" sz="2000" b="1" u="sng" smtClean="0"/>
              <a:t>организационный</a:t>
            </a:r>
          </a:p>
        </p:txBody>
      </p:sp>
      <p:sp>
        <p:nvSpPr>
          <p:cNvPr id="32773" name="AutoShape 17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Arial" charset="0"/>
              </a:rPr>
              <a:t>Требования к структуре Программы ФГТ и ФГОС ДО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b="1" smtClean="0">
                <a:solidFill>
                  <a:schemeClr val="hlink"/>
                </a:solidFill>
              </a:rPr>
              <a:t>ФГТ</a:t>
            </a:r>
          </a:p>
          <a:p>
            <a:r>
              <a:rPr lang="ru-RU" sz="2400" b="1" smtClean="0"/>
              <a:t>Объем обязательной части Программы составляет не менее </a:t>
            </a:r>
            <a:r>
              <a:rPr lang="ru-RU" sz="2400" b="1" u="sng" smtClean="0"/>
              <a:t>80%</a:t>
            </a:r>
            <a:r>
              <a:rPr lang="ru-RU" sz="2400" b="1" smtClean="0"/>
              <a:t> времени, необходимого для реализации Программы, а части, формируемой участниками образовательного процесса - не более </a:t>
            </a:r>
            <a:r>
              <a:rPr lang="ru-RU" sz="2400" b="1" u="sng" smtClean="0"/>
              <a:t>20%</a:t>
            </a:r>
            <a:r>
              <a:rPr lang="ru-RU" sz="2400" b="1" smtClean="0"/>
              <a:t> общего объема</a:t>
            </a:r>
            <a:r>
              <a:rPr lang="ru-RU" sz="2400" smtClean="0"/>
              <a:t> </a:t>
            </a:r>
            <a:endParaRPr lang="ru-RU" sz="2400" b="1" smtClean="0">
              <a:solidFill>
                <a:schemeClr val="hlink"/>
              </a:solidFill>
            </a:endParaRPr>
          </a:p>
          <a:p>
            <a:endParaRPr lang="ru-RU" sz="2400" b="1" smtClean="0">
              <a:solidFill>
                <a:schemeClr val="hlink"/>
              </a:solidFill>
            </a:endParaRPr>
          </a:p>
        </p:txBody>
      </p:sp>
      <p:sp>
        <p:nvSpPr>
          <p:cNvPr id="29700" name="Rectangle 4"/>
          <p:cNvSpPr>
            <a:spLocks noGrp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b="1" smtClean="0">
                <a:solidFill>
                  <a:schemeClr val="hlink"/>
                </a:solidFill>
              </a:rPr>
              <a:t>ФГОС</a:t>
            </a:r>
          </a:p>
          <a:p>
            <a:r>
              <a:rPr lang="ru-RU" sz="2400" b="1" smtClean="0"/>
              <a:t>Объём обязательной части Программы должен составлять не менее </a:t>
            </a:r>
            <a:r>
              <a:rPr lang="ru-RU" sz="2400" b="1" u="sng" smtClean="0"/>
              <a:t>60%</a:t>
            </a:r>
            <a:r>
              <a:rPr lang="ru-RU" sz="2400" b="1" smtClean="0"/>
              <a:t> от её общего объёма, а части, формируемой участниками образовательных отношений, – не более </a:t>
            </a:r>
            <a:r>
              <a:rPr lang="ru-RU" sz="2400" b="1" u="sng" smtClean="0"/>
              <a:t>40%.</a:t>
            </a:r>
            <a:r>
              <a:rPr lang="ru-RU" sz="2400" b="1" smtClean="0"/>
              <a:t> </a:t>
            </a:r>
          </a:p>
        </p:txBody>
      </p:sp>
      <p:sp>
        <p:nvSpPr>
          <p:cNvPr id="29702" name="AutoShape 17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Arial" charset="0"/>
              </a:rPr>
              <a:t>Требования к объему ОО Программы ФГТ и ФГОС ДО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412875"/>
            <a:ext cx="3529013" cy="5184775"/>
          </a:xfrm>
        </p:spPr>
        <p:txBody>
          <a:bodyPr/>
          <a:lstStyle/>
          <a:p>
            <a:pPr algn="ctr">
              <a:lnSpc>
                <a:spcPct val="90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2000" b="1" smtClean="0">
                <a:solidFill>
                  <a:schemeClr val="hlink"/>
                </a:solidFill>
                <a:latin typeface="Arial" charset="0"/>
              </a:rPr>
              <a:t>	</a:t>
            </a:r>
            <a:r>
              <a:rPr lang="ru-RU" sz="2400" b="1" smtClean="0">
                <a:solidFill>
                  <a:schemeClr val="tx2"/>
                </a:solidFill>
                <a:latin typeface="Arial" charset="0"/>
              </a:rPr>
              <a:t>ФГТ</a:t>
            </a:r>
          </a:p>
          <a:p>
            <a:pPr>
              <a:lnSpc>
                <a:spcPct val="90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Arial" charset="0"/>
              </a:rPr>
              <a:t>4 направления развития</a:t>
            </a:r>
          </a:p>
          <a:p>
            <a:pPr>
              <a:lnSpc>
                <a:spcPct val="90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Arial" charset="0"/>
              </a:rPr>
              <a:t>и 10 образов. областей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познавательно-речевое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социально-личностное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художественно-эстетическое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физическое </a:t>
            </a:r>
          </a:p>
        </p:txBody>
      </p:sp>
      <p:sp>
        <p:nvSpPr>
          <p:cNvPr id="33795" name="Rectangle 4"/>
          <p:cNvSpPr>
            <a:spLocks noGrp="1"/>
          </p:cNvSpPr>
          <p:nvPr>
            <p:ph type="body" sz="half" idx="4294967295"/>
          </p:nvPr>
        </p:nvSpPr>
        <p:spPr>
          <a:xfrm>
            <a:off x="4391025" y="1341438"/>
            <a:ext cx="4068763" cy="4741862"/>
          </a:xfrm>
        </p:spPr>
        <p:txBody>
          <a:bodyPr/>
          <a:lstStyle/>
          <a:p>
            <a:pPr algn="ctr">
              <a:lnSpc>
                <a:spcPct val="90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2400" b="1" smtClean="0">
                <a:solidFill>
                  <a:schemeClr val="tx2"/>
                </a:solidFill>
                <a:latin typeface="Arial" charset="0"/>
              </a:rPr>
              <a:t>ФГОС</a:t>
            </a:r>
          </a:p>
          <a:p>
            <a:pPr>
              <a:lnSpc>
                <a:spcPct val="90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Arial" charset="0"/>
              </a:rPr>
              <a:t>5 образовательных областей</a:t>
            </a:r>
            <a:r>
              <a:rPr lang="ru-RU" sz="2400" b="1" smtClean="0">
                <a:solidFill>
                  <a:schemeClr val="tx2"/>
                </a:solidFill>
                <a:latin typeface="Arial" charset="0"/>
              </a:rPr>
              <a:t> 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познавательное развитие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речевое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социально-коммуникативное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художественно-эстетическое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ru-RU" sz="2400" b="1" smtClean="0">
                <a:latin typeface="Arial" charset="0"/>
              </a:rPr>
              <a:t>физическое</a:t>
            </a:r>
            <a:endParaRPr lang="ru-RU" sz="2400" smtClean="0">
              <a:latin typeface="Arial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5264150"/>
            <a:ext cx="2124075" cy="1593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3797" name="AutoShape 17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bg1"/>
                </a:solidFill>
                <a:latin typeface="Arial" charset="0"/>
              </a:rPr>
              <a:t>Направления развития и образовательные </a:t>
            </a:r>
          </a:p>
          <a:p>
            <a:pPr algn="ctr"/>
            <a:r>
              <a:rPr lang="ru-RU" sz="2800" b="1">
                <a:solidFill>
                  <a:schemeClr val="bg1"/>
                </a:solidFill>
                <a:latin typeface="Arial" charset="0"/>
              </a:rPr>
              <a:t>области ФГТ и ФГОС ДО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/>
          </p:cNvSpPr>
          <p:nvPr>
            <p:ph type="body" idx="1"/>
          </p:nvPr>
        </p:nvSpPr>
        <p:spPr>
          <a:xfrm>
            <a:off x="250825" y="1600200"/>
            <a:ext cx="8713788" cy="4525963"/>
          </a:xfrm>
        </p:spPr>
        <p:txBody>
          <a:bodyPr/>
          <a:lstStyle/>
          <a:p>
            <a:r>
              <a:rPr lang="ru-RU" sz="2800" b="1" smtClean="0">
                <a:latin typeface="Arial" charset="0"/>
              </a:rPr>
              <a:t>часть образовательной среды, представленная специально организованным пространством (помещениями, участком и т.п.), материалами, оборудованием и инвентарем для развития детей дошкольного возраста в соответствии с особенностями каждого возрастного этапа, охраны и укрепления их здоровья, учёта особенностей и коррекции недостатков их развития.</a:t>
            </a:r>
          </a:p>
        </p:txBody>
      </p:sp>
      <p:sp>
        <p:nvSpPr>
          <p:cNvPr id="27652" name="AutoShape 17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bg1"/>
                </a:solidFill>
                <a:latin typeface="Arial" charset="0"/>
              </a:rPr>
              <a:t>Развивающая предметно-пространственная </a:t>
            </a:r>
          </a:p>
          <a:p>
            <a:pPr algn="ctr"/>
            <a:r>
              <a:rPr lang="ru-RU" sz="2800" b="1">
                <a:solidFill>
                  <a:schemeClr val="bg1"/>
                </a:solidFill>
                <a:latin typeface="Arial" charset="0"/>
              </a:rPr>
              <a:t>среда по ФГОС ДО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/>
          </p:cNvSpPr>
          <p:nvPr>
            <p:ph type="body" sz="half" idx="1"/>
          </p:nvPr>
        </p:nvSpPr>
        <p:spPr>
          <a:xfrm>
            <a:off x="0" y="5300663"/>
            <a:ext cx="9144000" cy="1368425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		</a:t>
            </a:r>
            <a:r>
              <a:rPr lang="ru-RU" sz="2400" b="1" smtClean="0">
                <a:latin typeface="Arial" charset="0"/>
              </a:rPr>
              <a:t>Среда должна обеспечивать возможность общения и совместной деятельности детей и взрослых, двигательной активности детей, а также возможности для уединения. </a:t>
            </a:r>
          </a:p>
        </p:txBody>
      </p:sp>
      <p:sp>
        <p:nvSpPr>
          <p:cNvPr id="31748" name="AutoShape 17"/>
          <p:cNvSpPr>
            <a:spLocks noChangeArrowheads="1"/>
          </p:cNvSpPr>
          <p:nvPr/>
        </p:nvSpPr>
        <p:spPr bwMode="auto">
          <a:xfrm>
            <a:off x="0" y="-26988"/>
            <a:ext cx="9144000" cy="1260476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Требования Стандарта к развивающей </a:t>
            </a:r>
            <a:b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предметно-пространственной среде</a:t>
            </a:r>
          </a:p>
        </p:txBody>
      </p:sp>
      <p:pic>
        <p:nvPicPr>
          <p:cNvPr id="18436" name="Picture 5" descr="Лекотека Масленница 2008 4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1268413"/>
            <a:ext cx="29718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/>
          </p:cNvSpPr>
          <p:nvPr>
            <p:ph type="body" sz="half" idx="4294967295"/>
          </p:nvPr>
        </p:nvSpPr>
        <p:spPr>
          <a:xfrm>
            <a:off x="179388" y="1412875"/>
            <a:ext cx="4400550" cy="45307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smtClean="0"/>
              <a:t>	</a:t>
            </a:r>
            <a:r>
              <a:rPr lang="ru-RU" sz="2400" b="1" smtClean="0">
                <a:solidFill>
                  <a:schemeClr val="tx2"/>
                </a:solidFill>
                <a:latin typeface="Arial" charset="0"/>
              </a:rPr>
              <a:t>ФГТ к </a:t>
            </a:r>
            <a:r>
              <a:rPr lang="ru-RU" sz="2400" b="1" i="1" u="sng" smtClean="0">
                <a:solidFill>
                  <a:schemeClr val="tx2"/>
                </a:solidFill>
                <a:latin typeface="Arial" charset="0"/>
              </a:rPr>
              <a:t>предметно-развивающей среде</a:t>
            </a:r>
            <a:r>
              <a:rPr lang="ru-RU" sz="2400" i="1" u="sng" smtClean="0">
                <a:latin typeface="Arial" charset="0"/>
              </a:rPr>
              <a:t> </a:t>
            </a:r>
          </a:p>
          <a:p>
            <a:r>
              <a:rPr lang="ru-RU" sz="2400" b="1" smtClean="0">
                <a:latin typeface="Arial" charset="0"/>
              </a:rPr>
              <a:t>Вариативность</a:t>
            </a:r>
          </a:p>
          <a:p>
            <a:r>
              <a:rPr lang="ru-RU" sz="2400" b="1" smtClean="0">
                <a:latin typeface="Arial" charset="0"/>
              </a:rPr>
              <a:t>Полифункциональность</a:t>
            </a:r>
          </a:p>
          <a:p>
            <a:r>
              <a:rPr lang="ru-RU" sz="2400" b="1" smtClean="0">
                <a:latin typeface="Arial" charset="0"/>
              </a:rPr>
              <a:t>Трансформируемость</a:t>
            </a:r>
          </a:p>
          <a:p>
            <a:r>
              <a:rPr lang="ru-RU" sz="2400" b="1" smtClean="0">
                <a:latin typeface="Arial" charset="0"/>
              </a:rPr>
              <a:t>Информативность</a:t>
            </a:r>
          </a:p>
          <a:p>
            <a:r>
              <a:rPr lang="ru-RU" sz="2400" b="1" smtClean="0">
                <a:latin typeface="Arial" charset="0"/>
              </a:rPr>
              <a:t>Педагогическая целесообразность</a:t>
            </a:r>
          </a:p>
          <a:p>
            <a:endParaRPr lang="ru-RU" sz="2400" b="1" smtClean="0">
              <a:latin typeface="Arial" charset="0"/>
            </a:endParaRPr>
          </a:p>
        </p:txBody>
      </p:sp>
      <p:sp>
        <p:nvSpPr>
          <p:cNvPr id="28675" name="Rectangle 4"/>
          <p:cNvSpPr>
            <a:spLocks noGrp="1"/>
          </p:cNvSpPr>
          <p:nvPr>
            <p:ph type="body" sz="half" idx="4294967295"/>
          </p:nvPr>
        </p:nvSpPr>
        <p:spPr>
          <a:xfrm>
            <a:off x="4500563" y="1412875"/>
            <a:ext cx="4464050" cy="45307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/>
              <a:t>	</a:t>
            </a:r>
            <a:r>
              <a:rPr lang="ru-RU" sz="2400" b="1" smtClean="0">
                <a:solidFill>
                  <a:schemeClr val="tx2"/>
                </a:solidFill>
                <a:latin typeface="Arial" charset="0"/>
              </a:rPr>
              <a:t>ФГОС к </a:t>
            </a:r>
            <a:r>
              <a:rPr lang="ru-RU" sz="2400" b="1" i="1" u="sng" smtClean="0">
                <a:solidFill>
                  <a:schemeClr val="tx2"/>
                </a:solidFill>
                <a:latin typeface="Arial" charset="0"/>
              </a:rPr>
              <a:t>предметно-пространственной среде</a:t>
            </a:r>
            <a:r>
              <a:rPr lang="ru-RU" sz="2400" smtClean="0">
                <a:latin typeface="Arial" charset="0"/>
              </a:rPr>
              <a:t> </a:t>
            </a:r>
            <a:endParaRPr lang="ru-RU" sz="2400" b="1" smtClean="0">
              <a:latin typeface="Arial" charset="0"/>
            </a:endParaRPr>
          </a:p>
          <a:p>
            <a:r>
              <a:rPr lang="ru-RU" sz="2400" b="1" smtClean="0">
                <a:latin typeface="Arial" charset="0"/>
              </a:rPr>
              <a:t>Вариативность</a:t>
            </a:r>
          </a:p>
          <a:p>
            <a:r>
              <a:rPr lang="ru-RU" sz="2400" b="1" smtClean="0">
                <a:latin typeface="Arial" charset="0"/>
              </a:rPr>
              <a:t>Полифункциональность</a:t>
            </a:r>
          </a:p>
          <a:p>
            <a:r>
              <a:rPr lang="ru-RU" sz="2400" b="1" smtClean="0">
                <a:latin typeface="Arial" charset="0"/>
              </a:rPr>
              <a:t>Трансформируемость</a:t>
            </a:r>
          </a:p>
          <a:p>
            <a:r>
              <a:rPr lang="ru-RU" sz="2400" b="1" smtClean="0">
                <a:latin typeface="Arial" charset="0"/>
              </a:rPr>
              <a:t>Насыщенность</a:t>
            </a:r>
          </a:p>
          <a:p>
            <a:r>
              <a:rPr lang="ru-RU" sz="2400" b="1" smtClean="0">
                <a:latin typeface="Arial" charset="0"/>
              </a:rPr>
              <a:t>Доступность</a:t>
            </a:r>
          </a:p>
          <a:p>
            <a:r>
              <a:rPr lang="ru-RU" sz="2400" b="1" smtClean="0">
                <a:latin typeface="Arial" charset="0"/>
              </a:rPr>
              <a:t>Безопасность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5265738"/>
            <a:ext cx="2124075" cy="1592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7" name="AutoShape 17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bg1"/>
                </a:solidFill>
                <a:latin typeface="Arial" charset="0"/>
              </a:rPr>
              <a:t>Сравнение требований к развивающей среде</a:t>
            </a:r>
          </a:p>
          <a:p>
            <a:pPr algn="ctr"/>
            <a:r>
              <a:rPr lang="ru-RU" sz="2800" b="1">
                <a:solidFill>
                  <a:schemeClr val="bg1"/>
                </a:solidFill>
                <a:latin typeface="Arial" charset="0"/>
              </a:rPr>
              <a:t>  ФГТ и ФГОС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26209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800" smtClean="0"/>
              <a:t>	</a:t>
            </a:r>
            <a:r>
              <a:rPr lang="ru-RU" sz="2400" b="1" u="sng" smtClean="0">
                <a:latin typeface="Arial" charset="0"/>
              </a:rPr>
              <a:t>Вариативность</a:t>
            </a:r>
            <a:r>
              <a:rPr lang="ru-RU" sz="2400" b="1" smtClean="0">
                <a:latin typeface="Arial" charset="0"/>
              </a:rPr>
              <a:t> среды предполагает: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smtClean="0">
                <a:latin typeface="Arial" charset="0"/>
              </a:rPr>
              <a:t>● наличие различных пространств (для игры, конструирования, уединения и пр.)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smtClean="0">
                <a:latin typeface="Arial" charset="0"/>
              </a:rPr>
              <a:t>● разнообразных материалов, игр, игрушек и оборудования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smtClean="0">
                <a:latin typeface="Arial" charset="0"/>
              </a:rPr>
              <a:t>● периодическую сменяемость и появление новых предметов</a:t>
            </a:r>
          </a:p>
        </p:txBody>
      </p:sp>
      <p:sp>
        <p:nvSpPr>
          <p:cNvPr id="32772" name="AutoShape 17"/>
          <p:cNvSpPr>
            <a:spLocks noChangeArrowheads="1"/>
          </p:cNvSpPr>
          <p:nvPr/>
        </p:nvSpPr>
        <p:spPr bwMode="auto">
          <a:xfrm>
            <a:off x="0" y="-26988"/>
            <a:ext cx="9144000" cy="1260476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Требования к развивающей </a:t>
            </a:r>
            <a:b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предметно-пространственной среде</a:t>
            </a:r>
          </a:p>
        </p:txBody>
      </p:sp>
      <p:pic>
        <p:nvPicPr>
          <p:cNvPr id="19459" name="Picture 4" descr="Дусима 430610_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4076700"/>
            <a:ext cx="36734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28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933825"/>
            <a:ext cx="222885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8" descr="25-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292600"/>
            <a:ext cx="2484437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/>
          <p:cNvSpPr>
            <a:spLocks noGrp="1"/>
          </p:cNvSpPr>
          <p:nvPr>
            <p:ph type="body" sz="half" idx="1"/>
          </p:nvPr>
        </p:nvSpPr>
        <p:spPr>
          <a:xfrm>
            <a:off x="179388" y="1412875"/>
            <a:ext cx="4316412" cy="50403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u="sng" dirty="0" smtClean="0"/>
              <a:t>	</a:t>
            </a:r>
            <a:r>
              <a:rPr lang="ru-RU" sz="2400" b="1" u="sng" dirty="0" err="1" smtClean="0">
                <a:latin typeface="Arial" charset="0"/>
              </a:rPr>
              <a:t>Полифункциональность</a:t>
            </a:r>
            <a:r>
              <a:rPr lang="ru-RU" sz="2400" b="1" dirty="0" smtClean="0">
                <a:latin typeface="Arial" charset="0"/>
              </a:rPr>
              <a:t> </a:t>
            </a:r>
          </a:p>
          <a:p>
            <a:pPr>
              <a:buFont typeface="Arial" charset="0"/>
              <a:buNone/>
            </a:pPr>
            <a:r>
              <a:rPr lang="ru-RU" sz="2400" b="1" dirty="0" smtClean="0">
                <a:latin typeface="Arial" charset="0"/>
              </a:rPr>
              <a:t>● возможность разнообразного использования различных составляющих среды, пригодных для использования в разных видах детской активности</a:t>
            </a:r>
            <a:r>
              <a:rPr lang="ru-RU" sz="2400" dirty="0" smtClean="0">
                <a:latin typeface="Arial" charset="0"/>
              </a:rPr>
              <a:t>.</a:t>
            </a:r>
            <a:r>
              <a:rPr lang="ru-RU" sz="2800" dirty="0" smtClean="0">
                <a:latin typeface="Arial" charset="0"/>
              </a:rPr>
              <a:t> </a:t>
            </a:r>
          </a:p>
        </p:txBody>
      </p:sp>
      <p:sp>
        <p:nvSpPr>
          <p:cNvPr id="33796" name="AutoShape 17"/>
          <p:cNvSpPr>
            <a:spLocks noChangeArrowheads="1"/>
          </p:cNvSpPr>
          <p:nvPr/>
        </p:nvSpPr>
        <p:spPr bwMode="auto">
          <a:xfrm>
            <a:off x="0" y="-26988"/>
            <a:ext cx="9144000" cy="1260476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Требования к развивающей </a:t>
            </a:r>
            <a:b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предметно-пространственной среде</a:t>
            </a:r>
          </a:p>
        </p:txBody>
      </p:sp>
      <p:pic>
        <p:nvPicPr>
          <p:cNvPr id="20483" name="Picture 8" descr="70-711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427538" y="1557338"/>
            <a:ext cx="4537075" cy="4537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 noGrp="1"/>
          </p:cNvSpPr>
          <p:nvPr>
            <p:ph type="body" sz="half" idx="1"/>
          </p:nvPr>
        </p:nvSpPr>
        <p:spPr>
          <a:xfrm>
            <a:off x="34925" y="1600200"/>
            <a:ext cx="4465638" cy="4525963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u="sng" smtClean="0">
                <a:latin typeface="Arial" charset="0"/>
              </a:rPr>
              <a:t>Трансформируемость</a:t>
            </a:r>
            <a:r>
              <a:rPr lang="ru-RU" sz="2400" b="1" smtClean="0">
                <a:latin typeface="Arial" charset="0"/>
              </a:rPr>
              <a:t> возможность изменений предметно-пространственной среды в зависимости от образовательной ситуации.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u="sng" smtClean="0">
                <a:latin typeface="Arial" charset="0"/>
              </a:rPr>
              <a:t>Доступность</a:t>
            </a:r>
            <a:r>
              <a:rPr lang="ru-RU" sz="2400" b="1" smtClean="0">
                <a:latin typeface="Arial" charset="0"/>
              </a:rPr>
              <a:t> - свободный доступ всех (и с ОВЗ) воспитанников к играм, игрушкам, материалам.</a:t>
            </a:r>
            <a:endParaRPr lang="ru-RU" sz="2400" b="1" u="sng" smtClean="0">
              <a:latin typeface="Arial" charset="0"/>
            </a:endParaRPr>
          </a:p>
        </p:txBody>
      </p:sp>
      <p:sp>
        <p:nvSpPr>
          <p:cNvPr id="21506" name="Rectangle 8"/>
          <p:cNvSpPr>
            <a:spLocks noGrp="1"/>
          </p:cNvSpPr>
          <p:nvPr>
            <p:ph type="body" sz="half" idx="4294967295"/>
          </p:nvPr>
        </p:nvSpPr>
        <p:spPr>
          <a:xfrm>
            <a:off x="4572000" y="4221163"/>
            <a:ext cx="4392613" cy="1905000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u="sng" smtClean="0">
                <a:latin typeface="Arial" charset="0"/>
              </a:rPr>
              <a:t>Безопасность</a:t>
            </a:r>
            <a:r>
              <a:rPr lang="ru-RU" sz="2400" b="1" smtClean="0">
                <a:latin typeface="Arial" charset="0"/>
              </a:rPr>
              <a:t> - соответствие всех элементов среды требованиям надёжности и качества</a:t>
            </a:r>
            <a:endParaRPr lang="ru-RU" sz="2400" smtClean="0"/>
          </a:p>
        </p:txBody>
      </p:sp>
      <p:sp>
        <p:nvSpPr>
          <p:cNvPr id="34820" name="AutoShape 17"/>
          <p:cNvSpPr>
            <a:spLocks noChangeArrowheads="1"/>
          </p:cNvSpPr>
          <p:nvPr/>
        </p:nvSpPr>
        <p:spPr bwMode="auto">
          <a:xfrm>
            <a:off x="0" y="0"/>
            <a:ext cx="9144000" cy="1260475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Требования к развивающей </a:t>
            </a:r>
            <a:b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предметно-пространственной среде</a:t>
            </a:r>
          </a:p>
        </p:txBody>
      </p:sp>
      <p:pic>
        <p:nvPicPr>
          <p:cNvPr id="21508" name="Picture 9" descr="Новый рисуно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1557338"/>
            <a:ext cx="4716462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/>
          </p:cNvSpPr>
          <p:nvPr>
            <p:ph type="body" idx="1"/>
          </p:nvPr>
        </p:nvSpPr>
        <p:spPr>
          <a:xfrm>
            <a:off x="0" y="1341438"/>
            <a:ext cx="4464050" cy="5183187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000" b="1" smtClean="0">
                <a:latin typeface="Arial" charset="0"/>
              </a:rPr>
              <a:t>	</a:t>
            </a:r>
            <a:r>
              <a:rPr lang="ru-RU" sz="2000" b="1" u="sng" smtClean="0">
                <a:latin typeface="Arial" charset="0"/>
              </a:rPr>
              <a:t>Насыщенность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000" b="1" smtClean="0">
                <a:latin typeface="Arial" charset="0"/>
              </a:rPr>
              <a:t>	соответствие среды возрастным возможностям детей и содержанию Программы.</a:t>
            </a:r>
            <a:r>
              <a:rPr lang="ru-RU" sz="2000" smtClean="0">
                <a:latin typeface="Arial" charset="0"/>
              </a:rPr>
              <a:t> </a:t>
            </a:r>
            <a:r>
              <a:rPr lang="ru-RU" sz="2000" b="1" smtClean="0">
                <a:latin typeface="Arial" charset="0"/>
              </a:rPr>
              <a:t>Наличие </a:t>
            </a:r>
            <a:r>
              <a:rPr lang="ru-RU" sz="2000" b="1" i="1" smtClean="0">
                <a:latin typeface="Arial" charset="0"/>
              </a:rPr>
              <a:t>средств обучения</a:t>
            </a:r>
            <a:r>
              <a:rPr lang="ru-RU" sz="2000" b="1" smtClean="0">
                <a:latin typeface="Arial" charset="0"/>
              </a:rPr>
              <a:t> (в том числе технических)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000" b="1" smtClean="0">
                <a:latin typeface="Arial" charset="0"/>
              </a:rPr>
              <a:t>	разнообразие материалов для всех видов активности</a:t>
            </a:r>
            <a:r>
              <a:rPr lang="ru-RU" sz="2000" b="1" i="1" smtClean="0">
                <a:latin typeface="Arial" charset="0"/>
              </a:rPr>
              <a:t> </a:t>
            </a:r>
            <a:r>
              <a:rPr lang="ru-RU" sz="2000" b="1" smtClean="0">
                <a:latin typeface="Arial" charset="0"/>
              </a:rPr>
              <a:t>воспитанников, </a:t>
            </a:r>
            <a:r>
              <a:rPr lang="ru-RU" sz="2000" b="1" i="1" smtClean="0">
                <a:latin typeface="Arial" charset="0"/>
              </a:rPr>
              <a:t>экспериментирование </a:t>
            </a:r>
            <a:r>
              <a:rPr lang="ru-RU" sz="2000" b="1" smtClean="0">
                <a:latin typeface="Arial" charset="0"/>
              </a:rPr>
              <a:t>с доступными детям материалами (в том числе с песком и водой) </a:t>
            </a:r>
          </a:p>
        </p:txBody>
      </p:sp>
      <p:sp>
        <p:nvSpPr>
          <p:cNvPr id="35844" name="AutoShape 17"/>
          <p:cNvSpPr>
            <a:spLocks noChangeArrowheads="1"/>
          </p:cNvSpPr>
          <p:nvPr/>
        </p:nvSpPr>
        <p:spPr bwMode="auto">
          <a:xfrm>
            <a:off x="0" y="-26988"/>
            <a:ext cx="9144000" cy="1260476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Требования к развивающей </a:t>
            </a:r>
            <a:b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предметно-пространственной среде</a:t>
            </a:r>
          </a:p>
        </p:txBody>
      </p:sp>
      <p:pic>
        <p:nvPicPr>
          <p:cNvPr id="22531" name="Picture 5" descr="1494_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688" y="4508500"/>
            <a:ext cx="2305050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558149_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4581525"/>
            <a:ext cx="1728788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_MG_87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412875"/>
            <a:ext cx="432117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/>
          </p:cNvSpPr>
          <p:nvPr>
            <p:ph type="body" idx="1"/>
          </p:nvPr>
        </p:nvSpPr>
        <p:spPr>
          <a:xfrm>
            <a:off x="179388" y="1412875"/>
            <a:ext cx="8532812" cy="525621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smtClean="0">
                <a:solidFill>
                  <a:schemeClr val="tx2"/>
                </a:solidFill>
                <a:latin typeface="Arial" charset="0"/>
              </a:rPr>
              <a:t>	Характеристики личности ребенка</a:t>
            </a:r>
            <a:r>
              <a:rPr lang="ru-RU" sz="2400" smtClean="0">
                <a:solidFill>
                  <a:schemeClr val="tx2"/>
                </a:solidFill>
                <a:latin typeface="Arial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проявляет инициативность и самостоятельность 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уверен в своих силах, открыт внешнему миру, положительно относится к себе и к другим 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обладает развитым воображением 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достаточно хорошо владеет устной речью, складываются предпосылки грамотности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проявляет творческие способности 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развита крупная и мелкая моторика 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способен к волевым усилиям в разных видах деятельности 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проявляет любознательность, склонен наблюдать, экспериментировать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800" b="1" smtClean="0"/>
              <a:t>	</a:t>
            </a:r>
            <a:r>
              <a:rPr lang="ru-RU" sz="2000" b="1" i="1" u="sng" smtClean="0">
                <a:solidFill>
                  <a:schemeClr val="tx2"/>
                </a:solidFill>
                <a:latin typeface="Arial" charset="0"/>
              </a:rPr>
              <a:t>Целевые ориентиры Программы выступают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i="1" u="sng" smtClean="0">
                <a:solidFill>
                  <a:schemeClr val="tx2"/>
                </a:solidFill>
                <a:latin typeface="Arial" charset="0"/>
              </a:rPr>
              <a:t>основаниями преемственности дошкольного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i="1" u="sng" smtClean="0">
                <a:solidFill>
                  <a:schemeClr val="tx2"/>
                </a:solidFill>
                <a:latin typeface="Arial" charset="0"/>
              </a:rPr>
              <a:t>и начального общего образования</a:t>
            </a:r>
            <a:r>
              <a:rPr lang="ru-RU" sz="280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4578" name="AutoShape 17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oundRect">
            <a:avLst>
              <a:gd name="adj" fmla="val 125"/>
            </a:avLst>
          </a:prstGeom>
          <a:gradFill rotWithShape="0">
            <a:gsLst>
              <a:gs pos="0">
                <a:srgbClr val="8000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Arial" charset="0"/>
              </a:rPr>
              <a:t>Требования к результатам освоения ООП на этапе 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Arial" charset="0"/>
              </a:rPr>
              <a:t>завершения  дошкольного образования по ФГОС</a:t>
            </a:r>
            <a:r>
              <a:rPr lang="ru-RU" sz="2800" b="1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  <p:pic>
        <p:nvPicPr>
          <p:cNvPr id="24579" name="Picture 7" descr="chitaem_knigu_pos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1613" y="4652963"/>
            <a:ext cx="2484437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ФГОС ДО: </a:t>
            </a:r>
            <a:br>
              <a:rPr lang="ru-RU" b="1" dirty="0" smtClean="0"/>
            </a:br>
            <a:r>
              <a:rPr lang="ru-RU" b="1" dirty="0" smtClean="0"/>
              <a:t>проблемы и пути решения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Дошкольное образование с 2 мес. до 8 лет</a:t>
            </a:r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i="1" dirty="0" smtClean="0"/>
              <a:t>создание условий для обеспечения ДО детям младенческого и раннего возраста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Кадровое обеспечение</a:t>
            </a:r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i="1" dirty="0" smtClean="0"/>
              <a:t>обновление системы подготовки, переподготовки и ПК педагогических работников ДО)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81746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itchFamily="34" charset="0"/>
              <a:buChar char="•"/>
            </a:pPr>
            <a:r>
              <a:rPr lang="ru-RU" b="1" dirty="0"/>
              <a:t>ФГОС ДО: </a:t>
            </a:r>
            <a:br>
              <a:rPr lang="ru-RU" b="1" dirty="0"/>
            </a:br>
            <a:r>
              <a:rPr lang="ru-RU" b="1" dirty="0"/>
              <a:t>проблемы и пути решения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Развитие </a:t>
            </a:r>
            <a:r>
              <a:rPr lang="ru-RU" b="1" dirty="0" err="1" smtClean="0"/>
              <a:t>частно</a:t>
            </a:r>
            <a:r>
              <a:rPr lang="ru-RU" b="1" dirty="0" smtClean="0"/>
              <a:t>-государственного партнерства</a:t>
            </a:r>
          </a:p>
          <a:p>
            <a:r>
              <a:rPr lang="ru-RU" b="1" dirty="0" smtClean="0"/>
              <a:t>Отсутствие научных основ обновления ДО</a:t>
            </a:r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i="1" dirty="0" smtClean="0"/>
              <a:t>Изучение современного дошкольника и ДО)</a:t>
            </a:r>
          </a:p>
          <a:p>
            <a:r>
              <a:rPr lang="ru-RU" b="1" dirty="0" smtClean="0"/>
              <a:t>Развитие инклюзивного ДО</a:t>
            </a:r>
          </a:p>
          <a:p>
            <a:pPr marL="0" indent="0">
              <a:buNone/>
            </a:pPr>
            <a:r>
              <a:rPr lang="ru-RU" i="1" dirty="0" smtClean="0"/>
              <a:t>(создание нормативной и методической базы)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8145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ФГОС ДО: </a:t>
            </a:r>
            <a:br>
              <a:rPr lang="ru-RU" dirty="0"/>
            </a:br>
            <a:r>
              <a:rPr lang="ru-RU" dirty="0"/>
              <a:t>проблемы и пути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Отсутствие реестра примерных ООП ДО</a:t>
            </a:r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i="1" dirty="0" smtClean="0"/>
              <a:t>разработка критериев экспертизы примерных </a:t>
            </a:r>
            <a:r>
              <a:rPr lang="ru-RU" i="1" dirty="0" err="1" smtClean="0"/>
              <a:t>ООП,создание</a:t>
            </a:r>
            <a:r>
              <a:rPr lang="ru-RU" i="1" dirty="0" smtClean="0"/>
              <a:t> </a:t>
            </a:r>
            <a:r>
              <a:rPr lang="ru-RU" i="1" dirty="0"/>
              <a:t>в </a:t>
            </a:r>
            <a:r>
              <a:rPr lang="ru-RU" i="1" dirty="0" err="1"/>
              <a:t>Минобрнауки</a:t>
            </a:r>
            <a:r>
              <a:rPr lang="ru-RU" i="1" dirty="0"/>
              <a:t> РФ совета по экспертизе </a:t>
            </a:r>
            <a:r>
              <a:rPr lang="ru-RU" i="1" dirty="0" smtClean="0"/>
              <a:t>ООП)</a:t>
            </a:r>
          </a:p>
          <a:p>
            <a:r>
              <a:rPr lang="ru-RU" b="1" dirty="0" smtClean="0"/>
              <a:t>Отсутствие методических комплектов, соответствующих требованиям ФГОС ДО</a:t>
            </a:r>
          </a:p>
          <a:p>
            <a:pPr marL="0" indent="0">
              <a:buNone/>
            </a:pPr>
            <a:r>
              <a:rPr lang="ru-RU" i="1" dirty="0" smtClean="0"/>
              <a:t>(Разработка методических комплектов в помощь ДОУ)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036085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ФГОС ДО: </a:t>
            </a:r>
            <a:br>
              <a:rPr lang="ru-RU" dirty="0"/>
            </a:br>
            <a:r>
              <a:rPr lang="ru-RU" dirty="0"/>
              <a:t>проблемы и пути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Отсутствие методических рекомендаций по разным аспектам внедрения ФГОС ДО</a:t>
            </a:r>
          </a:p>
          <a:p>
            <a:r>
              <a:rPr lang="ru-RU" b="1" dirty="0" smtClean="0"/>
              <a:t>Отсутствие современной предметно-пространственной развивающей среды в ДОУ </a:t>
            </a:r>
            <a:r>
              <a:rPr lang="ru-RU" dirty="0" smtClean="0"/>
              <a:t>(</a:t>
            </a:r>
            <a:r>
              <a:rPr lang="ru-RU" i="1" dirty="0" smtClean="0"/>
              <a:t>улучшение развивающей среды)</a:t>
            </a:r>
          </a:p>
          <a:p>
            <a:r>
              <a:rPr lang="ru-RU" b="1" i="1" dirty="0" smtClean="0"/>
              <a:t>Слабое развитие межведомственного и сетевого взаимодействия </a:t>
            </a:r>
          </a:p>
          <a:p>
            <a:pPr marL="0" indent="0">
              <a:buNone/>
            </a:pPr>
            <a:r>
              <a:rPr lang="ru-RU" i="1" dirty="0" smtClean="0"/>
              <a:t>(консолидация ресурсов в ДО)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33831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citysm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547938" y="1989138"/>
            <a:ext cx="4630737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5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за внимание!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01988" y="1052513"/>
            <a:ext cx="311785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5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Спасибо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3434</TotalTime>
  <Words>642</Words>
  <Application>Microsoft Office PowerPoint</Application>
  <PresentationFormat>Экран (4:3)</PresentationFormat>
  <Paragraphs>153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Федеральный государственный образовательный стандарт (ФГОС)  дошкольного образования.</vt:lpstr>
      <vt:lpstr>Слайд 2</vt:lpstr>
      <vt:lpstr>ФГОС ДО (определение)</vt:lpstr>
      <vt:lpstr>Слайд 4</vt:lpstr>
      <vt:lpstr>Цели ФГОС ДО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ФГОС ДО:  проблемы и пути решения</vt:lpstr>
      <vt:lpstr>ФГОС ДО:  проблемы и пути решения</vt:lpstr>
      <vt:lpstr>ФГОС ДО:  проблемы и пути решения</vt:lpstr>
      <vt:lpstr>ФГОС ДО:  проблемы и пути решения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работы старшего воспитателя  </dc:title>
  <dc:creator>Ольга</dc:creator>
  <cp:lastModifiedBy>Zabolotneva</cp:lastModifiedBy>
  <cp:revision>287</cp:revision>
  <cp:lastPrinted>2013-11-28T06:45:20Z</cp:lastPrinted>
  <dcterms:created xsi:type="dcterms:W3CDTF">2012-10-30T12:13:22Z</dcterms:created>
  <dcterms:modified xsi:type="dcterms:W3CDTF">2013-12-09T04:54:58Z</dcterms:modified>
</cp:coreProperties>
</file>