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66" r:id="rId3"/>
    <p:sldId id="384" r:id="rId4"/>
    <p:sldId id="374" r:id="rId5"/>
    <p:sldId id="387" r:id="rId6"/>
    <p:sldId id="376" r:id="rId7"/>
    <p:sldId id="375" r:id="rId8"/>
    <p:sldId id="383" r:id="rId9"/>
    <p:sldId id="382" r:id="rId10"/>
  </p:sldIdLst>
  <p:sldSz cx="12190413" cy="6859588"/>
  <p:notesSz cx="6761163" cy="9942513"/>
  <p:defaultTextStyle>
    <a:defPPr>
      <a:defRPr lang="ru-RU"/>
    </a:defPPr>
    <a:lvl1pPr algn="l" defTabSz="12176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08013" indent="-150813" algn="l" defTabSz="12176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217613" indent="-303213" algn="l" defTabSz="12176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827213" indent="-455613" algn="l" defTabSz="12176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436813" indent="-608013" algn="l" defTabSz="12176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1F497D"/>
    <a:srgbClr val="92D050"/>
    <a:srgbClr val="E46C0A"/>
    <a:srgbClr val="C0504D"/>
    <a:srgbClr val="9BBB59"/>
    <a:srgbClr val="5177A6"/>
    <a:srgbClr val="285891"/>
    <a:srgbClr val="0DC323"/>
    <a:srgbClr val="C105C5"/>
    <a:srgbClr val="4F81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 autoAdjust="0"/>
    <p:restoredTop sz="93727" autoAdjust="0"/>
  </p:normalViewPr>
  <p:slideViewPr>
    <p:cSldViewPr>
      <p:cViewPr>
        <p:scale>
          <a:sx n="100" d="100"/>
          <a:sy n="100" d="100"/>
        </p:scale>
        <p:origin x="930" y="258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1908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E6598ECC-2881-4A46-B3AB-115CAB2A42BF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850" y="746125"/>
            <a:ext cx="6621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678A4A3-3DFE-45EC-9725-897BA071CF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4877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8A4A3-3DFE-45EC-9725-897BA071CF61}" type="slidenum">
              <a:rPr lang="ru-RU" altLang="ru-RU" smtClean="0"/>
              <a:pPr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404796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B0AAA-931C-427A-8BF2-8B789A76BC6F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7967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1BC775-8814-4C6C-AD75-A6A07B63BAAB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2765099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B0AAA-931C-427A-8BF2-8B789A76BC6F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61027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937CF-49E9-4266-8989-FB80CC08661A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1066989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B0AAA-931C-427A-8BF2-8B789A76BC6F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2804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B0AAA-931C-427A-8BF2-8B789A76BC6F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39623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8A4A3-3DFE-45EC-9725-897BA071CF61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07212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B0AAA-931C-427A-8BF2-8B789A76BC6F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8196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09E44-B545-48F9-B4A0-6C835821682D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30441-B941-426A-AE24-F5C6F02E0A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7894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C3AE3-DB60-41DD-BA94-AC93AE7EA371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780D0-2866-4193-8532-03576D24CF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0703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9A604-C665-4A35-A4C4-BF918C224515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1049-AC99-46FB-97AA-70A80B92E7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7743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C44E8-7008-40C1-8F5C-52CE89109376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4656E-98B4-480A-83EA-62D1744B63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1179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6F48C-7E66-4E02-873F-B310E84F45B4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E72A6-003D-4DCB-BC02-CD2F37D410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5651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5906-3FBC-4A55-ABA8-FEE9F9BD97EC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BCD0B-E5A5-483B-9529-E2E4C51301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6514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53E3A-3F4E-4D4C-9E29-5FEFDE5B10DE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3A494-F3D7-4E12-ACEE-AAA1F10A53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9842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A65F3-34A9-4335-953B-DFFA79477DD1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118C2-E649-4D4D-B0F1-19FFE9EF3A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6111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A5103-7089-49FA-A876-7BF4F0625EB9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87E13-42BC-415C-97F0-000177DE03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3224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8525C-EBAC-44B2-A4E8-F1AB8E0BB8BB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6C804C-2383-43C4-9654-B4CB0CF9B9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5963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BAD05-8CA2-484D-98C4-B1F6701E00B7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6002F-0B91-45EC-BCF2-CBF3E88FDA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3452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7938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 defTabSz="1219170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7D5E0F-C4FE-49AD-8ED1-11FF844D07FD}" type="datetimeFigureOut">
              <a:rPr lang="ru-RU"/>
              <a:pPr>
                <a:defRPr/>
              </a:pPr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7938"/>
            <a:ext cx="3859213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 defTabSz="1219170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013" y="6357938"/>
            <a:ext cx="2844800" cy="365125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8B75F31-F244-42D6-8A2E-5227CC9DE8E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7613" rtl="0" eaLnBrk="1" fontAlgn="base" hangingPunct="1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2pPr>
      <a:lvl3pPr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3pPr>
      <a:lvl4pPr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4pPr>
      <a:lvl5pPr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5pPr>
      <a:lvl6pPr marL="457200"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6pPr>
      <a:lvl7pPr marL="914400"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7pPr>
      <a:lvl8pPr marL="1371600"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8pPr>
      <a:lvl9pPr marL="1828800" algn="ctr" defTabSz="1217613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7.pn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32.pn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jpe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1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emf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2913707"/>
            <a:ext cx="12190413" cy="93836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002060"/>
                </a:solidFill>
              </a:rPr>
              <a:t>Профилактика детского дорожно-транспортного</a:t>
            </a:r>
          </a:p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002060"/>
                </a:solidFill>
              </a:rPr>
              <a:t> травматизма в образовательных организациях </a:t>
            </a:r>
          </a:p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002060"/>
                </a:solidFill>
              </a:rPr>
              <a:t>В</a:t>
            </a:r>
            <a:r>
              <a:rPr lang="ru-RU" sz="2800" b="1" i="1" dirty="0" smtClean="0">
                <a:solidFill>
                  <a:srgbClr val="002060"/>
                </a:solidFill>
              </a:rPr>
              <a:t>олгоградской области</a:t>
            </a:r>
            <a:endParaRPr lang="ru-RU" sz="2800" dirty="0"/>
          </a:p>
        </p:txBody>
      </p:sp>
      <p:sp>
        <p:nvSpPr>
          <p:cNvPr id="4099" name="Заголовок 1"/>
          <p:cNvSpPr txBox="1">
            <a:spLocks/>
          </p:cNvSpPr>
          <p:nvPr/>
        </p:nvSpPr>
        <p:spPr bwMode="auto">
          <a:xfrm>
            <a:off x="1846734" y="1272637"/>
            <a:ext cx="91424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2060"/>
                </a:solidFill>
              </a:rPr>
              <a:t>КОМИТЕТ </a:t>
            </a:r>
            <a:r>
              <a:rPr lang="ru-RU" altLang="ru-RU" sz="2000" dirty="0" smtClean="0">
                <a:solidFill>
                  <a:srgbClr val="002060"/>
                </a:solidFill>
              </a:rPr>
              <a:t>ОБРАЗОВАНИЯ</a:t>
            </a:r>
            <a:r>
              <a:rPr lang="en-US" altLang="ru-RU" sz="2000" dirty="0" smtClean="0">
                <a:solidFill>
                  <a:srgbClr val="002060"/>
                </a:solidFill>
              </a:rPr>
              <a:t> </a:t>
            </a:r>
            <a:r>
              <a:rPr lang="ru-RU" altLang="ru-RU" sz="2000" dirty="0" smtClean="0">
                <a:solidFill>
                  <a:srgbClr val="002060"/>
                </a:solidFill>
              </a:rPr>
              <a:t>И </a:t>
            </a:r>
            <a:r>
              <a:rPr lang="ru-RU" altLang="ru-RU" sz="2000" dirty="0">
                <a:solidFill>
                  <a:srgbClr val="002060"/>
                </a:solidFill>
              </a:rPr>
              <a:t>НАУКИ </a:t>
            </a:r>
            <a:endParaRPr lang="ru-RU" altLang="ru-RU" sz="2000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 </a:t>
            </a:r>
            <a:r>
              <a:rPr lang="ru-RU" altLang="ru-RU" sz="2000" dirty="0">
                <a:solidFill>
                  <a:srgbClr val="002060"/>
                </a:solidFill>
              </a:rPr>
              <a:t>ВОЛГОГРАДСКОЙ ОБЛАСТИ</a:t>
            </a:r>
            <a:endParaRPr lang="ru-RU" alt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100" name="Рисунок 5" descr="gerb_volgogradskoy_oblast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2164" y="251432"/>
            <a:ext cx="864394" cy="89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471470" y="6259072"/>
            <a:ext cx="2670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2060"/>
                </a:solidFill>
              </a:rPr>
              <a:t>ВОЛГОГРАД, </a:t>
            </a:r>
            <a:r>
              <a:rPr lang="ru-RU" altLang="ru-RU" sz="1800" dirty="0" smtClean="0">
                <a:solidFill>
                  <a:srgbClr val="002060"/>
                </a:solidFill>
              </a:rPr>
              <a:t>2025</a:t>
            </a:r>
            <a:endParaRPr lang="ru-RU" altLang="ru-RU" sz="1800" dirty="0">
              <a:solidFill>
                <a:srgbClr val="002060"/>
              </a:solidFill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95300" y="5653088"/>
            <a:ext cx="54229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800" dirty="0" smtClean="0">
                <a:solidFill>
                  <a:srgbClr val="002060"/>
                </a:solidFill>
              </a:rPr>
              <a:t>Заместитель председателя комитета образования и науки Волгоградской области </a:t>
            </a:r>
            <a:r>
              <a:rPr lang="ru-RU" altLang="ru-RU" sz="1800" dirty="0" err="1" smtClean="0">
                <a:solidFill>
                  <a:srgbClr val="002060"/>
                </a:solidFill>
              </a:rPr>
              <a:t>Д.Е.Орехов</a:t>
            </a:r>
            <a:endParaRPr lang="ru-RU" alt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05BB203C-46D8-40EA-B1C1-AA97DB30B324}"/>
              </a:ext>
            </a:extLst>
          </p:cNvPr>
          <p:cNvSpPr/>
          <p:nvPr/>
        </p:nvSpPr>
        <p:spPr>
          <a:xfrm>
            <a:off x="2404405" y="565528"/>
            <a:ext cx="6719752" cy="6484389"/>
          </a:xfrm>
          <a:prstGeom prst="rect">
            <a:avLst/>
          </a:prstGeom>
          <a:blipFill dpi="0" rotWithShape="1">
            <a:blip r:embed="rId4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67214" y="837506"/>
            <a:ext cx="5414529" cy="3521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8422" y="1125538"/>
            <a:ext cx="5955982" cy="3305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61028" y="1068449"/>
            <a:ext cx="3829385" cy="173628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51661" y="3891671"/>
            <a:ext cx="5217322" cy="102014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xmlns="" id="{0F496331-0891-4154-8CC7-7B1A71414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940" y="9574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800" b="1" i="1" dirty="0">
                <a:solidFill>
                  <a:srgbClr val="002060"/>
                </a:solidFill>
              </a:rPr>
              <a:t>ЕДИНАЯ СИСТЕМА НЕПРЕРЫВНОГО ОБУЧЕНИЯ ДЕТЕЙ                                                       ПРАВИЛАМ ДОРОЖНОГО ДВИЖЕНИЯ</a:t>
            </a:r>
          </a:p>
        </p:txBody>
      </p:sp>
      <p:sp>
        <p:nvSpPr>
          <p:cNvPr id="18" name="TextBox 71">
            <a:extLst>
              <a:ext uri="{FF2B5EF4-FFF2-40B4-BE49-F238E27FC236}">
                <a16:creationId xmlns:a16="http://schemas.microsoft.com/office/drawing/2014/main" xmlns="" id="{C1AE9FCA-0CCE-4408-9520-EEEFA4B64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329" y="1071647"/>
            <a:ext cx="22685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 smtClean="0">
                <a:solidFill>
                  <a:srgbClr val="002060"/>
                </a:solidFill>
              </a:rPr>
              <a:t>дошкольных </a:t>
            </a:r>
          </a:p>
          <a:p>
            <a:r>
              <a:rPr lang="ru-RU" altLang="ru-RU" sz="2000" dirty="0" smtClean="0">
                <a:solidFill>
                  <a:srgbClr val="002060"/>
                </a:solidFill>
              </a:rPr>
              <a:t>образовательных</a:t>
            </a:r>
            <a:endParaRPr lang="ru-RU" altLang="ru-RU" sz="2000" dirty="0">
              <a:solidFill>
                <a:srgbClr val="002060"/>
              </a:solidFill>
            </a:endParaRPr>
          </a:p>
          <a:p>
            <a:r>
              <a:rPr lang="ru-RU" altLang="ru-RU" sz="2000" dirty="0" smtClean="0">
                <a:solidFill>
                  <a:srgbClr val="002060"/>
                </a:solidFill>
              </a:rPr>
              <a:t>организаций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sp>
        <p:nvSpPr>
          <p:cNvPr id="19" name="TextBox 71">
            <a:extLst>
              <a:ext uri="{FF2B5EF4-FFF2-40B4-BE49-F238E27FC236}">
                <a16:creationId xmlns:a16="http://schemas.microsoft.com/office/drawing/2014/main" xmlns="" id="{A419EAF9-990D-41D8-A0AC-01F8CFD7F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566" y="3285778"/>
            <a:ext cx="53988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 smtClean="0">
                <a:solidFill>
                  <a:srgbClr val="002060"/>
                </a:solidFill>
              </a:rPr>
              <a:t>организации </a:t>
            </a:r>
          </a:p>
          <a:p>
            <a:r>
              <a:rPr lang="ru-RU" altLang="ru-RU" sz="2000" dirty="0" smtClean="0">
                <a:solidFill>
                  <a:srgbClr val="002060"/>
                </a:solidFill>
              </a:rPr>
              <a:t>дополнительного</a:t>
            </a:r>
            <a:endParaRPr lang="ru-RU" altLang="ru-RU" sz="2000" dirty="0">
              <a:solidFill>
                <a:srgbClr val="002060"/>
              </a:solidFill>
            </a:endParaRPr>
          </a:p>
          <a:p>
            <a:r>
              <a:rPr lang="ru-RU" altLang="ru-RU" sz="2000" dirty="0" smtClean="0">
                <a:solidFill>
                  <a:srgbClr val="002060"/>
                </a:solidFill>
              </a:rPr>
              <a:t>образования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sp>
        <p:nvSpPr>
          <p:cNvPr id="20" name="TextBox 71">
            <a:extLst>
              <a:ext uri="{FF2B5EF4-FFF2-40B4-BE49-F238E27FC236}">
                <a16:creationId xmlns:a16="http://schemas.microsoft.com/office/drawing/2014/main" xmlns="" id="{D93EF825-7087-47A8-9065-2523B5583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566" y="2361868"/>
            <a:ext cx="29100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 smtClean="0">
                <a:solidFill>
                  <a:srgbClr val="002060"/>
                </a:solidFill>
              </a:rPr>
              <a:t>общеобразовательных</a:t>
            </a:r>
            <a:endParaRPr lang="ru-RU" altLang="ru-RU" sz="2000" dirty="0">
              <a:solidFill>
                <a:srgbClr val="002060"/>
              </a:solidFill>
            </a:endParaRPr>
          </a:p>
          <a:p>
            <a:r>
              <a:rPr lang="ru-RU" altLang="ru-RU" sz="2000" dirty="0" smtClean="0">
                <a:solidFill>
                  <a:srgbClr val="002060"/>
                </a:solidFill>
              </a:rPr>
              <a:t>организаций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sp>
        <p:nvSpPr>
          <p:cNvPr id="24" name="TextBox 63">
            <a:extLst>
              <a:ext uri="{FF2B5EF4-FFF2-40B4-BE49-F238E27FC236}">
                <a16:creationId xmlns:a16="http://schemas.microsoft.com/office/drawing/2014/main" xmlns="" id="{D61C7B2F-E676-44C1-8026-44BF91B98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325" y="2409672"/>
            <a:ext cx="15668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002060"/>
                </a:solidFill>
              </a:rPr>
              <a:t>705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sp>
        <p:nvSpPr>
          <p:cNvPr id="28" name="TextBox 63">
            <a:extLst>
              <a:ext uri="{FF2B5EF4-FFF2-40B4-BE49-F238E27FC236}">
                <a16:creationId xmlns:a16="http://schemas.microsoft.com/office/drawing/2014/main" xmlns="" id="{60F4C73D-64CC-46AC-9A1E-F2EB71F8D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9234" y="3302779"/>
            <a:ext cx="1762293" cy="50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002060"/>
                </a:solidFill>
              </a:rPr>
              <a:t>184</a:t>
            </a:r>
            <a:endParaRPr lang="ru-RU" altLang="ru-RU" sz="2000" b="1" dirty="0">
              <a:solidFill>
                <a:srgbClr val="002060"/>
              </a:solidFill>
            </a:endParaRPr>
          </a:p>
          <a:p>
            <a:pPr algn="ctr"/>
            <a:endParaRPr lang="ru-RU" altLang="ru-RU" sz="1400" dirty="0"/>
          </a:p>
        </p:txBody>
      </p:sp>
      <p:pic>
        <p:nvPicPr>
          <p:cNvPr id="49" name="Picture 6" descr="E:\министерство презентация\фото на титул\Untitled-7.png">
            <a:extLst>
              <a:ext uri="{FF2B5EF4-FFF2-40B4-BE49-F238E27FC236}">
                <a16:creationId xmlns:a16="http://schemas.microsoft.com/office/drawing/2014/main" xmlns="" id="{D008FB2F-138B-43B2-93B0-C739F8894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718" y="5569957"/>
            <a:ext cx="1016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76" descr="C:\Users\Джек\Desktop\доклад Бочаров\znak_U_uchenik.png">
            <a:extLst>
              <a:ext uri="{FF2B5EF4-FFF2-40B4-BE49-F238E27FC236}">
                <a16:creationId xmlns:a16="http://schemas.microsoft.com/office/drawing/2014/main" xmlns="" id="{633C5F0F-1F51-4C38-B48F-215C764F5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1028" y="5768255"/>
            <a:ext cx="6969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77" descr="C:\Users\Джек\Desktop\доклад Бочаров\red_cross_magnetic_sign-260-x-2.jpg">
            <a:extLst>
              <a:ext uri="{FF2B5EF4-FFF2-40B4-BE49-F238E27FC236}">
                <a16:creationId xmlns:a16="http://schemas.microsoft.com/office/drawing/2014/main" xmlns="" id="{BB42D3B6-04EA-426D-AE6B-78B8B5AA7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724" y="5763451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78" descr="C:\Users\Джек\Desktop\доклад Бочаров\logoгибдд.png">
            <a:extLst>
              <a:ext uri="{FF2B5EF4-FFF2-40B4-BE49-F238E27FC236}">
                <a16:creationId xmlns:a16="http://schemas.microsoft.com/office/drawing/2014/main" xmlns="" id="{B4147F1B-B67C-4F35-9180-33783DCA6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1305" y="5677112"/>
            <a:ext cx="8350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79" descr="C:\Users\Джек\Desktop\доклад Бочаров\depositphotos_4604781-Video-And-Audio-Icon-Set.png">
            <a:extLst>
              <a:ext uri="{FF2B5EF4-FFF2-40B4-BE49-F238E27FC236}">
                <a16:creationId xmlns:a16="http://schemas.microsoft.com/office/drawing/2014/main" xmlns="" id="{1DF1EF52-11A2-4C43-827D-8BACCF6BB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056" y="5611915"/>
            <a:ext cx="8953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80" descr="C:\Users\Джек\Desktop\доклад Бочаров\16035621-микрофон-иконки.jpg">
            <a:extLst>
              <a:ext uri="{FF2B5EF4-FFF2-40B4-BE49-F238E27FC236}">
                <a16:creationId xmlns:a16="http://schemas.microsoft.com/office/drawing/2014/main" xmlns="" id="{AF2208FE-4A66-4C82-8575-2B89AA340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7104" y="5648264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4" descr="C:\Users\Джек\Desktop\доклад нованна\4.png">
            <a:extLst>
              <a:ext uri="{FF2B5EF4-FFF2-40B4-BE49-F238E27FC236}">
                <a16:creationId xmlns:a16="http://schemas.microsoft.com/office/drawing/2014/main" xmlns="" id="{1930688D-091C-4712-A4D4-CCBA039C1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0818" y="5741971"/>
            <a:ext cx="7366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" descr="E:\министерство презентация\мужчина.png">
            <a:extLst>
              <a:ext uri="{FF2B5EF4-FFF2-40B4-BE49-F238E27FC236}">
                <a16:creationId xmlns:a16="http://schemas.microsoft.com/office/drawing/2014/main" xmlns="" id="{83F9517D-D2CB-45A4-BC45-6F26CABD8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1160" y="5486896"/>
            <a:ext cx="495012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 descr="E:\министерство презентация\женщина.png">
            <a:extLst>
              <a:ext uri="{FF2B5EF4-FFF2-40B4-BE49-F238E27FC236}">
                <a16:creationId xmlns:a16="http://schemas.microsoft.com/office/drawing/2014/main" xmlns="" id="{22021417-7BB2-4932-B6F6-BEFEFC38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37297" y="5484082"/>
            <a:ext cx="470477" cy="105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5" descr="gerb_volgogradskoy_oblasti.png">
            <a:extLst>
              <a:ext uri="{FF2B5EF4-FFF2-40B4-BE49-F238E27FC236}">
                <a16:creationId xmlns:a16="http://schemas.microsoft.com/office/drawing/2014/main" xmlns="" id="{544C32B2-6523-45C1-8614-6AF8A19FDF1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Рисунок 59" descr="https://sun9-12.userapi.com/impg/LW3S56yyvvAX87fXCcT2WmxPc55E2Y0Mib9NSw/kqYcJ6L6c88.jpg?size=1280x853&amp;quality=95&amp;sign=973438ebe40f053ff2a5e5b0f9a7b8f1&amp;type=album">
            <a:extLst>
              <a:ext uri="{FF2B5EF4-FFF2-40B4-BE49-F238E27FC236}">
                <a16:creationId xmlns:a16="http://schemas.microsoft.com/office/drawing/2014/main" xmlns="" id="{C1F04AE3-4DB7-4619-82A9-C8B9F1101A97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3826" y="753466"/>
            <a:ext cx="4268446" cy="288032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1" name="Рисунок 60" descr="https://sun9-23.userapi.com/impg/jgpi1TBafLSRCB6CnVYsMX_87-tu4dFl-szt6w/rorYt256bU0.jpg?size=1620x2160&amp;quality=95&amp;sign=61b5927093889bfd6b50eed8445a2c87&amp;type=album">
            <a:extLst>
              <a:ext uri="{FF2B5EF4-FFF2-40B4-BE49-F238E27FC236}">
                <a16:creationId xmlns:a16="http://schemas.microsoft.com/office/drawing/2014/main" xmlns="" id="{F41F2412-49B1-471B-B2A0-C2BAC18A3EF9}"/>
              </a:ext>
            </a:extLst>
          </p:cNvPr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11" b="24923"/>
          <a:stretch/>
        </p:blipFill>
        <p:spPr bwMode="auto">
          <a:xfrm>
            <a:off x="6849978" y="3012427"/>
            <a:ext cx="3204475" cy="269361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28" name="Picture 4" descr="https://sun9-63.userapi.com/impg/ajsjHksteWFi6CxZhXVqwIaeyjJNeSuJD8wvtA/jz1xXvujWvE.jpg?size=828x768&amp;quality=96&amp;sign=987db77859d54061d3e4dd3a0d16a786&amp;type=album">
            <a:extLst>
              <a:ext uri="{FF2B5EF4-FFF2-40B4-BE49-F238E27FC236}">
                <a16:creationId xmlns:a16="http://schemas.microsoft.com/office/drawing/2014/main" xmlns="" id="{81A0EFD5-0907-4173-B4A3-3274683E3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92" t="3963" r="22740" b="39502"/>
          <a:stretch/>
        </p:blipFill>
        <p:spPr bwMode="auto">
          <a:xfrm>
            <a:off x="2642250" y="5741971"/>
            <a:ext cx="762259" cy="70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34524" y="4428940"/>
            <a:ext cx="60928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профессиональных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образовательных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организаций</a:t>
            </a:r>
            <a:endParaRPr lang="ru-RU" sz="2000" dirty="0">
              <a:solidFill>
                <a:srgbClr val="002060"/>
              </a:solidFill>
            </a:endParaRPr>
          </a:p>
        </p:txBody>
      </p:sp>
      <p:cxnSp>
        <p:nvCxnSpPr>
          <p:cNvPr id="30" name="Прямая соединительная линия 29">
            <a:extLst/>
          </p:cNvPr>
          <p:cNvCxnSpPr>
            <a:cxnSpLocks/>
          </p:cNvCxnSpPr>
          <p:nvPr/>
        </p:nvCxnSpPr>
        <p:spPr>
          <a:xfrm flipH="1">
            <a:off x="0" y="693490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594883" y="1076940"/>
            <a:ext cx="612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2060"/>
                </a:solidFill>
              </a:rPr>
              <a:t>450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sp>
        <p:nvSpPr>
          <p:cNvPr id="32" name="TextBox 63">
            <a:extLst>
              <a:ext uri="{FF2B5EF4-FFF2-40B4-BE49-F238E27FC236}">
                <a16:creationId xmlns:a16="http://schemas.microsoft.com/office/drawing/2014/main" xmlns="" id="{60F4C73D-64CC-46AC-9A1E-F2EB71F8D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862" y="4395005"/>
            <a:ext cx="176229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002060"/>
                </a:solidFill>
              </a:rPr>
              <a:t>5</a:t>
            </a:r>
            <a:r>
              <a:rPr lang="ru-RU" altLang="ru-RU" sz="2000" b="1" dirty="0" smtClean="0">
                <a:solidFill>
                  <a:srgbClr val="002060"/>
                </a:solidFill>
              </a:rPr>
              <a:t>0</a:t>
            </a:r>
            <a:endParaRPr lang="ru-RU" altLang="ru-RU" sz="2000" b="1" dirty="0">
              <a:solidFill>
                <a:srgbClr val="002060"/>
              </a:solidFill>
            </a:endParaRPr>
          </a:p>
          <a:p>
            <a:pPr algn="ctr"/>
            <a:endParaRPr lang="ru-RU" altLang="ru-RU" sz="1400" dirty="0"/>
          </a:p>
        </p:txBody>
      </p:sp>
      <p:sp>
        <p:nvSpPr>
          <p:cNvPr id="33" name="Заголовок 1"/>
          <p:cNvSpPr>
            <a:spLocks noGrp="1"/>
          </p:cNvSpPr>
          <p:nvPr>
            <p:ph type="title"/>
          </p:nvPr>
        </p:nvSpPr>
        <p:spPr>
          <a:xfrm>
            <a:off x="155554" y="741488"/>
            <a:ext cx="3357697" cy="1152375"/>
          </a:xfrm>
        </p:spPr>
        <p:txBody>
          <a:bodyPr/>
          <a:lstStyle/>
          <a:p>
            <a:pPr algn="ctr"/>
            <a:r>
              <a:rPr lang="ru-RU" altLang="ru-RU" sz="1600" b="1" i="1" dirty="0">
                <a:solidFill>
                  <a:srgbClr val="002060"/>
                </a:solidFill>
              </a:rPr>
              <a:t/>
            </a:r>
            <a:br>
              <a:rPr lang="ru-RU" altLang="ru-RU" sz="1600" b="1" i="1" dirty="0">
                <a:solidFill>
                  <a:srgbClr val="002060"/>
                </a:solidFill>
              </a:rPr>
            </a:b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  <a:t/>
            </a:r>
            <a:b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</a:br>
            <a:r>
              <a:rPr lang="ru-RU" alt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  <a:t>Совместный план </a:t>
            </a: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  <a:t>проведения 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  <a:t>мероприятий, направленный на профилактику детского дорожно-транспортного травматизма</a:t>
            </a: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  <a:t/>
            </a:r>
            <a:b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charset="0"/>
              </a:rPr>
            </a:br>
            <a:endParaRPr lang="ru-RU" altLang="ru-RU" sz="1600" b="1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charset="0"/>
            </a:endParaRPr>
          </a:p>
        </p:txBody>
      </p:sp>
      <p:graphicFrame>
        <p:nvGraphicFramePr>
          <p:cNvPr id="3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9058815"/>
              </p:ext>
            </p:extLst>
          </p:nvPr>
        </p:nvGraphicFramePr>
        <p:xfrm>
          <a:off x="197877" y="2187211"/>
          <a:ext cx="3272710" cy="2226539"/>
        </p:xfrm>
        <a:graphic>
          <a:graphicData uri="http://schemas.openxmlformats.org/presentationml/2006/ole">
            <p:oleObj spid="_x0000_s2079" name="Acrobat Document" r:id="rId18" imgW="7587000" imgH="5172120" progId="AcroExch.Document.11">
              <p:embed/>
            </p:oleObj>
          </a:graphicData>
        </a:graphic>
      </p:graphicFrame>
      <p:sp>
        <p:nvSpPr>
          <p:cNvPr id="35" name="Прямоугольник 12"/>
          <p:cNvSpPr>
            <a:spLocks noChangeArrowheads="1"/>
          </p:cNvSpPr>
          <p:nvPr/>
        </p:nvSpPr>
        <p:spPr bwMode="auto">
          <a:xfrm>
            <a:off x="77718" y="4492730"/>
            <a:ext cx="34571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Утвержден </a:t>
            </a:r>
            <a:r>
              <a:rPr lang="ru-RU" alt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Облкомобразования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и  Госавтоинспекцией по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Волгоградской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области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34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5BB203C-46D8-40EA-B1C1-AA97DB30B324}"/>
              </a:ext>
            </a:extLst>
          </p:cNvPr>
          <p:cNvSpPr/>
          <p:nvPr/>
        </p:nvSpPr>
        <p:spPr>
          <a:xfrm>
            <a:off x="2428600" y="22161"/>
            <a:ext cx="6719752" cy="6484389"/>
          </a:xfrm>
          <a:prstGeom prst="rect">
            <a:avLst/>
          </a:prstGeom>
          <a:blipFill dpi="0" rotWithShape="1">
            <a:blip r:embed="rId4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Picture 10" descr="https://xn--82-kmc.xn--80aafey1amqq.xn--d1acj3b/images/events/cover/773756e401f5e878cefc5cf04b2842a2_b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76" y="528177"/>
            <a:ext cx="1224276" cy="81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62223" y="4922944"/>
            <a:ext cx="2799164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7491">
              <a:lnSpc>
                <a:spcPct val="80000"/>
              </a:lnSpc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Georgia" pitchFamily="18" charset="0"/>
              </a:rPr>
              <a:t>Работа </a:t>
            </a:r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с родителями</a:t>
            </a:r>
          </a:p>
        </p:txBody>
      </p:sp>
      <p:sp>
        <p:nvSpPr>
          <p:cNvPr id="9" name="AutoShape 6" descr="blob:https://web.telegram.org/1258b75e-b59b-4030-9ccc-3d20929c1b25"/>
          <p:cNvSpPr>
            <a:spLocks noChangeAspect="1" noChangeArrowheads="1"/>
          </p:cNvSpPr>
          <p:nvPr/>
        </p:nvSpPr>
        <p:spPr bwMode="auto">
          <a:xfrm>
            <a:off x="155555" y="-143203"/>
            <a:ext cx="304760" cy="30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/>
          <a:srcRect l="6000" t="21688" r="16934" b="20602"/>
          <a:stretch/>
        </p:blipFill>
        <p:spPr>
          <a:xfrm>
            <a:off x="-87734" y="1325501"/>
            <a:ext cx="3925542" cy="27028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AutoShape 8" descr="blob:https://web.telegram.org/7631842d-2862-473c-8260-dcbb8b1e0b92"/>
          <p:cNvSpPr>
            <a:spLocks noChangeAspect="1" noChangeArrowheads="1"/>
          </p:cNvSpPr>
          <p:nvPr/>
        </p:nvSpPr>
        <p:spPr bwMode="auto">
          <a:xfrm>
            <a:off x="307935" y="9177"/>
            <a:ext cx="304760" cy="30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" y="635704"/>
            <a:ext cx="12161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Центр</a:t>
            </a:r>
            <a:r>
              <a:rPr lang="ru-RU" sz="1800" kern="1800" spc="-40" dirty="0"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профилактики детского дорожно-транспортного </a:t>
            </a: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травматизма «Лаборатория безопасности»</a:t>
            </a: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23518" y="614820"/>
            <a:ext cx="863545" cy="74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22"/>
          <p:cNvSpPr>
            <a:spLocks noChangeArrowheads="1"/>
          </p:cNvSpPr>
          <p:nvPr/>
        </p:nvSpPr>
        <p:spPr bwMode="auto">
          <a:xfrm>
            <a:off x="103993" y="-7332"/>
            <a:ext cx="118142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800" b="1" i="1" dirty="0">
                <a:solidFill>
                  <a:srgbClr val="002060"/>
                </a:solidFill>
              </a:rPr>
              <a:t>ОРГАНИЗАЦИЯ РАБОТЫ ПО ПРОФИЛАКТИЕ ДЕТСКОГО </a:t>
            </a:r>
          </a:p>
          <a:p>
            <a:pPr algn="ctr" eaLnBrk="0" hangingPunct="0"/>
            <a:r>
              <a:rPr lang="ru-RU" sz="1800" b="1" i="1" dirty="0">
                <a:solidFill>
                  <a:srgbClr val="002060"/>
                </a:solidFill>
              </a:rPr>
              <a:t>ДОРОЖНО-ТРАНСПОРТНОГО ТРАВМАТИЗМА</a:t>
            </a:r>
          </a:p>
        </p:txBody>
      </p:sp>
      <p:sp>
        <p:nvSpPr>
          <p:cNvPr id="40" name="Прямоугольник 10"/>
          <p:cNvSpPr>
            <a:spLocks noChangeArrowheads="1"/>
          </p:cNvSpPr>
          <p:nvPr/>
        </p:nvSpPr>
        <p:spPr bwMode="auto">
          <a:xfrm>
            <a:off x="3837807" y="1726929"/>
            <a:ext cx="4846057" cy="234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 marL="239713" indent="-2397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разработка индивидуальных схем безопасных маршрутов движения детей «Дом-Школа-Дом»;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уроки БДД, акции, конкурсы, </a:t>
            </a:r>
            <a:b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18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флешмобы</a:t>
            </a: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, олимпиады, мастер-классы,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ежедневные «минутки безопасности»;</a:t>
            </a:r>
            <a:b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endParaRPr lang="ru-RU" altLang="ru-RU" sz="18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240006" indent="-240006">
              <a:buNone/>
              <a:defRPr/>
            </a:pP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26087" y="5350453"/>
            <a:ext cx="4089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родительский всеобуч;</a:t>
            </a:r>
          </a:p>
          <a:p>
            <a:pPr marL="239713" indent="-239713"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дежурство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родительских патрулей;</a:t>
            </a:r>
          </a:p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родительские собрания;</a:t>
            </a:r>
          </a:p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с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овместная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деятельность с детьми. 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4393296" y="3656219"/>
            <a:ext cx="3104141" cy="15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1217491">
              <a:lnSpc>
                <a:spcPct val="80000"/>
              </a:lnSpc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Работа с педагогами</a:t>
            </a:r>
          </a:p>
          <a:p>
            <a:pPr algn="ctr" defTabSz="1217491">
              <a:lnSpc>
                <a:spcPct val="80000"/>
              </a:lnSpc>
            </a:pP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85426" y="1414040"/>
            <a:ext cx="322876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7491">
              <a:lnSpc>
                <a:spcPct val="80000"/>
              </a:lnSpc>
              <a:defRPr/>
            </a:pPr>
            <a:r>
              <a:rPr lang="ru-RU" sz="1800" b="1" dirty="0">
                <a:solidFill>
                  <a:srgbClr val="002060"/>
                </a:solidFill>
                <a:latin typeface="Georgia" pitchFamily="18" charset="0"/>
              </a:rPr>
              <a:t>Работа с обучающимися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26087" y="3864227"/>
            <a:ext cx="322929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/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повышение квалификации;</a:t>
            </a:r>
          </a:p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инструктажи;</a:t>
            </a:r>
          </a:p>
          <a:p>
            <a:pPr marL="239713" indent="-239713">
              <a:buFont typeface="Wingdings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методическая поддержка</a:t>
            </a:r>
          </a:p>
        </p:txBody>
      </p:sp>
      <p:sp>
        <p:nvSpPr>
          <p:cNvPr id="3" name="AutoShape 7" descr="blob:https://web.telegram.org/07ba8609-f9b5-4e12-be3e-eea63236f0ac"/>
          <p:cNvSpPr>
            <a:spLocks noChangeAspect="1" noChangeArrowheads="1"/>
          </p:cNvSpPr>
          <p:nvPr/>
        </p:nvSpPr>
        <p:spPr bwMode="auto">
          <a:xfrm>
            <a:off x="460315" y="161557"/>
            <a:ext cx="304760" cy="30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/>
          <a:srcRect t="16533" r="3600"/>
          <a:stretch/>
        </p:blipFill>
        <p:spPr>
          <a:xfrm>
            <a:off x="8265663" y="1463424"/>
            <a:ext cx="3737856" cy="275845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9649" y="4048647"/>
            <a:ext cx="3407959" cy="26215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16478" y="4220463"/>
            <a:ext cx="3436225" cy="2388731"/>
          </a:xfrm>
          <a:prstGeom prst="rect">
            <a:avLst/>
          </a:prstGeom>
          <a:effectLst>
            <a:softEdge rad="127000"/>
          </a:effectLst>
        </p:spPr>
      </p:pic>
      <p:cxnSp>
        <p:nvCxnSpPr>
          <p:cNvPr id="24" name="Прямая соединительная линия 23">
            <a:extLst/>
          </p:cNvPr>
          <p:cNvCxnSpPr>
            <a:cxnSpLocks/>
          </p:cNvCxnSpPr>
          <p:nvPr/>
        </p:nvCxnSpPr>
        <p:spPr>
          <a:xfrm flipH="1">
            <a:off x="0" y="621482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5" descr="gerb_volgogradskoy_oblasti.png">
            <a:extLst>
              <a:ext uri="{FF2B5EF4-FFF2-40B4-BE49-F238E27FC236}">
                <a16:creationId xmlns:a16="http://schemas.microsoft.com/office/drawing/2014/main" xmlns="" id="{544C32B2-6523-45C1-8614-6AF8A19FDF1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1872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2496211" y="330011"/>
            <a:ext cx="7323298" cy="6946513"/>
          </a:xfrm>
          <a:prstGeom prst="rect">
            <a:avLst/>
          </a:prstGeom>
          <a:blipFill dpi="0" rotWithShape="1">
            <a:blip r:embed="rId3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alt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67189" y="838444"/>
            <a:ext cx="5412571" cy="3520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5658" y="1702227"/>
            <a:ext cx="5412571" cy="3304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27098" y="2925921"/>
            <a:ext cx="5215435" cy="101977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4652" y="836412"/>
            <a:ext cx="7428815" cy="71412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rgbClr val="002060"/>
                </a:solidFill>
              </a:rPr>
              <a:t>Созданы условия для вовлечения детей и молодежи </a:t>
            </a:r>
            <a:endParaRPr lang="ru-RU" sz="1600" b="1" i="1" dirty="0" smtClean="0">
              <a:solidFill>
                <a:srgbClr val="002060"/>
              </a:solidFill>
            </a:endParaRPr>
          </a:p>
          <a:p>
            <a: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rgbClr val="002060"/>
                </a:solidFill>
              </a:rPr>
              <a:t>в </a:t>
            </a:r>
            <a:r>
              <a:rPr lang="ru-RU" sz="1600" b="1" i="1" dirty="0">
                <a:solidFill>
                  <a:srgbClr val="002060"/>
                </a:solidFill>
              </a:rPr>
              <a:t>деятельность по профилактике дорожно-транспортного травматизма, включая </a:t>
            </a:r>
            <a:r>
              <a:rPr lang="ru-RU" sz="1600" b="1" i="1" dirty="0" smtClean="0">
                <a:solidFill>
                  <a:srgbClr val="002060"/>
                </a:solidFill>
              </a:rPr>
              <a:t>развитие </a:t>
            </a:r>
            <a:r>
              <a:rPr lang="ru-RU" sz="1600" b="1" i="1" dirty="0">
                <a:solidFill>
                  <a:srgbClr val="002060"/>
                </a:solidFill>
              </a:rPr>
              <a:t>отрядов юных инспекторов движения 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40292" y="777758"/>
            <a:ext cx="562745" cy="562745"/>
          </a:xfrm>
          <a:prstGeom prst="rect">
            <a:avLst/>
          </a:prstGeom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1216585" y="2822393"/>
            <a:ext cx="5974503" cy="96744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участников конкурсов, </a:t>
            </a:r>
          </a:p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акций, олимпиад</a:t>
            </a: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1161065" y="1855356"/>
            <a:ext cx="3391037" cy="39276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отряда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ЮИД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-404578" y="1972914"/>
            <a:ext cx="2395328" cy="1116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652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391716" y="1914554"/>
            <a:ext cx="1048651" cy="357251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2060"/>
                </a:solidFill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endParaRPr lang="ru-RU" dirty="0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187156" y="3000535"/>
            <a:ext cx="1366005" cy="35725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300 </a:t>
            </a:r>
            <a:r>
              <a:rPr lang="ru-RU" sz="1800" b="1" dirty="0">
                <a:solidFill>
                  <a:srgbClr val="002060"/>
                </a:solidFill>
              </a:rPr>
              <a:t>тыс.</a:t>
            </a: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112414" y="2723946"/>
            <a:ext cx="1048651" cy="35725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70872" y="5815135"/>
            <a:ext cx="8297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i="1" dirty="0" smtClean="0">
                <a:solidFill>
                  <a:srgbClr val="002060"/>
                </a:solidFill>
              </a:rPr>
              <a:t>Центра</a:t>
            </a:r>
            <a:r>
              <a:rPr lang="ru-RU" sz="1800" kern="1800" spc="-40" dirty="0" smtClean="0"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</a:rPr>
              <a:t>профилактики детского </a:t>
            </a:r>
            <a:r>
              <a:rPr lang="ru-RU" sz="1800" b="1" i="1" dirty="0" smtClean="0">
                <a:solidFill>
                  <a:srgbClr val="002060"/>
                </a:solidFill>
              </a:rPr>
              <a:t>дорожно-транспортного </a:t>
            </a:r>
            <a:r>
              <a:rPr lang="ru-RU" sz="1800" b="1" i="1" dirty="0">
                <a:solidFill>
                  <a:srgbClr val="002060"/>
                </a:solidFill>
              </a:rPr>
              <a:t>травматизма </a:t>
            </a:r>
            <a:r>
              <a:rPr lang="ru-RU" sz="1800" b="1" i="1" dirty="0" smtClean="0">
                <a:solidFill>
                  <a:srgbClr val="002060"/>
                </a:solidFill>
              </a:rPr>
              <a:t>«Лаборатории безопасности»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0264" y="3820809"/>
            <a:ext cx="4749349" cy="323693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117203" y="3663064"/>
            <a:ext cx="1407071" cy="35725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 130 </a:t>
            </a:r>
            <a:r>
              <a:rPr lang="ru-RU" sz="1800" b="1" dirty="0">
                <a:solidFill>
                  <a:srgbClr val="002060"/>
                </a:solidFill>
              </a:rPr>
              <a:t>тыс.</a:t>
            </a:r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1216584" y="3864820"/>
            <a:ext cx="4308377" cy="3570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школьников прошли </a:t>
            </a:r>
          </a:p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тестирование по ПДД</a:t>
            </a:r>
          </a:p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на платформе «</a:t>
            </a:r>
            <a:r>
              <a:rPr lang="ru-RU" sz="18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Учи.ру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»</a:t>
            </a:r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1216584" y="2445751"/>
            <a:ext cx="4596883" cy="3570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профилактических </a:t>
            </a:r>
          </a:p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мероприятий</a:t>
            </a:r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314698" y="2407565"/>
            <a:ext cx="3213548" cy="3570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32 тыс.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30549" y="5502049"/>
            <a:ext cx="47739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40 </a:t>
            </a:r>
            <a:r>
              <a:rPr lang="ru-RU" sz="2000" dirty="0">
                <a:solidFill>
                  <a:srgbClr val="002060"/>
                </a:solidFill>
              </a:rPr>
              <a:t>выездных мероприятий </a:t>
            </a:r>
            <a:r>
              <a:rPr lang="ru-RU" sz="2000" dirty="0" smtClean="0">
                <a:solidFill>
                  <a:srgbClr val="002060"/>
                </a:solidFill>
              </a:rPr>
              <a:t>в 2024 году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xn--b1ats.xn--80asehdb/files/t270/2021/59625-12159-13046-mlpkqg.qds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5530" y="1378732"/>
            <a:ext cx="5084718" cy="370996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6854" y="711505"/>
            <a:ext cx="4287652" cy="312411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37068" y="81767"/>
            <a:ext cx="1120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b="1" i="1" dirty="0">
                <a:solidFill>
                  <a:srgbClr val="002060"/>
                </a:solidFill>
              </a:rPr>
              <a:t>СИСТЕМА ПРОФИЛАКТИЧЕСКИХ МЕРОПРИЯТИЙ ДЕТСКОГО ДОРОЖНО-ТРАНСПОРТНОГО ТРАВМАТИЗМА</a:t>
            </a:r>
            <a:endParaRPr lang="ru-RU" altLang="ru-RU" sz="1800" b="1" i="1" dirty="0">
              <a:solidFill>
                <a:srgbClr val="002060"/>
              </a:solidFill>
            </a:endParaRPr>
          </a:p>
        </p:txBody>
      </p:sp>
      <p:pic>
        <p:nvPicPr>
          <p:cNvPr id="37" name="Рисунок 5" descr="gerb_volgogradskoy_oblasti.png">
            <a:extLst>
              <a:ext uri="{FF2B5EF4-FFF2-40B4-BE49-F238E27FC236}">
                <a16:creationId xmlns:a16="http://schemas.microsoft.com/office/drawing/2014/main" xmlns="" id="{316FFACC-9A9B-407A-B684-2A497BAB40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16584" y="4540438"/>
            <a:ext cx="4316607" cy="54554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участников регионального </a:t>
            </a:r>
          </a:p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конкурса «Безопасное колесо»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4554" y="4563338"/>
            <a:ext cx="1106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9,5 тыс. </a:t>
            </a:r>
          </a:p>
        </p:txBody>
      </p:sp>
      <p:cxnSp>
        <p:nvCxnSpPr>
          <p:cNvPr id="28" name="Прямая соединительная линия 27">
            <a:extLst/>
          </p:cNvPr>
          <p:cNvCxnSpPr>
            <a:cxnSpLocks/>
          </p:cNvCxnSpPr>
          <p:nvPr/>
        </p:nvCxnSpPr>
        <p:spPr>
          <a:xfrm flipH="1">
            <a:off x="0" y="693490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9941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/>
          </p:cNvPr>
          <p:cNvSpPr/>
          <p:nvPr/>
        </p:nvSpPr>
        <p:spPr>
          <a:xfrm>
            <a:off x="2688068" y="49644"/>
            <a:ext cx="7145841" cy="6833297"/>
          </a:xfrm>
          <a:prstGeom prst="rect">
            <a:avLst/>
          </a:prstGeom>
          <a:blipFill dpi="0" rotWithShape="1">
            <a:blip r:embed="rId3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790" tIns="38395" rIns="76790" bIns="38395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49176" y="837746"/>
            <a:ext cx="4060296" cy="3520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790" tIns="38395" rIns="76790" bIns="38395" anchor="ctr"/>
          <a:lstStyle/>
          <a:p>
            <a:pPr algn="ctr" defTabSz="102400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04742" y="1855200"/>
            <a:ext cx="4466643" cy="3304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790" tIns="38395" rIns="76790" bIns="38395" anchor="ctr"/>
          <a:lstStyle/>
          <a:p>
            <a:pPr algn="ctr" defTabSz="102400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Заголовок 1"/>
          <p:cNvSpPr txBox="1">
            <a:spLocks/>
          </p:cNvSpPr>
          <p:nvPr/>
        </p:nvSpPr>
        <p:spPr bwMode="auto">
          <a:xfrm>
            <a:off x="8785114" y="987744"/>
            <a:ext cx="2871413" cy="173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790" tIns="38395" rIns="76790" bIns="38395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246" name="Заголовок 1"/>
          <p:cNvSpPr txBox="1">
            <a:spLocks/>
          </p:cNvSpPr>
          <p:nvPr/>
        </p:nvSpPr>
        <p:spPr bwMode="auto">
          <a:xfrm>
            <a:off x="6738062" y="3891698"/>
            <a:ext cx="3912677" cy="101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790" tIns="38395" rIns="76790" bIns="38395" anchor="ctr"/>
          <a:lstStyle>
            <a:lvl1pPr defTabSz="1023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239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239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239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239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23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23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23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239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70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ru-RU" altLang="ru-RU" sz="170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ru-RU" altLang="ru-RU" sz="17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157492" y="52752"/>
            <a:ext cx="12056318" cy="63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2060"/>
                </a:solidFill>
                <a:latin typeface="Arial" panose="020B0604020202020204" pitchFamily="34" charset="0"/>
              </a:rPr>
              <a:t>ОСНАЩЕНИЕ ОБРАЗОВАТЕЛЬНЫХ ОРГАНИЗАЦИЙ СРЕДСТВАМИ ОБУЧЕНИЯ </a:t>
            </a:r>
            <a:endParaRPr lang="ru-RU" altLang="ru-RU" sz="1800" b="1" i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И </a:t>
            </a:r>
            <a:r>
              <a:rPr lang="ru-RU" altLang="ru-RU" sz="1800" b="1" i="1" dirty="0">
                <a:solidFill>
                  <a:srgbClr val="002060"/>
                </a:solidFill>
                <a:latin typeface="Arial" panose="020B0604020202020204" pitchFamily="34" charset="0"/>
              </a:rPr>
              <a:t>ОБОРУДОВАНИЕМ </a:t>
            </a:r>
            <a:r>
              <a:rPr lang="ru-RU" alt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ПО </a:t>
            </a:r>
            <a:r>
              <a:rPr lang="ru-RU" altLang="ru-RU" sz="1800" b="1" i="1" dirty="0">
                <a:solidFill>
                  <a:srgbClr val="002060"/>
                </a:solidFill>
                <a:latin typeface="Arial" panose="020B0604020202020204" pitchFamily="34" charset="0"/>
              </a:rPr>
              <a:t>ОБУЧЕНИЮ ПРАВИЛАМ ДОРОЖНОГО ДВИЖЕНИЯ</a:t>
            </a:r>
          </a:p>
        </p:txBody>
      </p:sp>
      <p:sp>
        <p:nvSpPr>
          <p:cNvPr id="10250" name="Прямоугольник 26"/>
          <p:cNvSpPr>
            <a:spLocks noChangeArrowheads="1"/>
          </p:cNvSpPr>
          <p:nvPr/>
        </p:nvSpPr>
        <p:spPr bwMode="auto">
          <a:xfrm>
            <a:off x="3668439" y="1211286"/>
            <a:ext cx="4187312" cy="35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37,5 </a:t>
            </a:r>
            <a:r>
              <a:rPr lang="ru-RU" alt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т</a:t>
            </a:r>
            <a:r>
              <a:rPr lang="ru-RU" altLang="ru-RU" sz="15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ыс. единиц оборудования </a:t>
            </a:r>
            <a:r>
              <a:rPr lang="ru-RU" alt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по ПДД</a:t>
            </a:r>
          </a:p>
        </p:txBody>
      </p:sp>
      <p:sp>
        <p:nvSpPr>
          <p:cNvPr id="10252" name="Прямоугольник 1"/>
          <p:cNvSpPr>
            <a:spLocks noChangeArrowheads="1"/>
          </p:cNvSpPr>
          <p:nvPr/>
        </p:nvSpPr>
        <p:spPr bwMode="auto">
          <a:xfrm>
            <a:off x="1421754" y="861311"/>
            <a:ext cx="11641589" cy="33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7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национальный проект </a:t>
            </a:r>
            <a:r>
              <a:rPr lang="ru-RU" altLang="ru-RU" sz="1700" b="1" i="1" dirty="0">
                <a:solidFill>
                  <a:srgbClr val="002060"/>
                </a:solidFill>
                <a:latin typeface="Arial" panose="020B0604020202020204" pitchFamily="34" charset="0"/>
              </a:rPr>
              <a:t>«Образование»</a:t>
            </a:r>
          </a:p>
        </p:txBody>
      </p:sp>
      <p:sp>
        <p:nvSpPr>
          <p:cNvPr id="10255" name="Прямоугольник 14"/>
          <p:cNvSpPr>
            <a:spLocks noChangeArrowheads="1"/>
          </p:cNvSpPr>
          <p:nvPr/>
        </p:nvSpPr>
        <p:spPr bwMode="auto">
          <a:xfrm>
            <a:off x="563122" y="726890"/>
            <a:ext cx="1386186" cy="35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2019 </a:t>
            </a:r>
            <a:r>
              <a:rPr lang="ru-RU" altLang="ru-RU" sz="1800" b="1" dirty="0">
                <a:solidFill>
                  <a:srgbClr val="002060"/>
                </a:solidFill>
                <a:latin typeface="Arial" panose="020B0604020202020204" pitchFamily="34" charset="0"/>
              </a:rPr>
              <a:t>- </a:t>
            </a:r>
            <a:r>
              <a:rPr lang="ru-RU" altLang="ru-RU" sz="1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2024</a:t>
            </a:r>
            <a:endParaRPr lang="ru-RU" altLang="ru-RU" sz="1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Рисунок 11">
            <a:extLst/>
          </p:cNvPr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1787" y="987744"/>
            <a:ext cx="3713433" cy="273396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20" name="Рисунок 19" descr="avtgor1"/>
          <p:cNvPicPr/>
          <p:nvPr/>
        </p:nvPicPr>
        <p:blipFill rotWithShape="1">
          <a:blip r:embed="rId5" cstate="print"/>
          <a:srcRect t="6637" b="9853"/>
          <a:stretch/>
        </p:blipFill>
        <p:spPr bwMode="auto">
          <a:xfrm>
            <a:off x="20742" y="3872517"/>
            <a:ext cx="4174388" cy="269753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cxnSp>
        <p:nvCxnSpPr>
          <p:cNvPr id="21" name="Прямая соединительная линия 20">
            <a:extLst/>
          </p:cNvPr>
          <p:cNvCxnSpPr>
            <a:cxnSpLocks/>
          </p:cNvCxnSpPr>
          <p:nvPr/>
        </p:nvCxnSpPr>
        <p:spPr>
          <a:xfrm flipH="1">
            <a:off x="-1" y="719595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2494806" y="1967941"/>
            <a:ext cx="10215566" cy="60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sz="17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национальный проект «</a:t>
            </a:r>
            <a:r>
              <a:rPr lang="ru-RU" sz="1700" b="1" i="1" dirty="0">
                <a:solidFill>
                  <a:srgbClr val="002060"/>
                </a:solidFill>
                <a:latin typeface="Arial" panose="020B0604020202020204" pitchFamily="34" charset="0"/>
              </a:rPr>
              <a:t>Безопасные качественные дороги»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7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ru-RU" altLang="ru-RU" sz="1700" b="1" i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9080686" y="2626982"/>
            <a:ext cx="2871413" cy="190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790" tIns="38395" rIns="76790" bIns="38395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4" name="Прямоугольник 3"/>
          <p:cNvSpPr>
            <a:spLocks noChangeArrowheads="1"/>
          </p:cNvSpPr>
          <p:nvPr/>
        </p:nvSpPr>
        <p:spPr bwMode="auto">
          <a:xfrm>
            <a:off x="7572196" y="2319169"/>
            <a:ext cx="4718885" cy="107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4,5 тыс. </a:t>
            </a:r>
            <a:endParaRPr lang="ru-RU" altLang="ru-RU" sz="18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комплектов </a:t>
            </a:r>
            <a:r>
              <a:rPr lang="ru-RU" altLang="ru-RU" sz="15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игр и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методических 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материалов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</a:rPr>
              <a:t>по БДД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15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endParaRPr lang="ru-RU" altLang="ru-RU" sz="15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Прямоугольник 4"/>
          <p:cNvSpPr>
            <a:spLocks noChangeArrowheads="1"/>
          </p:cNvSpPr>
          <p:nvPr/>
        </p:nvSpPr>
        <p:spPr bwMode="auto">
          <a:xfrm>
            <a:off x="3119146" y="2416374"/>
            <a:ext cx="5060178" cy="58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790" tIns="38395" rIns="76790" bIns="383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более</a:t>
            </a:r>
            <a: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70 тыс.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dirty="0" err="1" smtClean="0">
                <a:solidFill>
                  <a:srgbClr val="002060"/>
                </a:solidFill>
                <a:latin typeface="Times New Roman" panose="02020603050405020304" pitchFamily="18" charset="0"/>
              </a:rPr>
              <a:t>световозвращающих</a:t>
            </a:r>
            <a:r>
              <a:rPr lang="ru-RU" altLang="ru-RU" sz="15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элементов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38265" y="1250476"/>
            <a:ext cx="10950002" cy="718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35" algn="ctr">
              <a:spcAft>
                <a:spcPts val="75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более </a:t>
            </a:r>
            <a:r>
              <a:rPr lang="ru-RU" sz="1800" b="1" dirty="0">
                <a:solidFill>
                  <a:srgbClr val="002060"/>
                </a:solidFill>
              </a:rPr>
              <a:t>15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</a:rPr>
              <a:t> тыс.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детей обучаются</a:t>
            </a:r>
          </a:p>
          <a:p>
            <a:pPr indent="449535" algn="ctr">
              <a:spcAft>
                <a:spcPts val="75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по программам ПДД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9" name="Рисунок 5" descr="gerb_volgogradskoy_oblasti.png">
            <a:extLst>
              <a:ext uri="{FF2B5EF4-FFF2-40B4-BE49-F238E27FC236}">
                <a16:creationId xmlns:a16="http://schemas.microsoft.com/office/drawing/2014/main" xmlns="" id="{316FFACC-9A9B-407A-B684-2A497BAB40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C6E97F9-135A-4CB1-A5E7-59B5F23BC86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3185" t="14949" r="2970" b="18014"/>
          <a:stretch/>
        </p:blipFill>
        <p:spPr>
          <a:xfrm>
            <a:off x="8011028" y="4290105"/>
            <a:ext cx="4124317" cy="249606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grpSp>
        <p:nvGrpSpPr>
          <p:cNvPr id="31" name="Группа 3"/>
          <p:cNvGrpSpPr>
            <a:grpSpLocks/>
          </p:cNvGrpSpPr>
          <p:nvPr/>
        </p:nvGrpSpPr>
        <p:grpSpPr bwMode="auto">
          <a:xfrm>
            <a:off x="4579150" y="3560794"/>
            <a:ext cx="5692519" cy="850615"/>
            <a:chOff x="502720" y="1155570"/>
            <a:chExt cx="4119621" cy="566188"/>
          </a:xfrm>
        </p:grpSpPr>
        <p:pic>
          <p:nvPicPr>
            <p:cNvPr id="32" name="Picture 4" descr="ÐÐ°ÑÑÐ¸Ð½ÐºÐ¸ Ð¿Ð¾ Ð·Ð°Ð¿ÑÐ¾ÑÑ Ð¿Ð¸ÐºÑÐ¾Ð³ÑÐ°Ð¼Ð¼Ð° ÑÐºÐ¾Ð»ÑÐ½ÑÐ¹ Ð°Ð²ÑÐ¾Ð±ÑÑ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/>
            <a:stretch>
              <a:fillRect/>
            </a:stretch>
          </p:blipFill>
          <p:spPr bwMode="auto">
            <a:xfrm>
              <a:off x="502720" y="1155570"/>
              <a:ext cx="450108" cy="450108"/>
            </a:xfrm>
            <a:prstGeom prst="rect">
              <a:avLst/>
            </a:prstGeom>
            <a:noFill/>
            <a:extLst/>
          </p:spPr>
        </p:pic>
        <p:grpSp>
          <p:nvGrpSpPr>
            <p:cNvPr id="33" name="Группа 2"/>
            <p:cNvGrpSpPr>
              <a:grpSpLocks/>
            </p:cNvGrpSpPr>
            <p:nvPr/>
          </p:nvGrpSpPr>
          <p:grpSpPr bwMode="auto">
            <a:xfrm>
              <a:off x="1065811" y="1159391"/>
              <a:ext cx="1993185" cy="562367"/>
              <a:chOff x="4818563" y="-1771999"/>
              <a:chExt cx="1993185" cy="562367"/>
            </a:xfrm>
          </p:grpSpPr>
          <p:sp>
            <p:nvSpPr>
              <p:cNvPr id="37" name="Прямоугольник 36"/>
              <p:cNvSpPr/>
              <p:nvPr/>
            </p:nvSpPr>
            <p:spPr bwMode="auto">
              <a:xfrm>
                <a:off x="4818563" y="-1555631"/>
                <a:ext cx="1993185" cy="345999"/>
              </a:xfrm>
              <a:prstGeom prst="rect">
                <a:avLst/>
              </a:prstGeom>
            </p:spPr>
            <p:txBody>
              <a:bodyPr wrap="square" lIns="57587" tIns="28793" rIns="57587" bIns="28793">
                <a:spAutoFit/>
              </a:bodyPr>
              <a:lstStyle/>
              <a:p>
                <a:pPr algn="ctr">
                  <a:defRPr/>
                </a:pPr>
                <a:r>
                  <a:rPr lang="ru-RU" sz="15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автобус </a:t>
                </a:r>
                <a:r>
                  <a:rPr lang="ru-RU" sz="1500" dirty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/>
                </a:r>
                <a:br>
                  <a:rPr lang="ru-RU" sz="1500" dirty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</a:br>
                <a:r>
                  <a:rPr lang="ru-RU" sz="1500" dirty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осуществляют подвоз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039778" y="-1771999"/>
                <a:ext cx="1607419" cy="2458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800" b="1" dirty="0">
                    <a:solidFill>
                      <a:srgbClr val="002060"/>
                    </a:solidFill>
                  </a:rPr>
                  <a:t>481</a:t>
                </a:r>
              </a:p>
            </p:txBody>
          </p:sp>
        </p:grpSp>
        <p:grpSp>
          <p:nvGrpSpPr>
            <p:cNvPr id="34" name="Группа 41"/>
            <p:cNvGrpSpPr>
              <a:grpSpLocks/>
            </p:cNvGrpSpPr>
            <p:nvPr/>
          </p:nvGrpSpPr>
          <p:grpSpPr bwMode="auto">
            <a:xfrm>
              <a:off x="3014922" y="1164233"/>
              <a:ext cx="1607419" cy="417170"/>
              <a:chOff x="6780277" y="-2137544"/>
              <a:chExt cx="1607419" cy="417170"/>
            </a:xfrm>
          </p:grpSpPr>
          <p:sp>
            <p:nvSpPr>
              <p:cNvPr id="35" name="Прямоугольник 34"/>
              <p:cNvSpPr/>
              <p:nvPr/>
            </p:nvSpPr>
            <p:spPr bwMode="auto">
              <a:xfrm>
                <a:off x="6976827" y="-1912726"/>
                <a:ext cx="1150312" cy="192352"/>
              </a:xfrm>
              <a:prstGeom prst="rect">
                <a:avLst/>
              </a:prstGeom>
            </p:spPr>
            <p:txBody>
              <a:bodyPr wrap="square" lIns="57587" tIns="28793" rIns="57587" bIns="28793">
                <a:spAutoFit/>
              </a:bodyPr>
              <a:lstStyle/>
              <a:p>
                <a:pPr algn="ctr">
                  <a:defRPr/>
                </a:pPr>
                <a:r>
                  <a:rPr lang="ru-RU" sz="15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школ</a:t>
                </a:r>
                <a:endParaRPr lang="ru-RU" sz="1500" dirty="0">
                  <a:solidFill>
                    <a:srgbClr val="00206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780277" y="-2137544"/>
                <a:ext cx="1607419" cy="2458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800" b="1" dirty="0" smtClean="0">
                    <a:solidFill>
                      <a:srgbClr val="002060"/>
                    </a:solidFill>
                  </a:rPr>
                  <a:t>378</a:t>
                </a:r>
                <a:endParaRPr lang="ru-RU" sz="18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40" name="Группа 13"/>
          <p:cNvGrpSpPr>
            <a:grpSpLocks/>
          </p:cNvGrpSpPr>
          <p:nvPr/>
        </p:nvGrpSpPr>
        <p:grpSpPr bwMode="auto">
          <a:xfrm>
            <a:off x="4243572" y="4683425"/>
            <a:ext cx="5524042" cy="1895999"/>
            <a:chOff x="443399" y="2436538"/>
            <a:chExt cx="4046706" cy="1424682"/>
          </a:xfrm>
        </p:grpSpPr>
        <p:grpSp>
          <p:nvGrpSpPr>
            <p:cNvPr id="41" name="Группа 7"/>
            <p:cNvGrpSpPr>
              <a:grpSpLocks/>
            </p:cNvGrpSpPr>
            <p:nvPr/>
          </p:nvGrpSpPr>
          <p:grpSpPr bwMode="auto">
            <a:xfrm>
              <a:off x="1597977" y="2436538"/>
              <a:ext cx="2892128" cy="1424682"/>
              <a:chOff x="2005295" y="2471162"/>
              <a:chExt cx="2892128" cy="1424682"/>
            </a:xfrm>
          </p:grpSpPr>
          <p:sp>
            <p:nvSpPr>
              <p:cNvPr id="45" name="TextBox 44"/>
              <p:cNvSpPr txBox="1"/>
              <p:nvPr/>
            </p:nvSpPr>
            <p:spPr bwMode="auto">
              <a:xfrm>
                <a:off x="2395357" y="3060437"/>
                <a:ext cx="1601564" cy="231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1400" dirty="0" err="1">
                    <a:solidFill>
                      <a:srgbClr val="002060"/>
                    </a:solidFill>
                  </a:rPr>
                  <a:t>тахографами</a:t>
                </a:r>
                <a:endParaRPr lang="ru-RU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 bwMode="auto">
              <a:xfrm>
                <a:off x="2395357" y="2471162"/>
                <a:ext cx="2502066" cy="5550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1400" dirty="0">
                    <a:solidFill>
                      <a:srgbClr val="002060"/>
                    </a:solidFill>
                  </a:rPr>
                  <a:t>навигационной </a:t>
                </a:r>
                <a:endParaRPr lang="ru-RU" sz="1400" dirty="0" smtClean="0">
                  <a:solidFill>
                    <a:srgbClr val="002060"/>
                  </a:solidFill>
                </a:endParaRPr>
              </a:p>
              <a:p>
                <a:pPr>
                  <a:defRPr/>
                </a:pPr>
                <a:r>
                  <a:rPr lang="ru-RU" sz="1400" dirty="0" smtClean="0">
                    <a:solidFill>
                      <a:srgbClr val="002060"/>
                    </a:solidFill>
                  </a:rPr>
                  <a:t>Системой</a:t>
                </a:r>
              </a:p>
              <a:p>
                <a:pPr>
                  <a:defRPr/>
                </a:pPr>
                <a:r>
                  <a:rPr lang="ru-RU" sz="1400" dirty="0" smtClean="0">
                    <a:solidFill>
                      <a:srgbClr val="002060"/>
                    </a:solidFill>
                  </a:rPr>
                  <a:t>ГЛОНАСС/</a:t>
                </a:r>
                <a:r>
                  <a:rPr lang="en-US" sz="1400" dirty="0">
                    <a:solidFill>
                      <a:srgbClr val="002060"/>
                    </a:solidFill>
                  </a:rPr>
                  <a:t>GPS</a:t>
                </a:r>
                <a:endParaRPr lang="ru-RU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 bwMode="auto">
              <a:xfrm>
                <a:off x="2390847" y="3502689"/>
                <a:ext cx="2173110" cy="3931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1400" dirty="0">
                    <a:solidFill>
                      <a:srgbClr val="002060"/>
                    </a:solidFill>
                  </a:rPr>
                  <a:t>проблесковыми </a:t>
                </a:r>
              </a:p>
              <a:p>
                <a:pPr>
                  <a:defRPr/>
                </a:pPr>
                <a:r>
                  <a:rPr lang="ru-RU" sz="1400" dirty="0">
                    <a:solidFill>
                      <a:srgbClr val="002060"/>
                    </a:solidFill>
                  </a:rPr>
                  <a:t>маячками</a:t>
                </a:r>
              </a:p>
            </p:txBody>
          </p:sp>
          <p:pic>
            <p:nvPicPr>
              <p:cNvPr id="48" name="Picture 6" descr="ÐÐ°ÑÑÐ¸Ð½ÐºÐ¸ Ð¿Ð¾ Ð·Ð°Ð¿ÑÐ¾ÑÑ Ð¿Ð¸ÐºÑÐ¾Ð³ÑÐ°Ð¼Ð¼Ð° ÑÐ°ÑÐ¾Ð³ÑÐ°Ñ"/>
              <p:cNvPicPr>
                <a:picLocks noChangeAspect="1" noChangeArrowheads="1"/>
              </p:cNvPicPr>
              <p:nvPr/>
            </p:nvPicPr>
            <p:blipFill>
              <a:blip r:embed="rId9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005295" y="3071350"/>
                <a:ext cx="352267" cy="352267"/>
              </a:xfrm>
              <a:prstGeom prst="rect">
                <a:avLst/>
              </a:prstGeom>
              <a:noFill/>
              <a:extLst/>
            </p:spPr>
          </p:pic>
          <p:pic>
            <p:nvPicPr>
              <p:cNvPr id="49" name="Picture 8" descr="ÐÐ¾ÑÐ¾Ð¶ÐµÐµ Ð¸Ð·Ð¾Ð±ÑÐ°Ð¶ÐµÐ½Ð¸Ðµ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clrChange>
                  <a:clrFrom>
                    <a:srgbClr val="F9F9F9"/>
                  </a:clrFrom>
                  <a:clrTo>
                    <a:srgbClr val="F9F9F9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 l="14657" t="15949" r="14783" b="27754"/>
              <a:stretch/>
            </p:blipFill>
            <p:spPr bwMode="auto">
              <a:xfrm>
                <a:off x="2008363" y="3603211"/>
                <a:ext cx="349200" cy="291001"/>
              </a:xfrm>
              <a:prstGeom prst="rect">
                <a:avLst/>
              </a:prstGeom>
              <a:noFill/>
              <a:extLst/>
            </p:spPr>
          </p:pic>
          <p:pic>
            <p:nvPicPr>
              <p:cNvPr id="50" name="Picture 10" descr="ÐÐ°ÑÑÐ¸Ð½ÐºÐ¸ Ð¿Ð¾ Ð·Ð°Ð¿ÑÐ¾ÑÑ Ð¿Ð¸ÐºÑÐ¾Ð³ÑÐ°Ð¼Ð¼Ð° Ð³Ð»Ð¾Ð½Ð°ÑÑ"/>
              <p:cNvPicPr>
                <a:picLocks noChangeAspect="1" noChangeArrowheads="1"/>
              </p:cNvPicPr>
              <p:nvPr/>
            </p:nvPicPr>
            <p:blipFill>
              <a:blip r:embed="rId11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stretch>
                <a:fillRect/>
              </a:stretch>
            </p:blipFill>
            <p:spPr bwMode="auto">
              <a:xfrm>
                <a:off x="2007619" y="2541812"/>
                <a:ext cx="349944" cy="349944"/>
              </a:xfrm>
              <a:prstGeom prst="rect">
                <a:avLst/>
              </a:prstGeom>
              <a:noFill/>
              <a:extLst/>
            </p:spPr>
          </p:pic>
        </p:grpSp>
        <p:grpSp>
          <p:nvGrpSpPr>
            <p:cNvPr id="42" name="Группа 11"/>
            <p:cNvGrpSpPr>
              <a:grpSpLocks/>
            </p:cNvGrpSpPr>
            <p:nvPr/>
          </p:nvGrpSpPr>
          <p:grpSpPr bwMode="auto">
            <a:xfrm>
              <a:off x="443399" y="2528406"/>
              <a:ext cx="1004564" cy="992358"/>
              <a:chOff x="391210" y="2528406"/>
              <a:chExt cx="1039983" cy="992358"/>
            </a:xfrm>
          </p:grpSpPr>
          <p:sp>
            <p:nvSpPr>
              <p:cNvPr id="43" name="TextBox 42"/>
              <p:cNvSpPr txBox="1"/>
              <p:nvPr/>
            </p:nvSpPr>
            <p:spPr bwMode="auto">
              <a:xfrm>
                <a:off x="497798" y="2619344"/>
                <a:ext cx="887189" cy="55504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400" dirty="0">
                    <a:solidFill>
                      <a:schemeClr val="accent5">
                        <a:lumMod val="50000"/>
                      </a:schemeClr>
                    </a:solidFill>
                  </a:rPr>
                  <a:t>автобусов</a:t>
                </a:r>
              </a:p>
              <a:p>
                <a:pPr algn="ctr">
                  <a:defRPr/>
                </a:pPr>
                <a:r>
                  <a:rPr lang="ru-RU" sz="1400" dirty="0">
                    <a:solidFill>
                      <a:schemeClr val="accent5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100% </a:t>
                </a:r>
              </a:p>
              <a:p>
                <a:pPr algn="ctr">
                  <a:defRPr/>
                </a:pPr>
                <a:r>
                  <a:rPr lang="ru-RU" sz="1400" dirty="0">
                    <a:solidFill>
                      <a:schemeClr val="accent5">
                        <a:lumMod val="50000"/>
                      </a:schemeClr>
                    </a:solidFill>
                  </a:rPr>
                  <a:t>обеспечено</a:t>
                </a:r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1210" y="2528406"/>
                <a:ext cx="1039983" cy="992358"/>
              </a:xfrm>
              <a:prstGeom prst="ellipse">
                <a:avLst/>
              </a:prstGeom>
              <a:noFill/>
              <a:ln w="101600">
                <a:solidFill>
                  <a:srgbClr val="2F6D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40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1" name="TextBox 50"/>
          <p:cNvSpPr txBox="1"/>
          <p:nvPr/>
        </p:nvSpPr>
        <p:spPr bwMode="auto">
          <a:xfrm>
            <a:off x="9889761" y="3573810"/>
            <a:ext cx="217512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</a:rPr>
              <a:t>11 100</a:t>
            </a: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10458485" y="3873367"/>
            <a:ext cx="1829409" cy="288981"/>
          </a:xfrm>
          <a:prstGeom prst="rect">
            <a:avLst/>
          </a:prstGeom>
        </p:spPr>
        <p:txBody>
          <a:bodyPr wrap="square" lIns="57587" tIns="28793" rIns="57587" bIns="28793">
            <a:spAutoFit/>
          </a:bodyPr>
          <a:lstStyle/>
          <a:p>
            <a:pPr>
              <a:defRPr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</a:rPr>
              <a:t>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xmlns="" val="3212816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119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4679" y="256665"/>
            <a:ext cx="7641837" cy="65787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67214" y="837506"/>
            <a:ext cx="5414529" cy="3521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5006" y="1701602"/>
            <a:ext cx="5414529" cy="3305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27254" y="2925738"/>
            <a:ext cx="5217322" cy="102014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66614" y="55929"/>
            <a:ext cx="11577882" cy="71438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rgbClr val="002060"/>
                </a:solidFill>
              </a:rPr>
              <a:t>ОРГАНИЗАЦИЯ И ПРОВЕДЕНИЕ РЕГИОНАЛЬНЫХ ПРОФИЛЬНЫХ СМЕН ПО БЕЗОПАСНОСТИ ДОРОЖНОГО ДВИЖЕНИЯ В ОРГАНИЗАЦИЯХ ОТДЫХА ДЕТЕЙ И ИХ ОЗДОРОВЛЕНИЯ</a:t>
            </a:r>
            <a:endParaRPr lang="ru-RU" sz="1800" b="1" i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1590" y="1341562"/>
            <a:ext cx="4478697" cy="298879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1547" y="3979370"/>
            <a:ext cx="4604895" cy="319496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9" name="Picture 4" descr="https://sun9-81.userapi.com/impg/aWNks7qUr03-jH_HkBZU8YgYPc50oHrSj7GLcQ/TpxBJtxDSKs.jpg?size=795x605&amp;quality=95&amp;sign=a97ea02a7547de6c29b15102b1c571a4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4186" y="1350117"/>
            <a:ext cx="4313526" cy="29794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1.userapi.com/impg/vWG1Gq27_H6Ie61vnrmNMvc-RaRqx3oj3UV6Kw/4_78ZpitfRw.jpg?size=1280x960&amp;quality=95&amp;sign=f4fcbc2d43a4a281998c8684b4c9546c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9" r="4116" b="14499"/>
          <a:stretch/>
        </p:blipFill>
        <p:spPr bwMode="auto">
          <a:xfrm>
            <a:off x="7789329" y="1345629"/>
            <a:ext cx="4541621" cy="303116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34.userapi.com/impg/UDlMi7o4UpYM_gQFq5hBaaTMFPTdsc0BRv0Pqw/9KrSpmQxa_Q.jpg?size=810x1080&amp;quality=95&amp;sign=4259c2e7c0e66f19ef39bf4a0e06b9ae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72" t="13299" r="-1413" b="24275"/>
          <a:stretch/>
        </p:blipFill>
        <p:spPr bwMode="auto">
          <a:xfrm>
            <a:off x="3884185" y="4043867"/>
            <a:ext cx="4313526" cy="306597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09509" y="4043867"/>
            <a:ext cx="4514536" cy="306597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957968" y="842174"/>
            <a:ext cx="609282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› </a:t>
            </a:r>
            <a:r>
              <a:rPr lang="ru-RU" sz="2000" b="1" dirty="0" smtClean="0">
                <a:solidFill>
                  <a:srgbClr val="002060"/>
                </a:solidFill>
              </a:rPr>
              <a:t>39 тыс.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>
                <a:solidFill>
                  <a:srgbClr val="002060"/>
                </a:solidFill>
              </a:rPr>
              <a:t>обучающихся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5210" y="874119"/>
            <a:ext cx="2569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50  </a:t>
            </a:r>
            <a:r>
              <a:rPr lang="ru-RU" sz="1800" dirty="0" smtClean="0">
                <a:solidFill>
                  <a:srgbClr val="002060"/>
                </a:solidFill>
              </a:rPr>
              <a:t>профильных смен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1378" y="837506"/>
            <a:ext cx="609282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23 </a:t>
            </a:r>
            <a:r>
              <a:rPr lang="ru-RU" sz="1800" dirty="0" smtClean="0">
                <a:solidFill>
                  <a:srgbClr val="002060"/>
                </a:solidFill>
              </a:rPr>
              <a:t>школьных лагеря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300005" y="837506"/>
            <a:ext cx="609282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14 </a:t>
            </a:r>
            <a:r>
              <a:rPr lang="ru-RU" sz="1800" dirty="0" smtClean="0">
                <a:solidFill>
                  <a:srgbClr val="002060"/>
                </a:solidFill>
              </a:rPr>
              <a:t>оздоровительных лагерей</a:t>
            </a: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19" name="Рисунок 5" descr="gerb_volgogradskoy_oblasti.png">
            <a:extLst>
              <a:ext uri="{FF2B5EF4-FFF2-40B4-BE49-F238E27FC236}">
                <a16:creationId xmlns:a16="http://schemas.microsoft.com/office/drawing/2014/main" xmlns="" id="{544C32B2-6523-45C1-8614-6AF8A19FDF1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0" y="765498"/>
            <a:ext cx="1219041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4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67189" y="838444"/>
            <a:ext cx="5412571" cy="3520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5658" y="1702227"/>
            <a:ext cx="5412571" cy="3304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27098" y="2925921"/>
            <a:ext cx="5215435" cy="101977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872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11226" y="1290018"/>
            <a:ext cx="4860971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Программа </a:t>
            </a:r>
          </a:p>
          <a:p>
            <a:pPr algn="ctr"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«Родительский всеобуч»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19011" y="2267484"/>
            <a:ext cx="1048651" cy="35725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1338384" y="1898500"/>
            <a:ext cx="2971168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родительских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патрулей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464622" y="1938796"/>
            <a:ext cx="1048651" cy="35725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616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1324490" y="2407164"/>
            <a:ext cx="2971168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участник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369401" y="2421682"/>
            <a:ext cx="1091790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3241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9313" y="123472"/>
            <a:ext cx="11695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i="1" dirty="0" smtClean="0">
                <a:solidFill>
                  <a:srgbClr val="002060"/>
                </a:solidFill>
              </a:rPr>
              <a:t>ОРГАНИЗАЦИЯ СИСТЕМНОЙ РАБОТЫ С РОДИТЕЛЯМИ ПО ОБУЧЕНИЮ ДЕТЕЙ ОСНОВАМ ПРАВИЛ</a:t>
            </a:r>
            <a:endParaRPr lang="en-US" sz="1800" b="1" i="1" dirty="0" smtClean="0">
              <a:solidFill>
                <a:srgbClr val="002060"/>
              </a:solidFill>
            </a:endParaRPr>
          </a:p>
          <a:p>
            <a:r>
              <a:rPr lang="ru-RU" sz="1800" b="1" i="1" dirty="0" smtClean="0">
                <a:solidFill>
                  <a:srgbClr val="002060"/>
                </a:solidFill>
              </a:rPr>
              <a:t> ДОРОЖНОГО ДВИЖЕНИЯ И ПРИВИТИЮ ИМ НАВЫКОВ БЕЗОПАСНОГО ПОВЕДЕНИЯ НА ДОРОГАХ </a:t>
            </a:r>
            <a:endParaRPr lang="en-US" sz="1800" b="1" i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9344" y="4110906"/>
            <a:ext cx="3821069" cy="2696212"/>
          </a:xfrm>
          <a:prstGeom prst="rect">
            <a:avLst/>
          </a:prstGeom>
          <a:ln>
            <a:solidFill>
              <a:srgbClr val="FFC000"/>
            </a:solidFill>
          </a:ln>
          <a:effectLst>
            <a:softEdge rad="1270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58039" y="3461732"/>
            <a:ext cx="955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6 тыс.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4502" y="4118087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</a:rPr>
              <a:t>3</a:t>
            </a:r>
            <a:r>
              <a:rPr lang="ru-RU" sz="2000" b="1" dirty="0" smtClean="0">
                <a:solidFill>
                  <a:srgbClr val="002060"/>
                </a:solidFill>
              </a:rPr>
              <a:t>045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38384" y="4110906"/>
            <a:ext cx="2491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мероприятий, акций,</a:t>
            </a:r>
          </a:p>
          <a:p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конкурсов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38656" y="3620722"/>
            <a:ext cx="2508764" cy="290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родительских собраний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-961245" y="6020785"/>
            <a:ext cx="64198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2060"/>
                </a:solidFill>
              </a:rPr>
              <a:t>н</a:t>
            </a:r>
            <a:r>
              <a:rPr lang="ru-RU" sz="1600" b="1" i="1" dirty="0" smtClean="0">
                <a:solidFill>
                  <a:srgbClr val="002060"/>
                </a:solidFill>
              </a:rPr>
              <a:t>а сайте Центра </a:t>
            </a:r>
            <a:r>
              <a:rPr lang="ru-RU" sz="1600" b="1" i="1" dirty="0">
                <a:solidFill>
                  <a:srgbClr val="002060"/>
                </a:solidFill>
              </a:rPr>
              <a:t>по профилактике </a:t>
            </a:r>
            <a:endParaRPr lang="ru-RU" sz="1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b="1" i="1" dirty="0" smtClean="0">
                <a:solidFill>
                  <a:srgbClr val="002060"/>
                </a:solidFill>
              </a:rPr>
              <a:t>ДДТТ «Лаборатория безопасности»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6933" y="1162603"/>
            <a:ext cx="4271516" cy="305284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8181" y="1125538"/>
            <a:ext cx="4452892" cy="306649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3" name="Прямоугольник 52"/>
          <p:cNvSpPr/>
          <p:nvPr/>
        </p:nvSpPr>
        <p:spPr>
          <a:xfrm>
            <a:off x="764633" y="5027887"/>
            <a:ext cx="4178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методическое материалы,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ролики,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онлайн-викторины 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343756" y="2925738"/>
            <a:ext cx="1091790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2300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1313649" y="3007753"/>
            <a:ext cx="2971168" cy="41451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8723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</a:rPr>
              <a:t>выходов родительских патрулей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3365" y="4842844"/>
            <a:ext cx="1053530" cy="1053530"/>
          </a:xfrm>
          <a:prstGeom prst="rect">
            <a:avLst/>
          </a:prstGeom>
        </p:spPr>
      </p:pic>
      <p:pic>
        <p:nvPicPr>
          <p:cNvPr id="34" name="Рисунок 5" descr="gerb_volgogradskoy_oblasti.png">
            <a:extLst>
              <a:ext uri="{FF2B5EF4-FFF2-40B4-BE49-F238E27FC236}">
                <a16:creationId xmlns:a16="http://schemas.microsoft.com/office/drawing/2014/main" xmlns="" id="{316FFACC-9A9B-407A-B684-2A497BAB40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21489" y="4118087"/>
            <a:ext cx="2112792" cy="2800389"/>
          </a:xfrm>
          <a:prstGeom prst="rect">
            <a:avLst/>
          </a:prstGeom>
          <a:ln>
            <a:solidFill>
              <a:srgbClr val="FFC000"/>
            </a:solidFill>
          </a:ln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6932" y="4142302"/>
            <a:ext cx="2052699" cy="2664816"/>
          </a:xfrm>
          <a:prstGeom prst="rect">
            <a:avLst/>
          </a:prstGeom>
        </p:spPr>
      </p:pic>
      <p:cxnSp>
        <p:nvCxnSpPr>
          <p:cNvPr id="31" name="Прямая соединительная линия 30">
            <a:extLst/>
          </p:cNvPr>
          <p:cNvCxnSpPr>
            <a:cxnSpLocks/>
          </p:cNvCxnSpPr>
          <p:nvPr/>
        </p:nvCxnSpPr>
        <p:spPr>
          <a:xfrm flipH="1">
            <a:off x="0" y="909514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570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160" y="-98598"/>
            <a:ext cx="10971213" cy="1143000"/>
          </a:xfrm>
        </p:spPr>
        <p:txBody>
          <a:bodyPr/>
          <a:lstStyle/>
          <a:p>
            <a:r>
              <a:rPr 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СТАТИСТИКА ДОРОЖНО-ТРАНСПОРТНЫХ ПРОИСШЕСТВИЙ (ДТП) С УЧАСТИЕМ ДЕТЕЙ </a:t>
            </a:r>
            <a:br>
              <a:rPr 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ПЕРИОД (ЯНВАРЬ - МАРТ 2025 ГОДА)</a:t>
            </a:r>
            <a:endParaRPr lang="ru-RU" sz="1800" b="1" i="1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/>
          </p:cNvPr>
          <p:cNvCxnSpPr>
            <a:cxnSpLocks/>
          </p:cNvCxnSpPr>
          <p:nvPr/>
        </p:nvCxnSpPr>
        <p:spPr>
          <a:xfrm flipH="1">
            <a:off x="0" y="765498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 descr="gerb_volgogradskoy_oblasti.png">
            <a:extLst>
              <a:ext uri="{FF2B5EF4-FFF2-40B4-BE49-F238E27FC236}">
                <a16:creationId xmlns:a16="http://schemas.microsoft.com/office/drawing/2014/main" xmlns="" id="{A8BF7ED8-42EB-4222-89E1-0D780DD5B4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584811" y="1146154"/>
            <a:ext cx="10971213" cy="4527550"/>
          </a:xfrm>
        </p:spPr>
        <p:txBody>
          <a:bodyPr/>
          <a:lstStyle/>
          <a:p>
            <a:r>
              <a:rPr lang="ru-RU" sz="2000" b="1" i="1" dirty="0">
                <a:solidFill>
                  <a:srgbClr val="002060"/>
                </a:solidFill>
              </a:rPr>
              <a:t>Всего  ДТП – </a:t>
            </a:r>
            <a:r>
              <a:rPr lang="ru-RU" sz="2000" b="1" i="1" dirty="0" smtClean="0">
                <a:solidFill>
                  <a:srgbClr val="002060"/>
                </a:solidFill>
              </a:rPr>
              <a:t>50 (+ 2 %)</a:t>
            </a:r>
          </a:p>
          <a:p>
            <a:endParaRPr lang="ru-RU" sz="1200" b="1" i="1" dirty="0" smtClean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ДТП </a:t>
            </a:r>
            <a:r>
              <a:rPr lang="ru-RU" sz="2000" b="1" i="1" dirty="0">
                <a:solidFill>
                  <a:srgbClr val="002060"/>
                </a:solidFill>
              </a:rPr>
              <a:t>с участием несовершеннолетних в возрасте до 16 лет</a:t>
            </a:r>
            <a:r>
              <a:rPr lang="ru-RU" sz="2000" b="1" i="1" dirty="0" smtClean="0">
                <a:solidFill>
                  <a:srgbClr val="002060"/>
                </a:solidFill>
              </a:rPr>
              <a:t>: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  <a:p>
            <a:r>
              <a:rPr lang="ru-RU" sz="2000" b="1" i="1" dirty="0">
                <a:solidFill>
                  <a:srgbClr val="FF0000"/>
                </a:solidFill>
              </a:rPr>
              <a:t>погибло: </a:t>
            </a:r>
            <a:r>
              <a:rPr lang="ru-RU" sz="2000" b="1" i="1" dirty="0" smtClean="0">
                <a:solidFill>
                  <a:srgbClr val="FF0000"/>
                </a:solidFill>
              </a:rPr>
              <a:t>2 человека </a:t>
            </a:r>
            <a:r>
              <a:rPr lang="ru-RU" sz="2000" b="1" i="1" dirty="0" smtClean="0">
                <a:solidFill>
                  <a:srgbClr val="002060"/>
                </a:solidFill>
              </a:rPr>
              <a:t>( + 100 </a:t>
            </a:r>
            <a:r>
              <a:rPr lang="ru-RU" sz="2000" b="1" i="1" dirty="0">
                <a:solidFill>
                  <a:srgbClr val="002060"/>
                </a:solidFill>
              </a:rPr>
              <a:t>%), </a:t>
            </a:r>
            <a:r>
              <a:rPr lang="ru-RU" sz="2000" b="1" i="1" dirty="0">
                <a:solidFill>
                  <a:srgbClr val="FF0000"/>
                </a:solidFill>
              </a:rPr>
              <a:t>ранено: </a:t>
            </a:r>
            <a:r>
              <a:rPr lang="ru-RU" sz="2000" b="1" i="1" dirty="0" smtClean="0">
                <a:solidFill>
                  <a:srgbClr val="FF0000"/>
                </a:solidFill>
              </a:rPr>
              <a:t>64 человек </a:t>
            </a:r>
            <a:r>
              <a:rPr lang="ru-RU" sz="2000" b="1" i="1" dirty="0" smtClean="0">
                <a:solidFill>
                  <a:srgbClr val="002060"/>
                </a:solidFill>
              </a:rPr>
              <a:t>(+ 18 %)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45  ДТП ( +12 %) - нарушение </a:t>
            </a:r>
            <a:r>
              <a:rPr lang="ru-RU" sz="2000" b="1" i="1" dirty="0">
                <a:solidFill>
                  <a:srgbClr val="002060"/>
                </a:solidFill>
              </a:rPr>
              <a:t>правил БДД </a:t>
            </a:r>
            <a:r>
              <a:rPr lang="ru-RU" sz="2000" b="1" i="1" dirty="0" smtClean="0">
                <a:solidFill>
                  <a:srgbClr val="002060"/>
                </a:solidFill>
              </a:rPr>
              <a:t>водителями</a:t>
            </a:r>
          </a:p>
          <a:p>
            <a:endParaRPr lang="ru-RU" sz="2000" b="1" i="1" dirty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4 ДТП (+ 100 %) - </a:t>
            </a:r>
            <a:r>
              <a:rPr lang="ru-RU" sz="2000" b="1" i="1" dirty="0">
                <a:solidFill>
                  <a:srgbClr val="002060"/>
                </a:solidFill>
              </a:rPr>
              <a:t>нарушение водителями правил перевозки </a:t>
            </a:r>
            <a:r>
              <a:rPr lang="ru-RU" sz="2000" b="1" i="1" dirty="0" smtClean="0">
                <a:solidFill>
                  <a:srgbClr val="002060"/>
                </a:solidFill>
              </a:rPr>
              <a:t>несовершеннолетних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4 </a:t>
            </a:r>
            <a:r>
              <a:rPr lang="ru-RU" sz="2000" b="1" i="1" dirty="0">
                <a:solidFill>
                  <a:srgbClr val="002060"/>
                </a:solidFill>
              </a:rPr>
              <a:t>ДТП </a:t>
            </a:r>
            <a:r>
              <a:rPr lang="ru-RU" sz="2000" b="1" i="1" dirty="0" smtClean="0">
                <a:solidFill>
                  <a:srgbClr val="002060"/>
                </a:solidFill>
              </a:rPr>
              <a:t>(+ 50 </a:t>
            </a:r>
            <a:r>
              <a:rPr lang="ru-RU" sz="2000" b="1" i="1" dirty="0">
                <a:solidFill>
                  <a:srgbClr val="002060"/>
                </a:solidFill>
              </a:rPr>
              <a:t>%) </a:t>
            </a:r>
            <a:r>
              <a:rPr lang="ru-RU" sz="2000" b="1" i="1" dirty="0" smtClean="0">
                <a:solidFill>
                  <a:srgbClr val="002060"/>
                </a:solidFill>
              </a:rPr>
              <a:t>- несовершеннолетними </a:t>
            </a:r>
            <a:r>
              <a:rPr lang="ru-RU" sz="2000" b="1" i="1" dirty="0">
                <a:solidFill>
                  <a:srgbClr val="002060"/>
                </a:solidFill>
              </a:rPr>
              <a:t>пешеходами по собственной  </a:t>
            </a:r>
            <a:r>
              <a:rPr lang="ru-RU" sz="2000" b="1" i="1" dirty="0" smtClean="0">
                <a:solidFill>
                  <a:srgbClr val="002060"/>
                </a:solidFill>
              </a:rPr>
              <a:t>неосторожности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000" b="1" i="1" dirty="0" smtClean="0">
                <a:solidFill>
                  <a:srgbClr val="002060"/>
                </a:solidFill>
              </a:rPr>
              <a:t>8 несовершеннолетних не  имели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световозращающих</a:t>
            </a:r>
            <a:r>
              <a:rPr lang="ru-RU" sz="2000" b="1" i="1" dirty="0" smtClean="0">
                <a:solidFill>
                  <a:srgbClr val="002060"/>
                </a:solidFill>
              </a:rPr>
              <a:t> элементов.  </a:t>
            </a:r>
          </a:p>
        </p:txBody>
      </p:sp>
    </p:spTree>
    <p:extLst>
      <p:ext uri="{BB962C8B-B14F-4D97-AF65-F5344CB8AC3E}">
        <p14:creationId xmlns:p14="http://schemas.microsoft.com/office/powerpoint/2010/main" xmlns="" val="115746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2752754" y="614540"/>
            <a:ext cx="6576228" cy="6408712"/>
          </a:xfrm>
          <a:prstGeom prst="rect">
            <a:avLst/>
          </a:prstGeom>
          <a:blipFill dpi="0" rotWithShape="1">
            <a:blip r:embed="rId3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05BB203C-46D8-40EA-B1C1-AA97DB30B324}"/>
              </a:ext>
            </a:extLst>
          </p:cNvPr>
          <p:cNvSpPr/>
          <p:nvPr/>
        </p:nvSpPr>
        <p:spPr>
          <a:xfrm>
            <a:off x="2361066" y="3155"/>
            <a:ext cx="2671120" cy="2594640"/>
          </a:xfrm>
          <a:prstGeom prst="rect">
            <a:avLst/>
          </a:prstGeom>
          <a:blipFill dpi="0" rotWithShape="1">
            <a:blip r:embed="rId4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ей </a:t>
            </a:r>
            <a:r>
              <a:rPr lang="ru-RU" dirty="0"/>
              <a:t>из-за нарушений ПДД водителями;</a:t>
            </a:r>
          </a:p>
          <a:p>
            <a:r>
              <a:rPr lang="ru-RU" b="1" dirty="0"/>
              <a:t>51</a:t>
            </a:r>
            <a:r>
              <a:rPr lang="ru-RU" dirty="0"/>
              <a:t> ребенок по своей неосторожности.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67214" y="837506"/>
            <a:ext cx="5414529" cy="3521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8422" y="1125538"/>
            <a:ext cx="5955982" cy="3305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61028" y="1068449"/>
            <a:ext cx="3829385" cy="173628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51661" y="3891671"/>
            <a:ext cx="5217322" cy="102014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8" name="TextBox 63">
            <a:extLst>
              <a:ext uri="{FF2B5EF4-FFF2-40B4-BE49-F238E27FC236}">
                <a16:creationId xmlns:a16="http://schemas.microsoft.com/office/drawing/2014/main" xmlns="" id="{60F4C73D-64CC-46AC-9A1E-F2EB71F8D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566" y="239316"/>
            <a:ext cx="11855847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000" b="1" i="1" dirty="0">
                <a:solidFill>
                  <a:srgbClr val="002060"/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ru-RU" sz="2800" b="1" i="1" dirty="0" smtClean="0">
                <a:solidFill>
                  <a:srgbClr val="FF0000"/>
                </a:solidFill>
                <a:sym typeface="Symbol" panose="05050102010706020507" pitchFamily="18" charset="2"/>
              </a:rPr>
              <a:t></a:t>
            </a:r>
            <a:r>
              <a:rPr lang="ru-RU" sz="2000" b="1" i="1" dirty="0" smtClean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Основными причинами ДТП по неосторожности детей чаще всего являются: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</a:rPr>
              <a:t>переход проезжей части в неположенном месте (в нескольких метрах от пешеходного     перехода, на запрещающий сигнал светофора и др.)</a:t>
            </a:r>
          </a:p>
          <a:p>
            <a:pPr>
              <a:lnSpc>
                <a:spcPct val="150000"/>
              </a:lnSpc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000" b="1" i="1" dirty="0">
                <a:solidFill>
                  <a:srgbClr val="FF0000"/>
                </a:solidFill>
              </a:rPr>
              <a:t>отсутствие </a:t>
            </a:r>
            <a:r>
              <a:rPr lang="ru-RU" sz="2000" b="1" i="1" dirty="0" err="1">
                <a:solidFill>
                  <a:srgbClr val="FF0000"/>
                </a:solidFill>
              </a:rPr>
              <a:t>световозращающих</a:t>
            </a:r>
            <a:r>
              <a:rPr lang="ru-RU" sz="2000" b="1" i="1" dirty="0">
                <a:solidFill>
                  <a:srgbClr val="FF0000"/>
                </a:solidFill>
              </a:rPr>
              <a:t> элементов в темное время </a:t>
            </a:r>
            <a:r>
              <a:rPr lang="ru-RU" sz="2000" b="1" i="1" dirty="0" smtClean="0">
                <a:solidFill>
                  <a:srgbClr val="FF0000"/>
                </a:solidFill>
              </a:rPr>
              <a:t>суток</a:t>
            </a:r>
            <a:endParaRPr lang="ru-RU" sz="2000" b="1" i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</a:rPr>
              <a:t>-   выход на дорогу из-за стоящего автомобиля или из-за неподвижных объектов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</a:rPr>
              <a:t>-   игра на проезжей части или в непосредственной близости от нее</a:t>
            </a:r>
          </a:p>
          <a:p>
            <a:pPr>
              <a:lnSpc>
                <a:spcPct val="150000"/>
              </a:lnSpc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</a:rPr>
              <a:t>управление детьми-водителями механических </a:t>
            </a:r>
            <a:r>
              <a:rPr lang="ru-RU" sz="2000" b="1" i="1" dirty="0">
                <a:solidFill>
                  <a:srgbClr val="002060"/>
                </a:solidFill>
              </a:rPr>
              <a:t>транспортных </a:t>
            </a:r>
            <a:r>
              <a:rPr lang="ru-RU" sz="2000" b="1" i="1" dirty="0" smtClean="0">
                <a:solidFill>
                  <a:srgbClr val="002060"/>
                </a:solidFill>
              </a:rPr>
              <a:t>средств, велосипедов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ru-RU" sz="2000" b="1" i="1" dirty="0">
              <a:solidFill>
                <a:srgbClr val="002060"/>
              </a:solidFill>
            </a:endParaRPr>
          </a:p>
          <a:p>
            <a:pPr algn="ctr"/>
            <a:endParaRPr lang="ru-RU" alt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59" name="Рисунок 5" descr="gerb_volgogradskoy_oblasti.png">
            <a:extLst>
              <a:ext uri="{FF2B5EF4-FFF2-40B4-BE49-F238E27FC236}">
                <a16:creationId xmlns:a16="http://schemas.microsoft.com/office/drawing/2014/main" xmlns="" id="{544C32B2-6523-45C1-8614-6AF8A19FD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1" y="3154"/>
            <a:ext cx="590393" cy="6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xmlns="" id="{0F496331-0891-4154-8CC7-7B1A71414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34" y="14486"/>
            <a:ext cx="11626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800" b="1" i="1" dirty="0" smtClean="0">
                <a:solidFill>
                  <a:srgbClr val="002060"/>
                </a:solidFill>
              </a:rPr>
              <a:t>ОСНОВНЫЕ ПРИЧИНЫ ДЕТСКОГО ДОРОЖНО – ТРАНСПОРТНОГО ТРАВМАТИЗМА</a:t>
            </a:r>
          </a:p>
          <a:p>
            <a:pPr algn="ctr"/>
            <a:r>
              <a:rPr lang="ru-RU" sz="1800" b="1" i="1" dirty="0" smtClean="0">
                <a:solidFill>
                  <a:srgbClr val="002060"/>
                </a:solidFill>
              </a:rPr>
              <a:t> В ВОЛГОГРАДСКОЙ ОБЛАСТИ</a:t>
            </a:r>
            <a:endParaRPr lang="ru-RU" sz="1800" b="1" i="1" dirty="0">
              <a:solidFill>
                <a:srgbClr val="002060"/>
              </a:solidFill>
            </a:endParaRPr>
          </a:p>
        </p:txBody>
      </p:sp>
      <p:cxnSp>
        <p:nvCxnSpPr>
          <p:cNvPr id="13" name="Прямая соединительная линия 12">
            <a:extLst/>
          </p:cNvPr>
          <p:cNvCxnSpPr>
            <a:cxnSpLocks/>
          </p:cNvCxnSpPr>
          <p:nvPr/>
        </p:nvCxnSpPr>
        <p:spPr>
          <a:xfrm flipH="1">
            <a:off x="0" y="621482"/>
            <a:ext cx="12190413" cy="0"/>
          </a:xfrm>
          <a:prstGeom prst="line">
            <a:avLst/>
          </a:prstGeom>
          <a:ln w="28575">
            <a:solidFill>
              <a:srgbClr val="005F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65424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Материалы о достижениях отрали Образование_для комфин" id="{2C8D5686-6645-487A-A3BA-D0DD90AC5A03}" vid="{47CCB472-25B8-443C-A27F-559C0262D38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13453</TotalTime>
  <Words>490</Words>
  <Application>Microsoft Office PowerPoint</Application>
  <PresentationFormat>Произвольный</PresentationFormat>
  <Paragraphs>164</Paragraphs>
  <Slides>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Acrobat Document</vt:lpstr>
      <vt:lpstr>Слайд 1</vt:lpstr>
      <vt:lpstr>  Совместный план проведения мероприятий, направленный на профилактику детского дорожно-транспортного травматизма </vt:lpstr>
      <vt:lpstr>Слайд 3</vt:lpstr>
      <vt:lpstr>Слайд 4</vt:lpstr>
      <vt:lpstr>Слайд 5</vt:lpstr>
      <vt:lpstr>Слайд 6</vt:lpstr>
      <vt:lpstr>Слайд 7</vt:lpstr>
      <vt:lpstr>СТАТИСТИКА ДОРОЖНО-ТРАНСПОРТНЫХ ПРОИСШЕСТВИЙ (ДТП) С УЧАСТИЕМ ДЕТЕЙ  ЗА ПЕРИОД (ЯНВАРЬ - МАРТ 2025 ГОДА)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ns-konovalova</cp:lastModifiedBy>
  <cp:revision>652</cp:revision>
  <cp:lastPrinted>2024-05-06T09:34:49Z</cp:lastPrinted>
  <dcterms:created xsi:type="dcterms:W3CDTF">2018-03-13T15:10:50Z</dcterms:created>
  <dcterms:modified xsi:type="dcterms:W3CDTF">2025-05-07T11:46:47Z</dcterms:modified>
</cp:coreProperties>
</file>