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60" r:id="rId5"/>
    <p:sldId id="262" r:id="rId6"/>
    <p:sldId id="266" r:id="rId7"/>
    <p:sldId id="264" r:id="rId8"/>
    <p:sldId id="263" r:id="rId9"/>
    <p:sldId id="270" r:id="rId10"/>
    <p:sldId id="273" r:id="rId11"/>
    <p:sldId id="274" r:id="rId12"/>
    <p:sldId id="271" r:id="rId13"/>
    <p:sldId id="275" r:id="rId14"/>
    <p:sldId id="276" r:id="rId15"/>
    <p:sldId id="277" r:id="rId16"/>
    <p:sldId id="278" r:id="rId17"/>
    <p:sldId id="279" r:id="rId18"/>
    <p:sldId id="28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336600"/>
    <a:srgbClr val="40CC43"/>
    <a:srgbClr val="63F927"/>
    <a:srgbClr val="80FD23"/>
    <a:srgbClr val="66F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943" autoAdjust="0"/>
    <p:restoredTop sz="94660"/>
  </p:normalViewPr>
  <p:slideViewPr>
    <p:cSldViewPr>
      <p:cViewPr varScale="1">
        <p:scale>
          <a:sx n="69" d="100"/>
          <a:sy n="69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FEA64D-370E-4409-B91C-9E04A36EA455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3995C3-B52B-4612-9323-965866A36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292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995C3-B52B-4612-9323-965866A3643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208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59E30-CB77-4583-A16B-1B4CE519BBF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3F20-4486-4E50-8565-F03206C04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59E30-CB77-4583-A16B-1B4CE519BBF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3F20-4486-4E50-8565-F03206C041C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59E30-CB77-4583-A16B-1B4CE519BBF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3F20-4486-4E50-8565-F03206C04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59E30-CB77-4583-A16B-1B4CE519BBF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3F20-4486-4E50-8565-F03206C041C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59E30-CB77-4583-A16B-1B4CE519BBF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3F20-4486-4E50-8565-F03206C04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59E30-CB77-4583-A16B-1B4CE519BBF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3F20-4486-4E50-8565-F03206C04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59E30-CB77-4583-A16B-1B4CE519BBF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3F20-4486-4E50-8565-F03206C04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59E30-CB77-4583-A16B-1B4CE519BBF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3F20-4486-4E50-8565-F03206C041C7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59E30-CB77-4583-A16B-1B4CE519BBF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3F20-4486-4E50-8565-F03206C041C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59E30-CB77-4583-A16B-1B4CE519BBF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3F20-4486-4E50-8565-F03206C04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59E30-CB77-4583-A16B-1B4CE519BBF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3F20-4486-4E50-8565-F03206C041C7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3B59E30-CB77-4583-A16B-1B4CE519BBF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0033F20-4486-4E50-8565-F03206C041C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6873" y="1499739"/>
            <a:ext cx="7772400" cy="221729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«</a:t>
            </a:r>
            <a:r>
              <a:rPr lang="ru-RU" sz="2400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Здоровьеформирующие</a:t>
            </a:r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кинезиологические</a:t>
            </a:r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упражнения в музыкально-образовательной деятельности в ДОУ»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509120"/>
            <a:ext cx="7776864" cy="112968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Franklin Gothic Book" panose="020B0503020102020204" pitchFamily="34" charset="0"/>
              </a:rPr>
              <a:t>Музыкальный руководитель</a:t>
            </a:r>
          </a:p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Franklin Gothic Book" panose="020B0503020102020204" pitchFamily="34" charset="0"/>
              </a:rPr>
              <a:t>Катаева Елена Ивановна</a:t>
            </a:r>
            <a:endParaRPr lang="ru-RU" sz="1800" dirty="0">
              <a:solidFill>
                <a:schemeClr val="tx2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5500" y="684103"/>
            <a:ext cx="7776864" cy="7920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002060"/>
                </a:solidFill>
                <a:latin typeface="Franklin Gothic Medium" panose="020B0603020102020204" pitchFamily="34" charset="0"/>
              </a:rPr>
              <a:t>МУНИЦИПАЛЬНОЕ ДОШКОЛЬНОЕ ОБРАЗОВАТЕЛЬНОЕ УЧРЕЖДЕНИЕ</a:t>
            </a:r>
            <a:br>
              <a:rPr lang="ru-RU" sz="1100" dirty="0" smtClean="0">
                <a:solidFill>
                  <a:srgbClr val="002060"/>
                </a:solidFill>
                <a:latin typeface="Franklin Gothic Medium" panose="020B0603020102020204" pitchFamily="34" charset="0"/>
              </a:rPr>
            </a:br>
            <a:r>
              <a:rPr lang="ru-RU" sz="1100" dirty="0" smtClean="0">
                <a:solidFill>
                  <a:srgbClr val="002060"/>
                </a:solidFill>
                <a:latin typeface="Franklin Gothic Medium" panose="020B0603020102020204" pitchFamily="34" charset="0"/>
              </a:rPr>
              <a:t>«ДЕТСКИЙ САД №356 ЦЕНТРАЛЬНОГО РАЙОНА ВОЛГОГРАДА</a:t>
            </a:r>
            <a:endParaRPr lang="ru-RU" sz="1100" dirty="0">
              <a:solidFill>
                <a:srgbClr val="002060"/>
              </a:solidFill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212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04"/>
            <a:ext cx="9144000" cy="677667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836712"/>
            <a:ext cx="5616624" cy="2592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«Здоровье – это состояние полного физического, душевного и социального благополучия, а не только отсутствие болезни или физических дефектов»</a:t>
            </a:r>
          </a:p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В.А.Сухомлинский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292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avatars.mds.yandex.net/i?id=b3b74247ea8d49979762315570c3827fa30208a1-616076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573016"/>
            <a:ext cx="40671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avatars.mds.yandex.net/i?id=b3b74247ea8d49979762315570c3827fa30208a1-616076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09" y="3496815"/>
            <a:ext cx="4219575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351" y="548680"/>
            <a:ext cx="5040560" cy="316835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51520" y="548680"/>
            <a:ext cx="3384376" cy="23762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В  последнее время, в связи с развитием науки и техники на наших детей обрушивается большое количество информации. При этом усложняются образовательные программы, которые требуют от ребенка более с ильной концентрации внимания и усидчивости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ru-RU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48064" y="4293096"/>
            <a:ext cx="3528392" cy="20882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Как поддержать познавательную активность ребенка?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Как помочь развить его умственные способности, сохраняя и улучшая его психическое и  физическое здоровье?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266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1"/>
            <a:ext cx="8712968" cy="47525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4941168"/>
            <a:ext cx="8712968" cy="165618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Основная цель </a:t>
            </a:r>
            <a:r>
              <a:rPr lang="ru-RU" sz="2400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кинезиологии</a:t>
            </a:r>
            <a:r>
              <a:rPr lang="ru-RU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состоит в развитии межполушарного  взаимодействия, синхронизации работы полушарий.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325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spcAft>
                <a:spcPts val="750"/>
              </a:spcAft>
            </a:pPr>
            <a:r>
              <a:rPr lang="ru-RU" sz="1800" dirty="0" err="1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Здоровьеформирующие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800" dirty="0" err="1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кинезиологические</a:t>
            </a:r>
            <a:r>
              <a:rPr lang="ru-RU" sz="1800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  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упражнения – это комплекс движений, позволяющих </a:t>
            </a:r>
            <a:r>
              <a:rPr lang="ru-RU" sz="1800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создать новые нейронные 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связи, </a:t>
            </a:r>
            <a:r>
              <a:rPr lang="ru-RU" sz="1800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которые отвечают за развитие психических процессов и интеллекта и оказывают оздоровительный эффект.</a:t>
            </a:r>
            <a:br>
              <a:rPr lang="ru-RU" sz="1800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</a:br>
            <a:endParaRPr lang="ru-RU" sz="1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2969911"/>
            <a:ext cx="3822700" cy="2866041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969911"/>
            <a:ext cx="3822700" cy="2866041"/>
          </a:xfrm>
        </p:spPr>
      </p:pic>
    </p:spTree>
    <p:extLst>
      <p:ext uri="{BB962C8B-B14F-4D97-AF65-F5344CB8AC3E}">
        <p14:creationId xmlns:p14="http://schemas.microsoft.com/office/powerpoint/2010/main" val="2930519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2900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3568" y="332656"/>
            <a:ext cx="813690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UI Semibold" panose="020B0702040204020203" pitchFamily="34" charset="0"/>
              </a:rPr>
              <a:t>Правое полушарие  отвечает за интуицию воображение, образы, эмоции</a:t>
            </a:r>
            <a:r>
              <a:rPr lang="ru-RU" sz="2400" dirty="0" smtClean="0">
                <a:solidFill>
                  <a:srgbClr val="C00000"/>
                </a:solidFill>
                <a:latin typeface="Segoe UI Semibold" panose="020B0702040204020203" pitchFamily="34" charset="0"/>
              </a:rPr>
              <a:t>.</a:t>
            </a:r>
            <a:endParaRPr lang="ru-RU" sz="2400" dirty="0">
              <a:solidFill>
                <a:srgbClr val="C0000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545632"/>
            <a:ext cx="7704856" cy="963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UI Semibold" panose="020B0702040204020203" pitchFamily="34" charset="0"/>
              </a:rPr>
              <a:t>Левое полушарие – за логику, последовательность, структуру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UI Semibold" panose="020B0702040204020203" pitchFamily="34" charset="0"/>
              </a:rPr>
              <a:t>.</a:t>
            </a:r>
            <a:endParaRPr lang="ru-RU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960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/>
          </a:bodyPr>
          <a:lstStyle/>
          <a:p>
            <a:endParaRPr lang="ru-RU" sz="2000" dirty="0">
              <a:solidFill>
                <a:srgbClr val="336600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8856984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629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1844824"/>
            <a:ext cx="9144000" cy="1080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Segoe UI Semibold" panose="020B0702040204020203" pitchFamily="34" charset="0"/>
              </a:rPr>
              <a:t>Соединение кинезиологических упражнений с музыкой усиливает эффект воздействия на ребенка и дает потрясающий результат.</a:t>
            </a:r>
            <a:endParaRPr lang="ru-RU" sz="2000" dirty="0">
              <a:solidFill>
                <a:srgbClr val="C00000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812585"/>
            <a:ext cx="3526369" cy="2776656"/>
          </a:xfrm>
          <a:prstGeom prst="ellipse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4" t="987" r="9900" b="-987"/>
          <a:stretch/>
        </p:blipFill>
        <p:spPr>
          <a:xfrm>
            <a:off x="4932040" y="2815529"/>
            <a:ext cx="3422491" cy="277371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78681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1" y="0"/>
            <a:ext cx="8712968" cy="2060848"/>
          </a:xfrm>
        </p:spPr>
        <p:txBody>
          <a:bodyPr>
            <a:normAutofit/>
          </a:bodyPr>
          <a:lstStyle/>
          <a:p>
            <a:r>
              <a:rPr lang="ru-RU" sz="1600" b="1" dirty="0" err="1" smtClean="0">
                <a:solidFill>
                  <a:srgbClr val="111111"/>
                </a:solidFill>
                <a:latin typeface="Calibri"/>
                <a:ea typeface="Calibri"/>
                <a:cs typeface="Times New Roman"/>
              </a:rPr>
              <a:t>Кинезиологические</a:t>
            </a:r>
            <a:r>
              <a:rPr lang="ru-RU" sz="1600" b="1" dirty="0" smtClean="0">
                <a:solidFill>
                  <a:srgbClr val="111111"/>
                </a:solidFill>
                <a:latin typeface="Calibri"/>
                <a:ea typeface="Calibri"/>
                <a:cs typeface="Times New Roman"/>
              </a:rPr>
              <a:t> упражнения</a:t>
            </a:r>
            <a:r>
              <a:rPr lang="ru-RU" sz="1600" b="1" dirty="0">
                <a:solidFill>
                  <a:srgbClr val="111111"/>
                </a:solidFill>
                <a:latin typeface="Calibri"/>
                <a:ea typeface="Calibri"/>
                <a:cs typeface="Times New Roman"/>
              </a:rPr>
              <a:t> </a:t>
            </a:r>
            <a:r>
              <a:rPr lang="ru-RU" sz="1600" b="1" dirty="0" smtClean="0">
                <a:solidFill>
                  <a:srgbClr val="111111"/>
                </a:solidFill>
                <a:latin typeface="Calibri"/>
                <a:ea typeface="Calibri"/>
                <a:cs typeface="Times New Roman"/>
              </a:rPr>
              <a:t> на основ музыки способствуют </a:t>
            </a:r>
            <a:r>
              <a:rPr lang="ru-RU" sz="1600" b="1" dirty="0">
                <a:solidFill>
                  <a:srgbClr val="111111"/>
                </a:solidFill>
                <a:latin typeface="Calibri"/>
                <a:ea typeface="Calibri"/>
                <a:cs typeface="Times New Roman"/>
              </a:rPr>
              <a:t>развитию воображения, музыкально-творческих способностей ребенка, формированию процесса восприятия и включению в работу обоих полушарий </a:t>
            </a:r>
            <a:r>
              <a:rPr lang="ru-RU" sz="1600" b="1" dirty="0" smtClean="0">
                <a:solidFill>
                  <a:srgbClr val="111111"/>
                </a:solidFill>
                <a:latin typeface="Calibri"/>
                <a:ea typeface="Calibri"/>
                <a:cs typeface="Times New Roman"/>
              </a:rPr>
              <a:t>мозга. С помощью таких</a:t>
            </a:r>
            <a:r>
              <a:rPr lang="ru-RU" sz="1600" b="1" dirty="0">
                <a:solidFill>
                  <a:srgbClr val="111111"/>
                </a:solidFill>
                <a:latin typeface="Calibri"/>
                <a:ea typeface="Calibri"/>
                <a:cs typeface="Times New Roman"/>
              </a:rPr>
              <a:t> </a:t>
            </a:r>
            <a:r>
              <a:rPr lang="ru-RU" sz="1600" b="1" dirty="0" smtClean="0">
                <a:solidFill>
                  <a:srgbClr val="111111"/>
                </a:solidFill>
                <a:latin typeface="Calibri"/>
                <a:ea typeface="Calibri"/>
                <a:cs typeface="Times New Roman"/>
              </a:rPr>
              <a:t> упражнений</a:t>
            </a:r>
            <a:r>
              <a:rPr lang="ru-RU" sz="1600" b="1" dirty="0">
                <a:solidFill>
                  <a:srgbClr val="111111"/>
                </a:solidFill>
                <a:latin typeface="Calibri"/>
                <a:ea typeface="Calibri"/>
                <a:cs typeface="Times New Roman"/>
              </a:rPr>
              <a:t> ребенок выражает свои чувства и высвобождает накопленную </a:t>
            </a:r>
            <a:r>
              <a:rPr lang="ru-RU" sz="1600" b="1" dirty="0" smtClean="0">
                <a:solidFill>
                  <a:srgbClr val="111111"/>
                </a:solidFill>
                <a:latin typeface="Calibri"/>
                <a:ea typeface="Calibri"/>
                <a:cs typeface="Times New Roman"/>
              </a:rPr>
              <a:t>энергию.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39" y="1916832"/>
            <a:ext cx="7416825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562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2000" dirty="0" smtClean="0">
                <a:latin typeface="Times New Roman"/>
                <a:ea typeface="Calibri"/>
                <a:cs typeface="Times New Roman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Использование </a:t>
            </a:r>
            <a:r>
              <a:rPr lang="ru-RU" sz="2400" b="1" dirty="0" err="1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кинезиологических</a:t>
            </a:r>
            <a:r>
              <a:rPr lang="ru-RU" sz="24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 упражнений в музыкально-образовательной </a:t>
            </a: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деятельности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2708920"/>
            <a:ext cx="3822192" cy="337528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музыкальных способностей</a:t>
            </a:r>
          </a:p>
          <a:p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Кинезиологические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упражнения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способствуют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развитию: 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звуковысотного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слуха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чувства ритма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музыкального мышления;</a:t>
            </a: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координации движения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(умение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 движения с предметами, сочетать пение и мышление, разнотипные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движения)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   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Укрепление здоровья</a:t>
            </a:r>
          </a:p>
          <a:p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Кинезиологические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упражнения 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оказывают положительное влияние на организм ребенка: </a:t>
            </a:r>
            <a:endParaRPr lang="ru-RU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помогают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предупредить возникновение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простудных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 заболеваний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; </a:t>
            </a:r>
            <a:endParaRPr lang="ru-RU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улучшают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деятельность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сердечно-сосудистой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системы; </a:t>
            </a:r>
            <a:endParaRPr lang="ru-RU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повышают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общий жизненный тонус; </a:t>
            </a:r>
            <a:endParaRPr lang="ru-RU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укрепляют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психоэмоциональное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здоровье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21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06496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700" dirty="0" err="1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Кинезиологические</a:t>
            </a:r>
            <a:r>
              <a:rPr lang="ru-RU" sz="27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 упражнения в </a:t>
            </a:r>
            <a:r>
              <a:rPr lang="ru-RU" sz="27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разных видах музыкально-образовательной  деятельности: </a:t>
            </a:r>
            <a:r>
              <a:rPr lang="ru-RU" sz="27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27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вокальная работа, музыкально-ритмические игры, игра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на детских  музыкальных  инструментах,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танцевальная деятельность.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501008"/>
            <a:ext cx="3822700" cy="2867025"/>
          </a:xfrm>
          <a:prstGeom prst="ellipse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48880"/>
            <a:ext cx="3822700" cy="2867025"/>
          </a:xfrm>
          <a:prstGeom prst="ellipse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718230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788024" y="4424209"/>
            <a:ext cx="2467419" cy="1440160"/>
          </a:xfrm>
          <a:prstGeom prst="ellips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телесные упражнения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с перекрестным движением</a:t>
            </a:r>
          </a:p>
        </p:txBody>
      </p:sp>
      <p:sp>
        <p:nvSpPr>
          <p:cNvPr id="5" name="Овал 4"/>
          <p:cNvSpPr/>
          <p:nvPr/>
        </p:nvSpPr>
        <p:spPr>
          <a:xfrm>
            <a:off x="323528" y="2432631"/>
            <a:ext cx="2239404" cy="1582644"/>
          </a:xfrm>
          <a:prstGeom prst="ellips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дыхательная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гимнастика</a:t>
            </a:r>
          </a:p>
        </p:txBody>
      </p:sp>
      <p:sp>
        <p:nvSpPr>
          <p:cNvPr id="9" name="Овал 8"/>
          <p:cNvSpPr/>
          <p:nvPr/>
        </p:nvSpPr>
        <p:spPr>
          <a:xfrm>
            <a:off x="1880377" y="4327866"/>
            <a:ext cx="2438147" cy="1536503"/>
          </a:xfrm>
          <a:prstGeom prst="ellips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пальчиковые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упражнения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372200" y="2636912"/>
            <a:ext cx="2456130" cy="1678525"/>
          </a:xfrm>
          <a:prstGeom prst="ellips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упражнения с предметами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58" y="548680"/>
            <a:ext cx="79287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Использование </a:t>
            </a:r>
            <a:r>
              <a:rPr lang="ru-RU" sz="2000" b="1" dirty="0" err="1">
                <a:solidFill>
                  <a:srgbClr val="C00000"/>
                </a:solidFill>
              </a:rPr>
              <a:t>здоровьеформирующих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err="1" smtClean="0">
                <a:solidFill>
                  <a:srgbClr val="C00000"/>
                </a:solidFill>
              </a:rPr>
              <a:t>кинезиологических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упражнений 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в </a:t>
            </a:r>
            <a:r>
              <a:rPr lang="ru-RU" sz="2000" b="1" dirty="0">
                <a:solidFill>
                  <a:srgbClr val="C00000"/>
                </a:solidFill>
              </a:rPr>
              <a:t>музыкально-образовательной деятельности</a:t>
            </a:r>
            <a:br>
              <a:rPr lang="ru-RU" sz="2000" b="1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 rot="625445">
            <a:off x="2018417" y="1794144"/>
            <a:ext cx="648072" cy="1224136"/>
          </a:xfrm>
          <a:prstGeom prst="downArrow">
            <a:avLst/>
          </a:prstGeom>
          <a:solidFill>
            <a:srgbClr val="FFC000"/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206379">
            <a:off x="3204293" y="2564661"/>
            <a:ext cx="648072" cy="1896935"/>
          </a:xfrm>
          <a:prstGeom prst="downArrow">
            <a:avLst/>
          </a:prstGeom>
          <a:solidFill>
            <a:srgbClr val="FFC000"/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21135822">
            <a:off x="5468339" y="2583733"/>
            <a:ext cx="648072" cy="1896935"/>
          </a:xfrm>
          <a:prstGeom prst="downArrow">
            <a:avLst/>
          </a:prstGeom>
          <a:solidFill>
            <a:srgbClr val="FFC000"/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9842575">
            <a:off x="6565377" y="1918135"/>
            <a:ext cx="648072" cy="1224136"/>
          </a:xfrm>
          <a:prstGeom prst="downArrow">
            <a:avLst/>
          </a:prstGeom>
          <a:solidFill>
            <a:srgbClr val="FFC000"/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769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72816"/>
            <a:ext cx="7056784" cy="468052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2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Дыхательная гимнастика </a:t>
            </a:r>
            <a:r>
              <a:rPr lang="ru-RU" sz="22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2200" dirty="0" smtClean="0">
                <a:latin typeface="Times New Roman"/>
                <a:ea typeface="Calibri"/>
                <a:cs typeface="Times New Roman"/>
              </a:rPr>
            </a:b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благотворно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влияет на деятельность всех органов и систем: способствует профилактике простудных заболеваний и заболеваний органов дыхания, развивает дыхательную мускулатуру, речевой аппарат, насыщает кровь кислородом, что способствует укреплению всего организма.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400" dirty="0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Times New Roman"/>
              </a:rPr>
            </a:br>
            <a:endParaRPr lang="ru-RU" sz="1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506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00808"/>
            <a:ext cx="6696744" cy="428133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Пальчиковая </a:t>
            </a:r>
            <a:r>
              <a:rPr lang="ru-RU" sz="24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гимнастика </a:t>
            </a:r>
            <a:br>
              <a:rPr lang="ru-RU" sz="24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развивает</a:t>
            </a:r>
            <a:r>
              <a:rPr lang="ru-RU" sz="20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: мелкую моторику, речь, память, воображение, творческие </a:t>
            </a:r>
            <a:r>
              <a:rPr lang="ru-RU" sz="20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способности</a:t>
            </a:r>
            <a:endParaRPr lang="ru-RU" sz="1600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21996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628800"/>
            <a:ext cx="6120680" cy="449736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Телесные </a:t>
            </a:r>
            <a:r>
              <a:rPr lang="ru-RU" sz="20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упражнения</a:t>
            </a:r>
            <a:r>
              <a:rPr lang="ru-RU" sz="20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6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улучшают деятельность 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сердечно-сосудистой системы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, усиливают обмен веществ в организме, развивают физические способности, повышают общий тонус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.</a:t>
            </a:r>
            <a:endParaRPr lang="ru-RU" sz="12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74616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916832"/>
            <a:ext cx="6912768" cy="439248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Упражнения с предметами </a:t>
            </a:r>
            <a:r>
              <a:rPr lang="ru-RU" sz="18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1800" dirty="0" smtClean="0">
                <a:latin typeface="Times New Roman"/>
                <a:ea typeface="Calibri"/>
                <a:cs typeface="Times New Roman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способствуют </a:t>
            </a:r>
            <a:r>
              <a:rPr lang="ru-RU" sz="18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развитию воображения, творческих способностей, формированию процесса восприятия, а также снимают мышечную закрепощенность, улучшают физическое самочувствие, повышают общительность дошкольников.</a:t>
            </a:r>
            <a:endParaRPr lang="ru-RU" sz="1400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19807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72816"/>
            <a:ext cx="7344816" cy="435334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Здоровиесберегающие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кинезиологические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упражнения на основе музыки помогают синхронизировать работу полушарий, активизировать мыслительную деятельность, укреплять психофизическое здоровье,  способствуют полноценному и гармоничному развитию дошкольников в ДОУ.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400" dirty="0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Times New Roman"/>
              </a:rPr>
            </a:b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solidFill>
                <a:schemeClr val="tx2">
                  <a:lumMod val="50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95967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2183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23728" y="144399"/>
            <a:ext cx="5760640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СПАСИБО ЗА ВНИМАНИЕ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3666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806</TotalTime>
  <Words>315</Words>
  <Application>Microsoft Office PowerPoint</Application>
  <PresentationFormat>Экран (4:3)</PresentationFormat>
  <Paragraphs>49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Волна</vt:lpstr>
      <vt:lpstr>«Здоровьеформирующие кинезиологические упражнения в музыкально-образовательной деятельности в ДОУ»</vt:lpstr>
      <vt:lpstr>Презентация PowerPoint</vt:lpstr>
      <vt:lpstr>Презентация PowerPoint</vt:lpstr>
      <vt:lpstr>Презентация PowerPoint</vt:lpstr>
      <vt:lpstr>Здоровьеформирующие кинезиологические  упражнения – это комплекс движений, позволяющих создать новые нейронные связи, которые отвечают за развитие психических процессов и интеллекта и оказывают оздоровительный эффект. </vt:lpstr>
      <vt:lpstr>Презентация PowerPoint</vt:lpstr>
      <vt:lpstr>Презентация PowerPoint</vt:lpstr>
      <vt:lpstr>Презентация PowerPoint</vt:lpstr>
      <vt:lpstr>Кинезиологические упражнения  на основ музыки способствуют развитию воображения, музыкально-творческих способностей ребенка, формированию процесса восприятия и включению в работу обоих полушарий мозга. С помощью таких  упражнений ребенок выражает свои чувства и высвобождает накопленную энергию.</vt:lpstr>
      <vt:lpstr> Использование кинезиологических упражнений в музыкально-образовательной деятельности</vt:lpstr>
      <vt:lpstr>Кинезиологические упражнения в разных видах музыкально-образовательной  деятельности:  вокальная работа, музыкально-ритмические игры, игра на детских  музыкальных  инструментах, танцевальная деятельность.</vt:lpstr>
      <vt:lpstr>Презентация PowerPoint</vt:lpstr>
      <vt:lpstr>Дыхательная гимнастика  благотворно влияет на деятельность всех органов и систем: способствует профилактике простудных заболеваний и заболеваний органов дыхания, развивает дыхательную мускулатуру, речевой аппарат, насыщает кровь кислородом, что способствует укреплению всего организма. </vt:lpstr>
      <vt:lpstr>Пальчиковая гимнастика  развивает: мелкую моторику, речь, память, воображение, творческие способности</vt:lpstr>
      <vt:lpstr>Телесные упражнения  улучшают деятельность сердечно-сосудистой системы, усиливают обмен веществ в организме, развивают физические способности, повышают общий тонус.</vt:lpstr>
      <vt:lpstr>Упражнения с предметами   способствуют развитию воображения, творческих способностей, формированию процесса восприятия, а также снимают мышечную закрепощенность, улучшают физическое самочувствие, повышают общительность дошкольников.</vt:lpstr>
      <vt:lpstr>Здоровиесберегающие кинезиологические упражнения на основе музыки помогают синхронизировать работу полушарий, активизировать мыслительную деятельность, укреплять психофизическое здоровье,  способствуют полноценному и гармоничному развитию дошкольников в ДОУ.  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«Здоровьеформирующие кинезиологические упражнения в музыкально-образовательной деятельности в ДОУ»</dc:title>
  <dc:creator>1</dc:creator>
  <cp:lastModifiedBy>1</cp:lastModifiedBy>
  <cp:revision>57</cp:revision>
  <dcterms:created xsi:type="dcterms:W3CDTF">2025-04-22T14:25:30Z</dcterms:created>
  <dcterms:modified xsi:type="dcterms:W3CDTF">2025-04-24T08:36:19Z</dcterms:modified>
</cp:coreProperties>
</file>