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80" r:id="rId4"/>
    <p:sldId id="259" r:id="rId5"/>
    <p:sldId id="257" r:id="rId6"/>
    <p:sldId id="260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8" r:id="rId17"/>
    <p:sldId id="274" r:id="rId18"/>
    <p:sldId id="279" r:id="rId19"/>
    <p:sldId id="277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8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5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1287F-2453-E378-C3E7-950C0DC0E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495DF9-2941-E7E8-FCC0-01EB92504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1F4BE1-BE29-50EE-F4E5-D3E385BE8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AE4404-19FC-EF24-6FFE-3B24DE0A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234259-CA88-AFB5-9E56-EA0FA9DDC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9E40EC-8D18-C8CA-2FE3-AF5196B41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C32443-3943-6A4A-BFFB-E4CDB97D3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39332F-7505-3546-9000-4AE83F320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8E1C1D-C996-8B2F-EE72-D7A4E8FAC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7C0E2D-1D6E-A182-184D-BA1F0D915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663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1062C-6CF2-E28E-176A-93137BA76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F453CB-B496-6344-9B6A-1F2DA6343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B0BEF2-2B43-481F-FCD1-B3AC65373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C6C97E-7712-9AF2-5BF0-A0BB8CC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E01F2D-76A0-014F-804A-797A6BEDE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9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ABCF72-B98E-9251-1C6B-6D9E39012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6C263E-FF19-9947-BC97-34748606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F88361-AC86-7B87-7F8F-9FA321AE7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940366-8FF4-02BF-900B-A9EF25FE6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0E47CA-48E8-849D-6D8B-B5670A642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E42A27-BE17-FC9D-4B64-1289CB56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72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784B6-9101-3022-1695-BDE2B873B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186B6E-80B3-E472-CA7A-440328AB4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20F09E-00CB-992B-7EB4-56BC5CDFC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EF4A16-80F0-EC1B-8539-9BF48EA722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C3A6EB1-5FE6-810A-59C6-0586A9532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19F87E-D71B-2968-3534-724A87A5D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2EEE106-E628-A75B-07B3-0C4667C7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B38AFE-2433-7F2B-4CC4-0E7195736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999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9E773E-6707-47B9-EA8C-C9465F604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A38342-5185-1E2E-75E5-54A84E3CC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BCB93E-FF85-2437-163D-6D591FD9C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B5D296-CE81-D700-4390-A650F6764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82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0322E68-556D-F686-441E-E9E88A66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0BCB25-AAC4-4C5D-60DC-CFDA4FA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C297BE-F0E9-9024-E039-342D4B9F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46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B217B5-D116-9849-0553-77B0AD0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76B9AB-4172-5E79-6B04-D4A42FDC7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069FE1-A8D2-D35B-22FC-BEBBB0106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4D7B94-9009-B63C-C1DD-7F0F2964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77F783-B39A-940C-8687-EE9AE09D8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43B91E-2A7B-E10F-2D13-7E066F42F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42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FB9EB-1CFC-5362-0A34-6F96FB182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C49080-1A06-FFEA-D430-686B9DEEA2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8A154C-1165-B4C0-C3A9-79424CBE24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4458BA-25E1-B1E4-8DCC-75B0643EF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D40437-FDFA-09C5-C66F-4BD48E64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E6A63B-05C8-3590-ABC5-950D4EB04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70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33108-824D-FB35-31C2-E2B5004C4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7A57C7-50BA-5F79-2312-73071FABC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059C82-1B42-EB00-EF03-BAFDCB913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6F422B-AA9A-788F-76C4-E7706C3E7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A7A92F-8245-1225-169D-FD3172E3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589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3AECA0-E6A2-0B28-306D-80AAD915A4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0DE1D2-B1D3-BA06-96C7-CF8FB51D7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47D40-81D8-6482-B533-2A8822562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0C2191-B492-CD52-DB15-330CC127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7CE100-3267-8E21-CBC5-B3A0C88D9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53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790BD-7388-BF1F-97CC-E366C4953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E65231-EE75-C14F-EEAB-440C682A5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EDC5DE-9351-CFDF-732A-B6D1A708D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F5481-279A-1343-90D7-E37C8C09417D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32CC8-73FB-A18C-B6D2-D0A419C89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3849B2-6C09-0DEF-1EA6-F0CC26F4D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7C69A-5F83-8240-8F56-D91E76090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353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таринный рваный бумажный фон шаблон презентации, бумага, винтаж,  презентация фон картинки и Фото для бесплатной загрузки">
            <a:extLst>
              <a:ext uri="{FF2B5EF4-FFF2-40B4-BE49-F238E27FC236}">
                <a16:creationId xmlns:a16="http://schemas.microsoft.com/office/drawing/2014/main" id="{6D5282E4-5C26-BEE2-F151-FBDFEC36C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583A82-7BA5-0998-2FF7-60C0D3669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2140" y="1163968"/>
            <a:ext cx="9144000" cy="23876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Родительское собрание</a:t>
            </a:r>
          </a:p>
        </p:txBody>
      </p:sp>
    </p:spTree>
    <p:extLst>
      <p:ext uri="{BB962C8B-B14F-4D97-AF65-F5344CB8AC3E}">
        <p14:creationId xmlns:p14="http://schemas.microsoft.com/office/powerpoint/2010/main" val="55400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ondo De Papel Vintage Ppt Estética, Papel, álbum De Recortes, Diario  Imagen de Fondo Para Descarga Gratuita - Pngtreee">
            <a:extLst>
              <a:ext uri="{FF2B5EF4-FFF2-40B4-BE49-F238E27FC236}">
                <a16:creationId xmlns:a16="http://schemas.microsoft.com/office/drawing/2014/main" id="{6C9146BC-E20A-9137-69EB-95059AD2B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Kids Talking with Friends at School Illustration | Premium AI-generated  vector">
            <a:extLst>
              <a:ext uri="{FF2B5EF4-FFF2-40B4-BE49-F238E27FC236}">
                <a16:creationId xmlns:a16="http://schemas.microsoft.com/office/drawing/2014/main" id="{C544BEC1-9205-B515-B0CE-775937740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0525">
            <a:off x="1033152" y="938151"/>
            <a:ext cx="2517569" cy="2624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43783E-A1A1-8D73-0215-0D7323E26E4A}"/>
              </a:ext>
            </a:extLst>
          </p:cNvPr>
          <p:cNvSpPr txBox="1"/>
          <p:nvPr/>
        </p:nvSpPr>
        <p:spPr>
          <a:xfrm rot="20938552">
            <a:off x="2105068" y="3610135"/>
            <a:ext cx="1956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ru-RU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7ED97F-E023-5499-D4A5-5249760E33E6}"/>
              </a:ext>
            </a:extLst>
          </p:cNvPr>
          <p:cNvSpPr txBox="1"/>
          <p:nvPr/>
        </p:nvSpPr>
        <p:spPr>
          <a:xfrm rot="21024695">
            <a:off x="3751963" y="3602089"/>
            <a:ext cx="2046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367444-7A68-CFBA-8016-CCB94015F8DB}"/>
              </a:ext>
            </a:extLst>
          </p:cNvPr>
          <p:cNvSpPr txBox="1"/>
          <p:nvPr/>
        </p:nvSpPr>
        <p:spPr>
          <a:xfrm rot="20908329">
            <a:off x="2268902" y="4492613"/>
            <a:ext cx="1883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родителей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C8130A-C5BF-5422-6466-01ECE98DB3D8}"/>
              </a:ext>
            </a:extLst>
          </p:cNvPr>
          <p:cNvSpPr txBox="1"/>
          <p:nvPr/>
        </p:nvSpPr>
        <p:spPr>
          <a:xfrm rot="20967114">
            <a:off x="3076757" y="5203527"/>
            <a:ext cx="2542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 сверстников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B62B45-DE22-68DD-2A18-F43C6484A039}"/>
              </a:ext>
            </a:extLst>
          </p:cNvPr>
          <p:cNvSpPr txBox="1"/>
          <p:nvPr/>
        </p:nvSpPr>
        <p:spPr>
          <a:xfrm>
            <a:off x="6472052" y="1365662"/>
            <a:ext cx="4778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собрания 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5DE1AA-461D-5B88-52AB-21F8109D5B75}"/>
              </a:ext>
            </a:extLst>
          </p:cNvPr>
          <p:cNvSpPr txBox="1"/>
          <p:nvPr/>
        </p:nvSpPr>
        <p:spPr>
          <a:xfrm>
            <a:off x="6638307" y="2250375"/>
            <a:ext cx="4880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Пубертатный период </a:t>
            </a:r>
          </a:p>
        </p:txBody>
      </p:sp>
    </p:spTree>
    <p:extLst>
      <p:ext uri="{BB962C8B-B14F-4D97-AF65-F5344CB8AC3E}">
        <p14:creationId xmlns:p14="http://schemas.microsoft.com/office/powerpoint/2010/main" val="2423452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8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353238-5B5D-4FE3-B020-C1D4293E6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2" y="140112"/>
            <a:ext cx="8025925" cy="54357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2D689D-5804-4CD0-95F6-8E0F1FE69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7149"/>
            <a:ext cx="5777948" cy="491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7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ndo Marrón Estético Ppt, Estético, Ppt, Marrón Imagen de Fondo Para  Descarga Gratuita - Pngtreee">
            <a:extLst>
              <a:ext uri="{FF2B5EF4-FFF2-40B4-BE49-F238E27FC236}">
                <a16:creationId xmlns:a16="http://schemas.microsoft.com/office/drawing/2014/main" id="{2E0AE82B-E27F-7425-F1F9-0C5DAFD51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203CF7-C1F2-4C36-8A32-89A73CDE2891}"/>
              </a:ext>
            </a:extLst>
          </p:cNvPr>
          <p:cNvSpPr txBox="1"/>
          <p:nvPr/>
        </p:nvSpPr>
        <p:spPr>
          <a:xfrm>
            <a:off x="4702629" y="1484416"/>
            <a:ext cx="3823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7F650-4892-06D9-75AA-6A1148DADD29}"/>
              </a:ext>
            </a:extLst>
          </p:cNvPr>
          <p:cNvSpPr txBox="1"/>
          <p:nvPr/>
        </p:nvSpPr>
        <p:spPr>
          <a:xfrm>
            <a:off x="2766950" y="2216826"/>
            <a:ext cx="71726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пубертатный период?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рамки пубертата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проявляется пубертатный период?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говорить об изменениях с детьми?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поддерживать детей?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7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0AA71F01-0841-D8C4-3794-3673D3BB0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18ECF7A-766E-18AE-950D-27740E99E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122" y="4000665"/>
            <a:ext cx="2692400" cy="28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D8E62CF4-2467-57FA-DF54-4F3279740D46}"/>
              </a:ext>
            </a:extLst>
          </p:cNvPr>
          <p:cNvSpPr/>
          <p:nvPr/>
        </p:nvSpPr>
        <p:spPr>
          <a:xfrm>
            <a:off x="1132446" y="1677389"/>
            <a:ext cx="3293423" cy="314696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ектор 12">
            <a:extLst>
              <a:ext uri="{FF2B5EF4-FFF2-40B4-BE49-F238E27FC236}">
                <a16:creationId xmlns:a16="http://schemas.microsoft.com/office/drawing/2014/main" id="{516175DA-790E-30F9-902E-DEC2D16E9117}"/>
              </a:ext>
            </a:extLst>
          </p:cNvPr>
          <p:cNvSpPr/>
          <p:nvPr/>
        </p:nvSpPr>
        <p:spPr>
          <a:xfrm>
            <a:off x="1132445" y="1677389"/>
            <a:ext cx="3293423" cy="3146961"/>
          </a:xfrm>
          <a:prstGeom prst="pie">
            <a:avLst>
              <a:gd name="adj1" fmla="val 0"/>
              <a:gd name="adj2" fmla="val 16225725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96" name="Прямоугольник 2095">
            <a:extLst>
              <a:ext uri="{FF2B5EF4-FFF2-40B4-BE49-F238E27FC236}">
                <a16:creationId xmlns:a16="http://schemas.microsoft.com/office/drawing/2014/main" id="{D108AE20-B150-22FC-3700-8F7E021A2F76}"/>
              </a:ext>
            </a:extLst>
          </p:cNvPr>
          <p:cNvSpPr/>
          <p:nvPr/>
        </p:nvSpPr>
        <p:spPr>
          <a:xfrm>
            <a:off x="5165766" y="1677389"/>
            <a:ext cx="391886" cy="255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97" name="TextBox 2096">
            <a:extLst>
              <a:ext uri="{FF2B5EF4-FFF2-40B4-BE49-F238E27FC236}">
                <a16:creationId xmlns:a16="http://schemas.microsoft.com/office/drawing/2014/main" id="{C0124659-894C-BA4C-2895-12FE5D36C227}"/>
              </a:ext>
            </a:extLst>
          </p:cNvPr>
          <p:cNvSpPr txBox="1"/>
          <p:nvPr/>
        </p:nvSpPr>
        <p:spPr>
          <a:xfrm>
            <a:off x="5640780" y="1517209"/>
            <a:ext cx="3396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-осведомлены в теме пубертатного периода</a:t>
            </a:r>
          </a:p>
        </p:txBody>
      </p:sp>
      <p:sp>
        <p:nvSpPr>
          <p:cNvPr id="2098" name="Прямоугольник 2097">
            <a:extLst>
              <a:ext uri="{FF2B5EF4-FFF2-40B4-BE49-F238E27FC236}">
                <a16:creationId xmlns:a16="http://schemas.microsoft.com/office/drawing/2014/main" id="{FF37D4EF-32A7-1AAD-BE68-65721C2FF3CE}"/>
              </a:ext>
            </a:extLst>
          </p:cNvPr>
          <p:cNvSpPr/>
          <p:nvPr/>
        </p:nvSpPr>
        <p:spPr>
          <a:xfrm>
            <a:off x="5165766" y="2755075"/>
            <a:ext cx="391886" cy="27313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9" name="TextBox 2098">
            <a:extLst>
              <a:ext uri="{FF2B5EF4-FFF2-40B4-BE49-F238E27FC236}">
                <a16:creationId xmlns:a16="http://schemas.microsoft.com/office/drawing/2014/main" id="{5112E0BE-9AD7-6736-6A5B-CF42D23F3EAE}"/>
              </a:ext>
            </a:extLst>
          </p:cNvPr>
          <p:cNvSpPr txBox="1"/>
          <p:nvPr/>
        </p:nvSpPr>
        <p:spPr>
          <a:xfrm>
            <a:off x="5747658" y="2598003"/>
            <a:ext cx="3558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-не осведомлены в теме пубертатного периода</a:t>
            </a:r>
          </a:p>
        </p:txBody>
      </p:sp>
    </p:spTree>
    <p:extLst>
      <p:ext uri="{BB962C8B-B14F-4D97-AF65-F5344CB8AC3E}">
        <p14:creationId xmlns:p14="http://schemas.microsoft.com/office/powerpoint/2010/main" val="133477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096" grpId="0" animBg="1"/>
      <p:bldP spid="2097" grpId="0"/>
      <p:bldP spid="2098" grpId="0" animBg="1"/>
      <p:bldP spid="20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FA765B44-02EA-FBCC-8F13-F5F8ED376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B2F02B-4C51-B9CD-190A-5DFBAB3C6B68}"/>
              </a:ext>
            </a:extLst>
          </p:cNvPr>
          <p:cNvSpPr txBox="1"/>
          <p:nvPr/>
        </p:nvSpPr>
        <p:spPr>
          <a:xfrm>
            <a:off x="124690" y="1318161"/>
            <a:ext cx="7849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пубертатный период?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8C300D-3A04-9803-A3CA-8F266500FDC9}"/>
              </a:ext>
            </a:extLst>
          </p:cNvPr>
          <p:cNvSpPr txBox="1"/>
          <p:nvPr/>
        </p:nvSpPr>
        <p:spPr>
          <a:xfrm>
            <a:off x="801584" y="2490012"/>
            <a:ext cx="70301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Пубертатный период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это важный этап в развитии человека, когда происходят физические, гормональные и психологические изменения, связанные с половым созреванием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D60655-D87E-41A8-80BA-8FBCD75FE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3360" y="4191697"/>
            <a:ext cx="3006543" cy="23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71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ondo De Papel Vintage Ppt Estética, Papel, álbum De Recortes, Diario  Imagen de Fondo Para Descarga Gratuita - Pngtreee">
            <a:extLst>
              <a:ext uri="{FF2B5EF4-FFF2-40B4-BE49-F238E27FC236}">
                <a16:creationId xmlns:a16="http://schemas.microsoft.com/office/drawing/2014/main" id="{6C9146BC-E20A-9137-69EB-95059AD2B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A63F6F-A6BC-3DB0-E360-602D57AD686D}"/>
              </a:ext>
            </a:extLst>
          </p:cNvPr>
          <p:cNvSpPr txBox="1"/>
          <p:nvPr/>
        </p:nvSpPr>
        <p:spPr>
          <a:xfrm rot="279457">
            <a:off x="1791981" y="916159"/>
            <a:ext cx="1594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Девочки: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DB3ACA-4F62-9DB4-8184-B35391EA8309}"/>
              </a:ext>
            </a:extLst>
          </p:cNvPr>
          <p:cNvSpPr txBox="1"/>
          <p:nvPr/>
        </p:nvSpPr>
        <p:spPr>
          <a:xfrm rot="21150678">
            <a:off x="2611864" y="3544352"/>
            <a:ext cx="1800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Мальчики: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7B634-066C-DFD5-EC2B-F2890684EAAB}"/>
              </a:ext>
            </a:extLst>
          </p:cNvPr>
          <p:cNvSpPr txBox="1"/>
          <p:nvPr/>
        </p:nvSpPr>
        <p:spPr>
          <a:xfrm rot="21088112">
            <a:off x="2065612" y="4007048"/>
            <a:ext cx="3201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в 11 -13 лет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Заканчивается в 18-19 лет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98119D-4F2B-D270-E4F2-011628C69A7C}"/>
              </a:ext>
            </a:extLst>
          </p:cNvPr>
          <p:cNvSpPr txBox="1"/>
          <p:nvPr/>
        </p:nvSpPr>
        <p:spPr>
          <a:xfrm rot="308352">
            <a:off x="1008196" y="1564283"/>
            <a:ext cx="27798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с 8-9 лет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Заканчивается к 17-18 лет</a:t>
            </a:r>
          </a:p>
        </p:txBody>
      </p:sp>
      <p:pic>
        <p:nvPicPr>
          <p:cNvPr id="9218" name="Picture 2" descr="รูปตัวละครคู่เด็กน่ารักในชุดมีฮู้ด PNG , อักขระ, การ์ตูน, เด็กภาพ PNG  สำหรับการดาวน์โหลดฟรี">
            <a:extLst>
              <a:ext uri="{FF2B5EF4-FFF2-40B4-BE49-F238E27FC236}">
                <a16:creationId xmlns:a16="http://schemas.microsoft.com/office/drawing/2014/main" id="{74F44B34-9136-68BD-8C6D-1F7FA190D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180" y="1550899"/>
            <a:ext cx="4140487" cy="4030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32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FAA42A8-EC35-43A1-0AD3-424B55457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59"/>
            <a:ext cx="12192000" cy="688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B1AB8C3-BC6B-98EC-8F49-08F5576F8C70}"/>
              </a:ext>
            </a:extLst>
          </p:cNvPr>
          <p:cNvCxnSpPr/>
          <p:nvPr/>
        </p:nvCxnSpPr>
        <p:spPr>
          <a:xfrm>
            <a:off x="4536374" y="807522"/>
            <a:ext cx="0" cy="530827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72232A4-0E6A-6F6C-5323-D1FE865676EE}"/>
              </a:ext>
            </a:extLst>
          </p:cNvPr>
          <p:cNvSpPr txBox="1"/>
          <p:nvPr/>
        </p:nvSpPr>
        <p:spPr>
          <a:xfrm>
            <a:off x="4599709" y="833847"/>
            <a:ext cx="2992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Спокойный ПП.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EE6C2F-B3CE-2A15-A916-7B9B22BF95CA}"/>
              </a:ext>
            </a:extLst>
          </p:cNvPr>
          <p:cNvSpPr txBox="1"/>
          <p:nvPr/>
        </p:nvSpPr>
        <p:spPr>
          <a:xfrm>
            <a:off x="475012" y="845538"/>
            <a:ext cx="4571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Ярко выраженный ПП.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0D2D98-0527-C430-134A-F28D8F488FD4}"/>
              </a:ext>
            </a:extLst>
          </p:cNvPr>
          <p:cNvSpPr txBox="1"/>
          <p:nvPr/>
        </p:nvSpPr>
        <p:spPr>
          <a:xfrm>
            <a:off x="4631367" y="1406774"/>
            <a:ext cx="33250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может наблюдаться у детей: </a:t>
            </a:r>
          </a:p>
          <a:p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-с хорошим здоровьем, </a:t>
            </a:r>
          </a:p>
          <a:p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-с поддержкой от окружающих.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5AB658-D030-56B8-2E5E-75890FD20F43}"/>
              </a:ext>
            </a:extLst>
          </p:cNvPr>
          <p:cNvSpPr txBox="1"/>
          <p:nvPr/>
        </p:nvSpPr>
        <p:spPr>
          <a:xfrm>
            <a:off x="570022" y="1357067"/>
            <a:ext cx="40138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наблюдаться </a:t>
            </a:r>
            <a:r>
              <a:rPr lang="ru-RU" sz="2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детей:</a:t>
            </a:r>
          </a:p>
          <a:p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-испытывающих стресс; </a:t>
            </a:r>
          </a:p>
          <a:p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 проблемами; </a:t>
            </a:r>
          </a:p>
          <a:p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 физическими или эмоциональными трудностями.</a:t>
            </a:r>
            <a:endParaRPr lang="ru-RU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รูปตัวละครคู่เด็กน่ารัก PNG , อักขระ, การ์ตูน, เด็กภาพ PNG  สำหรับการดาวน์โหลดฟรี">
            <a:extLst>
              <a:ext uri="{FF2B5EF4-FFF2-40B4-BE49-F238E27FC236}">
                <a16:creationId xmlns:a16="http://schemas.microsoft.com/office/drawing/2014/main" id="{C89CA5B2-56D3-3942-3194-550D857A1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727" y="3821903"/>
            <a:ext cx="3451767" cy="30360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6D66D9B-2960-4D90-9A97-D18ACD72140A}"/>
              </a:ext>
            </a:extLst>
          </p:cNvPr>
          <p:cNvCxnSpPr>
            <a:cxnSpLocks/>
          </p:cNvCxnSpPr>
          <p:nvPr/>
        </p:nvCxnSpPr>
        <p:spPr>
          <a:xfrm flipH="1">
            <a:off x="475012" y="1406774"/>
            <a:ext cx="7275620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093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ndo Marrón Estético Ppt, Estético, Ppt, Marrón Imagen de Fondo Para  Descarga Gratuita - Pngtreee">
            <a:extLst>
              <a:ext uri="{FF2B5EF4-FFF2-40B4-BE49-F238E27FC236}">
                <a16:creationId xmlns:a16="http://schemas.microsoft.com/office/drawing/2014/main" id="{2E0AE82B-E27F-7425-F1F9-0C5DAFD51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99CF36-BAF2-C0D4-03DC-2C4DE73BB957}"/>
              </a:ext>
            </a:extLst>
          </p:cNvPr>
          <p:cNvSpPr txBox="1"/>
          <p:nvPr/>
        </p:nvSpPr>
        <p:spPr>
          <a:xfrm>
            <a:off x="3446813" y="1332898"/>
            <a:ext cx="6151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пубертатного периода: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B363D6B-C456-43E8-AC96-97782B77B764}"/>
              </a:ext>
            </a:extLst>
          </p:cNvPr>
          <p:cNvCxnSpPr>
            <a:cxnSpLocks/>
          </p:cNvCxnSpPr>
          <p:nvPr/>
        </p:nvCxnSpPr>
        <p:spPr>
          <a:xfrm>
            <a:off x="6219702" y="1983885"/>
            <a:ext cx="0" cy="3585642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65E3E6E-E021-4781-AB83-741C123F838D}"/>
              </a:ext>
            </a:extLst>
          </p:cNvPr>
          <p:cNvSpPr txBox="1"/>
          <p:nvPr/>
        </p:nvSpPr>
        <p:spPr>
          <a:xfrm>
            <a:off x="2419600" y="2355492"/>
            <a:ext cx="36763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мальчиков</a:t>
            </a: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-увеличение размеров половых органов; </a:t>
            </a:r>
          </a:p>
          <a:p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рост волос на лице и теле, изменение голоса;</a:t>
            </a:r>
          </a:p>
          <a:p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увеличение мышечной массы.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ED07B8-5B79-4824-926B-C862153998A8}"/>
              </a:ext>
            </a:extLst>
          </p:cNvPr>
          <p:cNvSpPr txBox="1"/>
          <p:nvPr/>
        </p:nvSpPr>
        <p:spPr>
          <a:xfrm>
            <a:off x="6343404" y="2355492"/>
            <a:ext cx="3552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девочек</a:t>
            </a: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-увеличение груди;</a:t>
            </a: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-начало менструаций;</a:t>
            </a: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-рост волос на теле и лице;</a:t>
            </a: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-изменение форм тела.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5C6A1892-E44C-42C5-84D4-599C67208287}"/>
              </a:ext>
            </a:extLst>
          </p:cNvPr>
          <p:cNvSpPr/>
          <p:nvPr/>
        </p:nvSpPr>
        <p:spPr>
          <a:xfrm>
            <a:off x="1943099" y="1893827"/>
            <a:ext cx="4029197" cy="461665"/>
          </a:xfrm>
          <a:prstGeom prst="homePlate">
            <a:avLst/>
          </a:prstGeom>
          <a:solidFill>
            <a:srgbClr val="9D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6CAA2D-D0B3-93FA-3F28-6E5AB05394FA}"/>
              </a:ext>
            </a:extLst>
          </p:cNvPr>
          <p:cNvSpPr txBox="1"/>
          <p:nvPr/>
        </p:nvSpPr>
        <p:spPr>
          <a:xfrm>
            <a:off x="-34638" y="1867957"/>
            <a:ext cx="7600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Физические изменения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70192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ndo Marrón Estético Ppt, Estético, Ppt, Marrón Imagen de Fondo Para  Descarga Gratuita - Pngtreee">
            <a:extLst>
              <a:ext uri="{FF2B5EF4-FFF2-40B4-BE49-F238E27FC236}">
                <a16:creationId xmlns:a16="http://schemas.microsoft.com/office/drawing/2014/main" id="{686D6025-4D07-1EF0-3493-6B72E8DEA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3F3312-5E22-9C30-24E7-E7B8FF0656B0}"/>
              </a:ext>
            </a:extLst>
          </p:cNvPr>
          <p:cNvSpPr txBox="1"/>
          <p:nvPr/>
        </p:nvSpPr>
        <p:spPr>
          <a:xfrm>
            <a:off x="1900051" y="2113809"/>
            <a:ext cx="869273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 • Изменения в уровне тестостерона у мальчиков;</a:t>
            </a: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• Изменение в уровне эстрогенов у девочек.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 • Повышенная чувствительности;</a:t>
            </a: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  • Изменение настроения</a:t>
            </a: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RU" sz="2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  • Интерес к противоположному полу.</a:t>
            </a:r>
            <a:br>
              <a:rPr lang="ru-RU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216D8BE0-2011-4F96-A987-6482EE10A060}"/>
              </a:ext>
            </a:extLst>
          </p:cNvPr>
          <p:cNvSpPr/>
          <p:nvPr/>
        </p:nvSpPr>
        <p:spPr>
          <a:xfrm>
            <a:off x="1900051" y="1652144"/>
            <a:ext cx="4272149" cy="461665"/>
          </a:xfrm>
          <a:prstGeom prst="homePlate">
            <a:avLst/>
          </a:prstGeom>
          <a:solidFill>
            <a:srgbClr val="9D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964F1A-656F-43D4-B71E-378DCAA17390}"/>
              </a:ext>
            </a:extLst>
          </p:cNvPr>
          <p:cNvSpPr txBox="1"/>
          <p:nvPr/>
        </p:nvSpPr>
        <p:spPr>
          <a:xfrm>
            <a:off x="1900051" y="1652144"/>
            <a:ext cx="4603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Гормональные изменения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u-RU" sz="2400" dirty="0"/>
          </a:p>
        </p:txBody>
      </p:sp>
      <p:sp>
        <p:nvSpPr>
          <p:cNvPr id="11" name="Стрелка: пятиугольник 10">
            <a:extLst>
              <a:ext uri="{FF2B5EF4-FFF2-40B4-BE49-F238E27FC236}">
                <a16:creationId xmlns:a16="http://schemas.microsoft.com/office/drawing/2014/main" id="{E4BDA9E1-9D3D-4CDD-9D25-26CB94E610F2}"/>
              </a:ext>
            </a:extLst>
          </p:cNvPr>
          <p:cNvSpPr/>
          <p:nvPr/>
        </p:nvSpPr>
        <p:spPr>
          <a:xfrm>
            <a:off x="1900051" y="3082505"/>
            <a:ext cx="4479967" cy="461665"/>
          </a:xfrm>
          <a:prstGeom prst="homePlate">
            <a:avLst/>
          </a:prstGeom>
          <a:solidFill>
            <a:srgbClr val="9D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FAA5F7-9CCE-4880-8C98-D5E85FB8ABD5}"/>
              </a:ext>
            </a:extLst>
          </p:cNvPr>
          <p:cNvSpPr txBox="1"/>
          <p:nvPr/>
        </p:nvSpPr>
        <p:spPr>
          <a:xfrm>
            <a:off x="1801337" y="3073948"/>
            <a:ext cx="60942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Эмоциональные изменения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6650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ndo Marrón Estético Ppt, Estético, Ppt, Marrón Imagen de Fondo Para  Descarga Gratuita - Pngtreee">
            <a:extLst>
              <a:ext uri="{FF2B5EF4-FFF2-40B4-BE49-F238E27FC236}">
                <a16:creationId xmlns:a16="http://schemas.microsoft.com/office/drawing/2014/main" id="{E5EC0FCC-3D48-F1E0-4B73-FB90696CE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428E7-7E8E-99D1-5CF1-599E946F1FD1}"/>
              </a:ext>
            </a:extLst>
          </p:cNvPr>
          <p:cNvSpPr txBox="1"/>
          <p:nvPr/>
        </p:nvSpPr>
        <p:spPr>
          <a:xfrm>
            <a:off x="1992084" y="1557417"/>
            <a:ext cx="869570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kern="1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Изменение в отношениях;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оиск независимости;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Проявление негативизма. </a:t>
            </a:r>
          </a:p>
          <a:p>
            <a:endParaRPr lang="ru-RU" sz="24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подросток проходит этот этап по-разному, и важно поддерживать их в этот период изменений.</a:t>
            </a:r>
            <a:endParaRPr lang="ru-RU" sz="2800" i="1" dirty="0"/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DFDC89E3-6086-451C-847C-B3C94A5190E0}"/>
              </a:ext>
            </a:extLst>
          </p:cNvPr>
          <p:cNvSpPr/>
          <p:nvPr/>
        </p:nvSpPr>
        <p:spPr>
          <a:xfrm>
            <a:off x="1919348" y="1557417"/>
            <a:ext cx="4272149" cy="461665"/>
          </a:xfrm>
          <a:prstGeom prst="homePlate">
            <a:avLst/>
          </a:prstGeom>
          <a:solidFill>
            <a:srgbClr val="9D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A4CD20-F2A2-44F4-8FFB-7CDF3BB54A77}"/>
              </a:ext>
            </a:extLst>
          </p:cNvPr>
          <p:cNvSpPr txBox="1"/>
          <p:nvPr/>
        </p:nvSpPr>
        <p:spPr>
          <a:xfrm>
            <a:off x="1919348" y="1557417"/>
            <a:ext cx="44369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Социальные изменения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56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старинный рваный бумажный фон шаблон презентации, бумага, винтаж,  презентация фон картинки и Фото для бесплатной загрузки">
            <a:extLst>
              <a:ext uri="{FF2B5EF4-FFF2-40B4-BE49-F238E27FC236}">
                <a16:creationId xmlns:a16="http://schemas.microsoft.com/office/drawing/2014/main" id="{179586F4-8859-F2A3-1A43-5E0AF1A3A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8B651A-F5EF-1237-613E-03FE1E4E575D}"/>
              </a:ext>
            </a:extLst>
          </p:cNvPr>
          <p:cNvSpPr txBox="1"/>
          <p:nvPr/>
        </p:nvSpPr>
        <p:spPr>
          <a:xfrm>
            <a:off x="3621973" y="2268187"/>
            <a:ext cx="63295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Ролевая игра</a:t>
            </a:r>
          </a:p>
        </p:txBody>
      </p:sp>
    </p:spTree>
    <p:extLst>
      <p:ext uri="{BB962C8B-B14F-4D97-AF65-F5344CB8AC3E}">
        <p14:creationId xmlns:p14="http://schemas.microsoft.com/office/powerpoint/2010/main" val="199907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BC2059C-2BF0-3453-765D-04947825A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59"/>
            <a:ext cx="12192000" cy="688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0D6F8D-D473-693E-91A0-3CFD3BC0FD15}"/>
              </a:ext>
            </a:extLst>
          </p:cNvPr>
          <p:cNvSpPr txBox="1"/>
          <p:nvPr/>
        </p:nvSpPr>
        <p:spPr>
          <a:xfrm>
            <a:off x="2493819" y="677168"/>
            <a:ext cx="5438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(Рекомендации</a:t>
            </a:r>
            <a:r>
              <a:rPr lang="ru-RU" sz="4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5505B1-87A1-E070-2498-0F36CD3072DC}"/>
              </a:ext>
            </a:extLst>
          </p:cNvPr>
          <p:cNvSpPr txBox="1"/>
          <p:nvPr/>
        </p:nvSpPr>
        <p:spPr>
          <a:xfrm>
            <a:off x="510639" y="1429819"/>
            <a:ext cx="841960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Создайте атмосферу доверия.</a:t>
            </a:r>
          </a:p>
          <a:p>
            <a:r>
              <a:rPr lang="ru-RU" sz="3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Поддерживайте самооценку</a:t>
            </a:r>
            <a:r>
              <a:rPr lang="ru-RU" sz="3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Обсуждайте отношения</a:t>
            </a:r>
            <a:r>
              <a:rPr lang="ru-RU" sz="3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Обеспечьте информацию.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Поощряйте увлечения</a:t>
            </a:r>
            <a:r>
              <a:rPr lang="ru-RU" sz="3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Будьте терпеливыми</a:t>
            </a:r>
            <a:r>
              <a:rPr lang="ru-RU" sz="3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Создайте рутину.</a:t>
            </a:r>
          </a:p>
          <a:p>
            <a:r>
              <a:rPr lang="ru-RU" sz="3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Создайте безопасное пространство</a:t>
            </a:r>
          </a:p>
          <a:p>
            <a:r>
              <a:rPr lang="ru-RU" sz="3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разговора.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Родители Изображения – скачать бесплатно на Freepik">
            <a:extLst>
              <a:ext uri="{FF2B5EF4-FFF2-40B4-BE49-F238E27FC236}">
                <a16:creationId xmlns:a16="http://schemas.microsoft.com/office/drawing/2014/main" id="{D4278C2D-8A65-81C6-9468-AF64C4F48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096" y="3993966"/>
            <a:ext cx="4104904" cy="2743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212223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9AC45BD-B66F-C0AA-F34E-D889464CD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59"/>
            <a:ext cx="12192000" cy="688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A1E11E-D46E-A6C5-F0EE-39490AEC04DD}"/>
              </a:ext>
            </a:extLst>
          </p:cNvPr>
          <p:cNvSpPr txBox="1"/>
          <p:nvPr/>
        </p:nvSpPr>
        <p:spPr>
          <a:xfrm>
            <a:off x="586409" y="1351508"/>
            <a:ext cx="780927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Избегайте критики и суждений.</a:t>
            </a:r>
          </a:p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Поддерживайте независимость.</a:t>
            </a:r>
          </a:p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Используйте юмор</a:t>
            </a:r>
            <a:r>
              <a:rPr lang="ru-RU" sz="2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Уважайте личное пространство.</a:t>
            </a:r>
          </a:p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Задавайте открытые вопросы</a:t>
            </a:r>
            <a:r>
              <a:rPr lang="ru-RU" sz="2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Регулярные беседы</a:t>
            </a:r>
            <a:r>
              <a:rPr lang="ru-RU" sz="2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Показывайте интерес к жизни подростка</a:t>
            </a:r>
            <a:r>
              <a:rPr lang="ru-RU" sz="2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16.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Будьте терпеливыми</a:t>
            </a:r>
            <a:r>
              <a:rPr lang="ru-RU" sz="2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17.</a:t>
            </a:r>
            <a:r>
              <a:rPr lang="ru-RU" sz="2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Обращайтесь за помощью при</a:t>
            </a:r>
          </a:p>
          <a:p>
            <a:r>
              <a:rPr lang="ru-RU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необходимости.</a:t>
            </a:r>
            <a:endParaRPr lang="ru-RU" sz="2800" kern="1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Дети. Души, приходящие сейчас на Землю. - Проект ОТКРЫТИЕ">
            <a:extLst>
              <a:ext uri="{FF2B5EF4-FFF2-40B4-BE49-F238E27FC236}">
                <a16:creationId xmlns:a16="http://schemas.microsoft.com/office/drawing/2014/main" id="{965AA1D3-0331-E318-0217-A7630DD6E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639" y="3910745"/>
            <a:ext cx="3047391" cy="2911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4404F7-3CA4-4CBA-9A41-6180D8D7A60C}"/>
              </a:ext>
            </a:extLst>
          </p:cNvPr>
          <p:cNvSpPr txBox="1"/>
          <p:nvPr/>
        </p:nvSpPr>
        <p:spPr>
          <a:xfrm>
            <a:off x="2493819" y="677168"/>
            <a:ext cx="5438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(Рекомендации</a:t>
            </a:r>
            <a:r>
              <a:rPr lang="ru-RU" sz="4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90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ndo De Papel Vintage Ppt Estética, Papel, álbum De Recortes, Diario  Imagen de Fondo Para Descarga Gratuita - Pngtreee">
            <a:extLst>
              <a:ext uri="{FF2B5EF4-FFF2-40B4-BE49-F238E27FC236}">
                <a16:creationId xmlns:a16="http://schemas.microsoft.com/office/drawing/2014/main" id="{EADF3DBD-C069-1FD3-CF0A-AB25EA5A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9C5D5-975C-7A98-F39C-A81B73DDF673}"/>
              </a:ext>
            </a:extLst>
          </p:cNvPr>
          <p:cNvSpPr txBox="1"/>
          <p:nvPr/>
        </p:nvSpPr>
        <p:spPr>
          <a:xfrm>
            <a:off x="6096000" y="1631373"/>
            <a:ext cx="54055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Рассказывать ребенку о пубертатном периоде — 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это важная и необходимая часть его развития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endParaRPr lang="ru-RU" sz="2400" kern="1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Открытое и честное общение поможет ребенку лучше понять изменения, которые происходят с его телом и эмоциями, и снизит уровень тревожности и стресса, связанного с этими изменениями</a:t>
            </a: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7A6E43-7EE6-9B89-AF41-06018DB0E798}"/>
              </a:ext>
            </a:extLst>
          </p:cNvPr>
          <p:cNvSpPr txBox="1"/>
          <p:nvPr/>
        </p:nvSpPr>
        <p:spPr>
          <a:xfrm rot="181585">
            <a:off x="901641" y="1406895"/>
            <a:ext cx="31097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с ребенком о пубертатном периоде или нет?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в чем вопрос!</a:t>
            </a:r>
          </a:p>
        </p:txBody>
      </p:sp>
      <p:pic>
        <p:nvPicPr>
          <p:cNvPr id="14338" name="Picture 2" descr="Premium Vector | Boy and girl are sad teens. Depressed sad teens are  sitting on the floor. Depressed teens. A quarreling girl and guy are  sitting back to back.">
            <a:extLst>
              <a:ext uri="{FF2B5EF4-FFF2-40B4-BE49-F238E27FC236}">
                <a16:creationId xmlns:a16="http://schemas.microsoft.com/office/drawing/2014/main" id="{E635CCF6-9FBB-7F62-0D6A-49B03DA5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7289">
            <a:off x="2452221" y="3686853"/>
            <a:ext cx="2576945" cy="2345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8006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ndo De Papel Vintage Ppt Estética, Papel, álbum De Recortes, Diario  Imagen de Fondo Para Descarga Gratuita - Pngtreee">
            <a:extLst>
              <a:ext uri="{FF2B5EF4-FFF2-40B4-BE49-F238E27FC236}">
                <a16:creationId xmlns:a16="http://schemas.microsoft.com/office/drawing/2014/main" id="{EADF3DBD-C069-1FD3-CF0A-AB25EA5A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9C5D5-975C-7A98-F39C-A81B73DDF673}"/>
              </a:ext>
            </a:extLst>
          </p:cNvPr>
          <p:cNvSpPr txBox="1"/>
          <p:nvPr/>
        </p:nvSpPr>
        <p:spPr>
          <a:xfrm>
            <a:off x="6096000" y="1631373"/>
            <a:ext cx="54055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Темы для обсуждения </a:t>
            </a:r>
            <a:b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4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Физические изменения</a:t>
            </a: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Изменения в росте и весе.</a:t>
            </a:r>
            <a:b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Развитие половых признаков.</a:t>
            </a:r>
          </a:p>
          <a:p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Изменения кожи.</a:t>
            </a:r>
            <a:b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4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Эмоциональные изменения</a:t>
            </a: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Колебания настроения и эмоциональная нестабильность.</a:t>
            </a:r>
            <a:b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Появление новых чувств и интересов.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7A6E43-7EE6-9B89-AF41-06018DB0E798}"/>
              </a:ext>
            </a:extLst>
          </p:cNvPr>
          <p:cNvSpPr txBox="1"/>
          <p:nvPr/>
        </p:nvSpPr>
        <p:spPr>
          <a:xfrm rot="181585">
            <a:off x="901641" y="1776227"/>
            <a:ext cx="3109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Какие темы стоит обсудить?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Premium Vector | Boy and girl are sad teens. Depressed sad teens are  sitting on the floor. Depressed teens. A quarreling girl and guy are  sitting back to back.">
            <a:extLst>
              <a:ext uri="{FF2B5EF4-FFF2-40B4-BE49-F238E27FC236}">
                <a16:creationId xmlns:a16="http://schemas.microsoft.com/office/drawing/2014/main" id="{E635CCF6-9FBB-7F62-0D6A-49B03DA5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7289">
            <a:off x="2452221" y="3686853"/>
            <a:ext cx="2576945" cy="2345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349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ndo Marrón Estético Ppt, Estético, Ppt, Marrón Imagen de Fondo Para  Descarga Gratuita - Pngtreee">
            <a:extLst>
              <a:ext uri="{FF2B5EF4-FFF2-40B4-BE49-F238E27FC236}">
                <a16:creationId xmlns:a16="http://schemas.microsoft.com/office/drawing/2014/main" id="{FD45C6BB-6054-B965-D67B-2CD7AA272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BE1DAB-82A2-50E9-9115-E3EB056B86C9}"/>
              </a:ext>
            </a:extLst>
          </p:cNvPr>
          <p:cNvSpPr txBox="1"/>
          <p:nvPr/>
        </p:nvSpPr>
        <p:spPr>
          <a:xfrm>
            <a:off x="2028496" y="1429407"/>
            <a:ext cx="848184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Социальные изменения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Изменения в отношениях с друзьями и сверстниками.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Влияние группы сверстников.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 и гигиена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Важность личной гигиены в период пубертата.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Как справляться с менструацией (для девочек) или другими аспектами здоровья.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Отношения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Основы сексуального воспитания.</a:t>
            </a:r>
            <a:b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• Понятие согласия и уважения в отношениях.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 • «Правило трусиков»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4036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ndo De Papel Vintage Ppt Estética, Papel, álbum De Recortes, Diario  Imagen de Fondo Para Descarga Gratuita - Pngtreee">
            <a:extLst>
              <a:ext uri="{FF2B5EF4-FFF2-40B4-BE49-F238E27FC236}">
                <a16:creationId xmlns:a16="http://schemas.microsoft.com/office/drawing/2014/main" id="{EADF3DBD-C069-1FD3-CF0A-AB25EA5A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7A6E43-7EE6-9B89-AF41-06018DB0E798}"/>
              </a:ext>
            </a:extLst>
          </p:cNvPr>
          <p:cNvSpPr txBox="1"/>
          <p:nvPr/>
        </p:nvSpPr>
        <p:spPr>
          <a:xfrm rot="181585">
            <a:off x="901544" y="1595225"/>
            <a:ext cx="3248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говорить с детьми на эти темы?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в чем вопрос!</a:t>
            </a:r>
          </a:p>
        </p:txBody>
      </p:sp>
      <p:pic>
        <p:nvPicPr>
          <p:cNvPr id="14338" name="Picture 2" descr="Premium Vector | Boy and girl are sad teens. Depressed sad teens are  sitting on the floor. Depressed teens. A quarreling girl and guy are  sitting back to back.">
            <a:extLst>
              <a:ext uri="{FF2B5EF4-FFF2-40B4-BE49-F238E27FC236}">
                <a16:creationId xmlns:a16="http://schemas.microsoft.com/office/drawing/2014/main" id="{E635CCF6-9FBB-7F62-0D6A-49B03DA5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7289">
            <a:off x="2452221" y="3686853"/>
            <a:ext cx="2576945" cy="2345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638753-88EA-441E-8794-9A54FA3590A9}"/>
              </a:ext>
            </a:extLst>
          </p:cNvPr>
          <p:cNvSpPr txBox="1"/>
          <p:nvPr/>
        </p:nvSpPr>
        <p:spPr>
          <a:xfrm>
            <a:off x="6096000" y="1536173"/>
            <a:ext cx="60942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Выберите подходящее время и место;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Начните с основ;</a:t>
            </a:r>
            <a:endParaRPr 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Слушайте ребенка; </a:t>
            </a: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Будьте открытыми и честными</a:t>
            </a: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Обсуждайте изменения в теле</a:t>
            </a: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Обсудите эмоциональные изменения;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</a:t>
            </a: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Подчеркните важность общения;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Разговаривайте</a:t>
            </a: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регулярно;</a:t>
            </a:r>
          </a:p>
          <a:p>
            <a:pPr marL="342900" indent="-342900">
              <a:buAutoNum type="arabicPeriod"/>
            </a:pPr>
            <a:r>
              <a:rPr lang="ru-RU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Используйте ресурсы.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08325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8BC492B-4E60-61D7-2E5E-B433EEB46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59"/>
            <a:ext cx="12192000" cy="688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992E8D-B26A-637E-A8FD-30A7E7EC6644}"/>
              </a:ext>
            </a:extLst>
          </p:cNvPr>
          <p:cNvSpPr txBox="1"/>
          <p:nvPr/>
        </p:nvSpPr>
        <p:spPr>
          <a:xfrm>
            <a:off x="2508030" y="960267"/>
            <a:ext cx="333166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50"/>
              </a:buClr>
            </a:pPr>
            <a: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Литература.</a:t>
            </a:r>
            <a:endParaRPr lang="ru-RU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</a:pPr>
            <a:endParaRPr lang="ru-RU" sz="2400" dirty="0">
              <a:effectLst/>
            </a:endParaRPr>
          </a:p>
          <a:p>
            <a:pPr>
              <a:buClr>
                <a:srgbClr val="00B050"/>
              </a:buClr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Фото Мультяшные Школьники | Freepik">
            <a:extLst>
              <a:ext uri="{FF2B5EF4-FFF2-40B4-BE49-F238E27FC236}">
                <a16:creationId xmlns:a16="http://schemas.microsoft.com/office/drawing/2014/main" id="{7D92B517-8C8C-1E43-FCED-40C513631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989" y="3904660"/>
            <a:ext cx="3335071" cy="2787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E06967-E08A-4DDE-9CD5-8607889C0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714" y="2198330"/>
            <a:ext cx="2512736" cy="251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66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старинный рваный бумажный фон шаблон презентации, бумага, винтаж,  презентация фон картинки и Фото для бесплатной загрузки">
            <a:extLst>
              <a:ext uri="{FF2B5EF4-FFF2-40B4-BE49-F238E27FC236}">
                <a16:creationId xmlns:a16="http://schemas.microsoft.com/office/drawing/2014/main" id="{6E227BD0-7D1B-EFED-7456-70E9EE94A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60E6F9-B8DA-8E5D-65B4-5FB52329B796}"/>
              </a:ext>
            </a:extLst>
          </p:cNvPr>
          <p:cNvSpPr txBox="1"/>
          <p:nvPr/>
        </p:nvSpPr>
        <p:spPr>
          <a:xfrm>
            <a:off x="2956955" y="2315688"/>
            <a:ext cx="79920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1340441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685</Words>
  <Application>Microsoft Office PowerPoint</Application>
  <PresentationFormat>Широкоэкранный</PresentationFormat>
  <Paragraphs>107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Тема Office</vt:lpstr>
      <vt:lpstr>Родительское собрание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Microsoft Office User</dc:creator>
  <cp:lastModifiedBy>Кристина Воронцова</cp:lastModifiedBy>
  <cp:revision>50</cp:revision>
  <dcterms:created xsi:type="dcterms:W3CDTF">2024-12-02T17:43:14Z</dcterms:created>
  <dcterms:modified xsi:type="dcterms:W3CDTF">2024-12-03T10:22:02Z</dcterms:modified>
</cp:coreProperties>
</file>