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7" r:id="rId12"/>
    <p:sldId id="267" r:id="rId13"/>
    <p:sldId id="278" r:id="rId14"/>
    <p:sldId id="269" r:id="rId15"/>
    <p:sldId id="279" r:id="rId16"/>
    <p:sldId id="271" r:id="rId17"/>
    <p:sldId id="272" r:id="rId18"/>
    <p:sldId id="273" r:id="rId19"/>
    <p:sldId id="280" r:id="rId20"/>
    <p:sldId id="276" r:id="rId21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A9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8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2881B045-5051-4C53-A870-EAB23DCE48D6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 cap="none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13CE179-22F1-452B-860E-FE79024D7965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 cap="none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FD937A-C4B6-4FBD-95E3-91C13F72DA40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 cap="none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EBCA154-F13A-4BAE-9D1C-681003BE9517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C088C939-4D74-41B5-8CFA-E6012BD2174E}" type="slidenum">
              <a:t>‹#›</a:t>
            </a:fld>
            <a:endParaRPr lang="ru-RU" sz="1400" b="0" i="0" u="none" strike="noStrike" kern="1200" cap="none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04512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264F2E9-D556-4CC1-8B45-52163B9CB3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79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4B14E45-3FE2-474F-83EF-EAF92725150F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>
            <a:extLst>
              <a:ext uri="{FF2B5EF4-FFF2-40B4-BE49-F238E27FC236}">
                <a16:creationId xmlns:a16="http://schemas.microsoft.com/office/drawing/2014/main" id="{79175B3B-20AB-485A-9899-2817AF7C294E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3BA602-0EDA-4AF9-A107-3AA80AE014DE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ECF04D-0744-4961-B86F-D122DC2B78D6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FD5C68-62D1-4EE5-8D53-2BC658AC948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fld id="{8725E723-292F-40C1-A28B-2647FA3DF6B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618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hangingPunct="0">
      <a:tabLst/>
      <a:defRPr lang="ru-RU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PT Astra Sans" pitchFamily="34"/>
        <a:ea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4FD13B-6D5B-43A3-A890-2FE94756EC1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FEDE803-7CD8-4865-835B-F7DAAA777ABD}" type="slidenum">
              <a:t>1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8946C75-C301-417C-9492-E361D8ED17D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B66A73A-5163-4739-93D8-5160B4898C8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01C7DD-3D38-4DAE-A417-57CAF0D3E72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96723D4-EB52-4DC8-B542-F144C0D640E7}" type="slidenum">
              <a:t>2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5B860A3-8DA6-4B4A-B87C-09E2D191835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808640D-23FF-41FA-BFBB-7CA6E842992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8BA72D-0634-4F60-8FE6-817D41CAEDE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5798D84-B053-4EFB-A34F-16EA55F27B7B}" type="slidenum">
              <a:t>3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5F0B21E-3E84-4669-8DE1-38B19550933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C90C404-7473-4F8C-A828-18018591E40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7A8886-2DD9-4A9C-9387-5C1C201F6CD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8D82670-08AB-4747-BB05-1BF691528607}" type="slidenum">
              <a:t>4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92EFC21-23F6-4871-A7C0-5BF4EE49703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45D6DA-9E3B-4449-BBB4-BB5168A00E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E911C5-657A-4F77-BDF8-FA0643083A5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C6277F9-7836-4230-9ADA-CC285C9EA8AD}" type="slidenum">
              <a:t>5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D262579-CFFE-491D-B2CA-C7B72CD18BD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C70EB1C-9D54-4BD5-8F0C-8FB3AA963B6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0EA18F-6F5F-4409-9B65-C2E072E2603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F510A14-8455-484F-9859-1341D0AE0202}" type="slidenum">
              <a:t>6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533621B-8684-49DC-AC1D-DB5D01ADAB9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D43CEC1-7838-4785-B38E-86B8F214EE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149552-7F4D-4C03-9582-60E1080784D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FD2FE69-C78B-42B7-8EE3-FC2A711BC759}" type="slidenum">
              <a:t>7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F77D7C7-1358-4FDA-95DE-A4D384ECDAC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FA0B080-AD15-4A4D-B1A8-BC572A610B6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23ED54-1A1D-4ED1-8BB9-9C841918198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9C09FD8-68A9-4615-A445-8EC1C20E0A83}" type="slidenum">
              <a:t>8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41720F6-7FBD-4D16-8B13-FB7941B862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F1677B6-9B20-4922-ABF6-78EB2FD26D3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E31C2F-AF81-4772-9427-25CCCCC9129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8CA2244-B60E-4CEF-85D7-05B22789E001}" type="slidenum">
              <a:t>9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A4F74BF-EF3D-4A65-8C8A-E081E3DFB49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84C389D-1DB1-4072-8B58-6AD3838C062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A5DE7A-52D2-4D18-B3F5-D1709852BF4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78DE000-66C2-4100-A90F-99DE940CA07F}" type="slidenum">
              <a:t>10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07D1282-0465-4105-ADB7-8224578E8FE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F51867D-BCC8-4195-99D1-8C8678D685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A5DE7A-52D2-4D18-B3F5-D1709852BF4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78DE000-66C2-4100-A90F-99DE940CA07F}" type="slidenum">
              <a:t>11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07D1282-0465-4105-ADB7-8224578E8FE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F51867D-BCC8-4195-99D1-8C8678D685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5599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396539-88AB-4473-A629-4459BECD50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A02FCC2-0E36-4ECE-AC31-FEE13B76871F}" type="slidenum">
              <a:t>12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D4BCBF1-DEB5-428A-8EEC-6DBDF63A2D9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87651B3-9554-4512-B144-B78DA88472E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A5DE7A-52D2-4D18-B3F5-D1709852BF4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78DE000-66C2-4100-A90F-99DE940CA07F}" type="slidenum">
              <a:t>13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07D1282-0465-4105-ADB7-8224578E8FE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F51867D-BCC8-4195-99D1-8C8678D685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660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59F1B0-D5BC-4AE6-BF0B-DA41FDF4383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94FF9A24-D8CD-4505-88FE-FAFF7876CC51}" type="slidenum">
              <a:t>14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90B47EF-7AB6-4CAE-BCCF-5008217BBF4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D22A853-0FA7-4495-A56A-582DDC6BC7E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A5DE7A-52D2-4D18-B3F5-D1709852BF4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78DE000-66C2-4100-A90F-99DE940CA07F}" type="slidenum">
              <a:t>15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07D1282-0465-4105-ADB7-8224578E8FE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F51867D-BCC8-4195-99D1-8C8678D685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8453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4CC4E4-6904-466F-BDFB-C1900373D4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EE49CDE-C548-4A1E-A64F-4FB8F1E7FDDE}" type="slidenum">
              <a:t>16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D75F1E1-2EAB-41E8-BB3B-A36DE7B68F0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F95DD76-CF78-4973-BB4A-55EB20025F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105878-6173-47B7-BA9F-8DFF17EEE9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21E700A-A2CB-47CD-A44D-5B31C501C26E}" type="slidenum">
              <a:t>17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F244A0C-1452-47CB-BCCA-D57D486FB2E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BBFBE05-C08F-4A95-906F-8D34E333A5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A6F10F-D2B0-4C31-8B48-6ABA1B8246F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DDE1D48-F7FC-4CBC-8CB1-E4B04B276945}" type="slidenum">
              <a:t>18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C555D00-4703-4F13-A0A4-BEF9CF054BA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97BF4BC-B7CB-41D4-8DE4-7DED158E306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23ED54-1A1D-4ED1-8BB9-9C841918198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9C09FD8-68A9-4615-A445-8EC1C20E0A83}" type="slidenum">
              <a:t>19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41720F6-7FBD-4D16-8B13-FB7941B862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F1677B6-9B20-4922-ABF6-78EB2FD26D3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6983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7327B1-45FD-4B5D-9E4F-9F7294BDE77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CFD7EBA-6342-469D-B85C-6EFB34D0FF16}" type="slidenum">
              <a:t>20</a:t>
            </a:fld>
            <a:endParaRPr lang="ru-RU"/>
          </a:p>
        </p:txBody>
      </p:sp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EED2286-EB43-43A5-B9F5-90AC7D63B93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4465521-61C6-4D3E-BAB4-8B0B9DE0EE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D10EC5-91EA-4466-8C12-EA5B062542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928688"/>
            <a:ext cx="7559675" cy="19732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CE495A-A93C-4606-B188-35D9BAC5D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2978150"/>
            <a:ext cx="7559675" cy="1370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FE688A-D881-498D-A9A9-BE2B46527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6F2283-33AB-4718-A7D1-4C071DAFD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FCA375-11E7-4A9E-A667-2E053DFDF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590B0A3-4C9E-4006-8B14-FCF07579111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14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BA6E9E-D78B-4291-95A5-53ADC9FC4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78F4B1-4DCE-4875-8E92-D397B2058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5DA093-51B3-4D87-90B7-1ACB88CF2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068E0D-8BB6-4E3D-9D9F-6388F6DCF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A309A2-C4E4-4277-A7EC-D4BE0B555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30462E5-C00F-4886-B77C-1F8A73016C7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604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EC18EB-67C0-4CE9-9E9D-4B6BB97F4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414463"/>
            <a:ext cx="8694737" cy="23574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F98265-0CBF-4753-B317-9BA86FFA5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3794125"/>
            <a:ext cx="8694737" cy="12414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599A5F-4ECE-497F-B9BE-591A76FE2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C8073B-5929-473A-B3B0-DB20A010B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8FF0FD-6DCF-4E0A-BE91-E64CE4D17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BC20A84-019E-4B58-A0F5-F548B6CB500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52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473AB-0AA6-4A5A-B269-C9819FCB4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62D93E-F0EB-4156-9339-CCB2CF4B1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327150"/>
            <a:ext cx="4459287" cy="32877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905B97-410F-44D2-AFA7-75422AE69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327150"/>
            <a:ext cx="4460875" cy="32877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CB233C-14D7-48D9-9945-6595B27A0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5C84DF-A21B-4063-AD1F-15F89C5D7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7F889F-75BB-4352-ADD5-E0ABD8730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91804D1-0C83-4777-8CBC-0D57546796A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536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62E3F3-EDDF-463D-AB7A-B54EE6212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01625"/>
            <a:ext cx="8694737" cy="10969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393C5D-2C28-464B-B09B-4EE8DFF05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390650"/>
            <a:ext cx="426561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F8EE2E-DF5F-46DF-996B-2D29C5FE8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071688"/>
            <a:ext cx="4265612" cy="3046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523D52-FB66-4E30-8035-F7F765FA94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390650"/>
            <a:ext cx="428466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C32BE07-AEBE-45C7-BAA3-CDFFB9EC6B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071688"/>
            <a:ext cx="4284662" cy="3046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A1B8C3E-BB8D-4BFA-B467-A44821367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680E38-C88D-4CFE-9BAB-DBE18A8A5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FBAF609-6531-467C-9892-3BAADEB7A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12799AD-F51A-42A7-910F-C143DCD26C9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39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214857-7CD6-4884-BCB2-C510A550D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39F59BA-74A7-4CD7-B717-8DEEDC5E8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98DB78-9114-4DE5-B400-E1799CB76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2C463D-685D-4CD3-8B23-8DD5C88F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7ABF39B-E41A-49C0-B4CF-9DDE9AEDCAE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76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88BBEE4-3A69-4FA7-8B4D-48867C187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E84F219-F9B5-4106-9E6D-41CD76BA6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A7E422-88AB-4768-9EDC-FF9B48B6D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A543D7-14AA-47A1-AEDD-049B56B31D3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93471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7E3E8-68A6-4795-A0F1-247A028EF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215880-8D11-4011-AA5A-FECE4C27F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FC3807-F115-4412-9833-8CF3E6CCE4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755623-5B23-460B-8CD2-71518872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A71A50-B4E5-4A58-B6CC-3A1EC0750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8FEE35-8832-49B8-BD7E-21EC3DF5F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B88578D-C9BC-4911-B9BF-33E5B79AE99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445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37B39F-58EB-4CEE-A5C2-8E950CDC5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F3986E4-F944-47AA-B6CD-8D1C4C5875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228D62-FD97-4B5E-951B-3E19E65D2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DEBDAC-C408-45E9-A30C-8650A9840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4CD5C4-AF46-4E83-BE3B-68024ED4F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6E8010-BE5B-4539-AC3F-62124F435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3CCC5E9-BD7E-4ECB-82BC-812F131EBFD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413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66A4FC-5F87-442E-8186-8CD95F178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102A71A-3DB3-4C20-8762-7C3C7FEA9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416DB2-F661-41CB-855F-06025DA67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A8D539-C9D2-480D-9067-E12EC262B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391E55-420C-45B6-81C1-5DBBDB8EA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8BD046-BA92-48F5-BBDA-ACAB661CF50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524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588E189-1C94-4062-B379-574542243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225425"/>
            <a:ext cx="2266950" cy="43894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1352EF-D557-4806-8446-90391BC48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225425"/>
            <a:ext cx="6653212" cy="43894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844175-F17C-45C9-8245-6DC743E84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55329D-1BE5-4DB2-8B18-135ED9854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883704-DE03-47F3-849B-F08373A1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2DF63A1-5EA3-42EF-B03D-EEC3524A3D0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651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047C5E-10D1-4E53-9917-6751E1216D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AEC688-22EF-4364-A94B-989419F13B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326600"/>
            <a:ext cx="9071640" cy="3288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14B602-2DA7-4AA3-A500-779318619D82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E7B2B7-903B-4574-BB26-5F9ED711F8D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ctr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598727-0389-45F7-8B5D-F65309F16FF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fld id="{32F00F35-593B-4D8D-8B36-DD5CA8E93448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hangingPunct="0">
        <a:tabLst/>
        <a:defRPr lang="ru-RU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PT Astra Sans" pitchFamily="34"/>
          <a:ea typeface="Tahoma" pitchFamily="2"/>
        </a:defRPr>
      </a:lvl1pPr>
    </p:titleStyle>
    <p:bodyStyle>
      <a:lvl1pPr marL="0" marR="0" indent="0" hangingPunct="0">
        <a:spcBef>
          <a:spcPts val="1239"/>
        </a:spcBef>
        <a:spcAft>
          <a:spcPts val="0"/>
        </a:spcAft>
        <a:tabLst/>
        <a:defRPr lang="ru-RU" sz="28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PT Astra Sans" pitchFamily="34"/>
          <a:ea typeface="Tahoma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28094460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6DD59A-48FE-482B-8B26-A485A4ECA67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52640" y="540000"/>
            <a:ext cx="3987360" cy="4309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D87B3F-77BE-4BF0-8C55-474B420EC19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80000" y="1440000"/>
            <a:ext cx="4140000" cy="41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8F42E6-BA06-4EC0-BC2B-6225F8FAEBB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80000" y="1440000"/>
            <a:ext cx="4140000" cy="41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407DEB2-5C9B-42A4-82C0-B5343DBAAB60}"/>
              </a:ext>
            </a:extLst>
          </p:cNvPr>
          <p:cNvSpPr/>
          <p:nvPr/>
        </p:nvSpPr>
        <p:spPr>
          <a:xfrm>
            <a:off x="922638" y="80280"/>
            <a:ext cx="7496432" cy="975431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E50379-19F5-4787-81A1-2B597F5E21B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22638" y="80279"/>
            <a:ext cx="7791504" cy="975431"/>
          </a:xfrm>
        </p:spPr>
        <p:txBody>
          <a:bodyPr vert="horz"/>
          <a:lstStyle/>
          <a:p>
            <a:pPr lvl="0" rtl="0"/>
            <a:r>
              <a:rPr lang="ru-RU" sz="2800" dirty="0"/>
              <a:t>Золотой ключик, или Приключения Буратино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5E2ED3-8EB1-419C-9241-8C2533E87BF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80000" y="1440000"/>
            <a:ext cx="4140000" cy="41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1D0804-B1F2-46A7-88EF-E0669DB6675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223394" y="1456475"/>
            <a:ext cx="3143028" cy="394474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1994389-1991-4194-933D-C9AA2FC126CF}"/>
              </a:ext>
            </a:extLst>
          </p:cNvPr>
          <p:cNvSpPr/>
          <p:nvPr/>
        </p:nvSpPr>
        <p:spPr>
          <a:xfrm>
            <a:off x="922638" y="80280"/>
            <a:ext cx="7496432" cy="975431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B516E4E3-769C-4653-9608-CA6A1B6C0D5F}"/>
              </a:ext>
            </a:extLst>
          </p:cNvPr>
          <p:cNvSpPr txBox="1">
            <a:spLocks/>
          </p:cNvSpPr>
          <p:nvPr/>
        </p:nvSpPr>
        <p:spPr>
          <a:xfrm>
            <a:off x="922638" y="80279"/>
            <a:ext cx="7791504" cy="975431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/>
          <a:lstStyle>
            <a:lvl1pPr algn="l" hangingPunct="0">
              <a:tabLst/>
              <a:defRPr lang="ru-RU" sz="4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PT Astra Sans" pitchFamily="34"/>
                <a:ea typeface="Tahoma" pitchFamily="2"/>
              </a:defRPr>
            </a:lvl1pPr>
          </a:lstStyle>
          <a:p>
            <a:pPr rtl="0"/>
            <a:r>
              <a:rPr lang="ru-RU" sz="2800">
                <a:solidFill>
                  <a:sysClr val="windowText" lastClr="000000"/>
                </a:solidFill>
              </a:rPr>
              <a:t>Золотой ключик, или Приключения Буратино</a:t>
            </a:r>
            <a:endParaRPr lang="ru-RU" sz="28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1BA622-91FD-45D5-96B1-F559883D222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3999" y="80280"/>
            <a:ext cx="9071640" cy="1238039"/>
          </a:xfrm>
        </p:spPr>
        <p:txBody>
          <a:bodyPr vert="horz"/>
          <a:lstStyle/>
          <a:p>
            <a:pPr rtl="0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864027-BD80-464D-86FC-803A834009B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/>
          <a:p>
            <a:pPr algn="ctr" rtl="0"/>
            <a:endParaRPr lang="ru-RU" sz="320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DED242-5477-470D-9EC6-33C24774A34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-90000"/>
            <a:ext cx="10080000" cy="57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474377F-A742-4CD8-BD88-89A3BAAF4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6224"/>
            <a:ext cx="10080625" cy="41981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CDC8851-B25E-455C-9FD6-C1C93B0A618A}"/>
              </a:ext>
            </a:extLst>
          </p:cNvPr>
          <p:cNvSpPr/>
          <p:nvPr/>
        </p:nvSpPr>
        <p:spPr>
          <a:xfrm>
            <a:off x="2117124" y="80280"/>
            <a:ext cx="5412260" cy="946440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BDB834C-7250-46BE-B182-A426FEF58128}"/>
              </a:ext>
            </a:extLst>
          </p:cNvPr>
          <p:cNvSpPr txBox="1">
            <a:spLocks/>
          </p:cNvSpPr>
          <p:nvPr/>
        </p:nvSpPr>
        <p:spPr>
          <a:xfrm>
            <a:off x="2117124" y="80279"/>
            <a:ext cx="6597018" cy="946441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/>
          <a:lstStyle>
            <a:lvl1pPr algn="l" hangingPunct="0">
              <a:tabLst/>
              <a:defRPr lang="ru-RU" sz="4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PT Astra Sans" pitchFamily="34"/>
                <a:ea typeface="Tahoma" pitchFamily="2"/>
              </a:defRPr>
            </a:lvl1pPr>
          </a:lstStyle>
          <a:p>
            <a:pPr rtl="0"/>
            <a:endParaRPr lang="ru-RU" sz="2800" dirty="0">
              <a:solidFill>
                <a:sysClr val="windowText" lastClr="000000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286E40-A119-4676-9FC6-AD5403A888D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40000" y="180000"/>
            <a:ext cx="9071640" cy="946440"/>
          </a:xfrm>
        </p:spPr>
        <p:txBody>
          <a:bodyPr vert="horz"/>
          <a:lstStyle/>
          <a:p>
            <a:pPr lvl="0" rtl="0"/>
            <a:r>
              <a:rPr lang="ru-RU"/>
              <a:t>Тема: «Приставка»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E99A01A-765B-49F9-9175-F280AE9F278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8360" y="1844279"/>
            <a:ext cx="9071640" cy="2475720"/>
          </a:xfrm>
        </p:spPr>
        <p:txBody>
          <a:bodyPr vert="horz"/>
          <a:lstStyle/>
          <a:p>
            <a:pPr lvl="0" rtl="0"/>
            <a:r>
              <a:rPr lang="ru-RU" b="1" dirty="0"/>
              <a:t>Цель: </a:t>
            </a:r>
            <a:br>
              <a:rPr lang="ru-RU" dirty="0"/>
            </a:br>
            <a:r>
              <a:rPr lang="ru-RU" dirty="0"/>
              <a:t>узнать …</a:t>
            </a:r>
            <a:br>
              <a:rPr lang="ru-RU" dirty="0"/>
            </a:br>
            <a:r>
              <a:rPr lang="ru-RU" dirty="0"/>
              <a:t>научиться ...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471EB4C-FA29-45B6-AEC3-D4061BE7BE7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8360" y="1844279"/>
            <a:ext cx="9071640" cy="2475720"/>
          </a:xfrm>
        </p:spPr>
        <p:txBody>
          <a:bodyPr vert="horz"/>
          <a:lstStyle/>
          <a:p>
            <a:pPr lvl="0" rtl="0"/>
            <a:r>
              <a:rPr lang="ru-RU" sz="3600" b="1" dirty="0"/>
              <a:t>Цель: </a:t>
            </a:r>
            <a:r>
              <a:rPr lang="ru-RU" sz="3600" dirty="0"/>
              <a:t>узнать, что такое приставка, научиться находить приставку в слове.</a:t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56EF2D1-85F0-45F7-AA72-5AFAAC7956C4}"/>
              </a:ext>
            </a:extLst>
          </p:cNvPr>
          <p:cNvSpPr/>
          <p:nvPr/>
        </p:nvSpPr>
        <p:spPr>
          <a:xfrm>
            <a:off x="2117124" y="80280"/>
            <a:ext cx="5412260" cy="946440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612244A-29FF-4152-B87F-61450FE0A2BB}"/>
              </a:ext>
            </a:extLst>
          </p:cNvPr>
          <p:cNvSpPr txBox="1">
            <a:spLocks/>
          </p:cNvSpPr>
          <p:nvPr/>
        </p:nvSpPr>
        <p:spPr>
          <a:xfrm>
            <a:off x="2340000" y="18000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/>
          <a:lstStyle>
            <a:lvl1pPr algn="l" hangingPunct="0">
              <a:tabLst/>
              <a:defRPr lang="ru-RU" sz="4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PT Astra Sans" pitchFamily="34"/>
                <a:ea typeface="Tahoma" pitchFamily="2"/>
              </a:defRPr>
            </a:lvl1pPr>
          </a:lstStyle>
          <a:p>
            <a:pPr rtl="0"/>
            <a:r>
              <a:rPr lang="ru-RU">
                <a:solidFill>
                  <a:sysClr val="windowText" lastClr="000000"/>
                </a:solidFill>
              </a:rPr>
              <a:t>Тема: «Приставка»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7A786AD-7433-46F5-B82A-C8E7B800E9A1}"/>
              </a:ext>
            </a:extLst>
          </p:cNvPr>
          <p:cNvSpPr/>
          <p:nvPr/>
        </p:nvSpPr>
        <p:spPr>
          <a:xfrm>
            <a:off x="1295324" y="3644599"/>
            <a:ext cx="8064676" cy="621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B2B69B4-EF30-45C9-BEC2-3CF02E9FCC58}"/>
              </a:ext>
            </a:extLst>
          </p:cNvPr>
          <p:cNvSpPr/>
          <p:nvPr/>
        </p:nvSpPr>
        <p:spPr>
          <a:xfrm>
            <a:off x="1143470" y="2088993"/>
            <a:ext cx="6674238" cy="621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821BA13-C54D-48F4-81E8-AE2CED0F487E}"/>
              </a:ext>
            </a:extLst>
          </p:cNvPr>
          <p:cNvSpPr/>
          <p:nvPr/>
        </p:nvSpPr>
        <p:spPr>
          <a:xfrm>
            <a:off x="3240000" y="720000"/>
            <a:ext cx="4989600" cy="51567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3D8912BC-59CA-43BC-8DBA-57B6609C4B9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324" y="3689112"/>
            <a:ext cx="9071640" cy="635753"/>
          </a:xfrm>
        </p:spPr>
        <p:txBody>
          <a:bodyPr vert="horz"/>
          <a:lstStyle/>
          <a:p>
            <a:pPr lvl="0" rtl="0"/>
            <a:r>
              <a:rPr lang="ru-RU" dirty="0"/>
              <a:t>Вспомним, что такое корень слова и окончание.</a:t>
            </a:r>
          </a:p>
          <a:p>
            <a:pPr lvl="0" rtl="0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C0214E-7960-45F7-8CA5-74E4192A7E2C}"/>
              </a:ext>
            </a:extLst>
          </p:cNvPr>
          <p:cNvSpPr txBox="1"/>
          <p:nvPr/>
        </p:nvSpPr>
        <p:spPr>
          <a:xfrm>
            <a:off x="3240000" y="720000"/>
            <a:ext cx="6120000" cy="8773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Узнаем, что такое приставка.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800" b="0" i="0" u="none" strike="noStrike" kern="1200" cap="none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E77A18-B8E9-4FCB-B4F4-785907793A9D}"/>
              </a:ext>
            </a:extLst>
          </p:cNvPr>
          <p:cNvSpPr txBox="1"/>
          <p:nvPr/>
        </p:nvSpPr>
        <p:spPr>
          <a:xfrm rot="31200">
            <a:off x="1085117" y="2189383"/>
            <a:ext cx="6481440" cy="1381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Научимся находить приставки в словах.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490E10A-5852-4ECE-B90B-DA60F586F124}"/>
              </a:ext>
            </a:extLst>
          </p:cNvPr>
          <p:cNvSpPr/>
          <p:nvPr/>
        </p:nvSpPr>
        <p:spPr>
          <a:xfrm>
            <a:off x="2193795" y="3992453"/>
            <a:ext cx="7886830" cy="845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5034B12-799E-4A25-BCEB-6C7894FD6E27}"/>
              </a:ext>
            </a:extLst>
          </p:cNvPr>
          <p:cNvSpPr/>
          <p:nvPr/>
        </p:nvSpPr>
        <p:spPr>
          <a:xfrm>
            <a:off x="3474778" y="3156708"/>
            <a:ext cx="6605847" cy="845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23BD9168-2F4C-4189-B026-2CF863305E7B}"/>
              </a:ext>
            </a:extLst>
          </p:cNvPr>
          <p:cNvSpPr/>
          <p:nvPr/>
        </p:nvSpPr>
        <p:spPr>
          <a:xfrm>
            <a:off x="743935" y="4824744"/>
            <a:ext cx="9336690" cy="845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AC44FC-0BD3-4322-9800-B4C8628967C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21276" y="5010922"/>
            <a:ext cx="9071640" cy="768240"/>
          </a:xfrm>
        </p:spPr>
        <p:txBody>
          <a:bodyPr vert="horz"/>
          <a:lstStyle/>
          <a:p>
            <a:pPr lvl="0" rtl="0"/>
            <a:r>
              <a:rPr lang="ru-RU" dirty="0"/>
              <a:t>Вспомним, что такое корень слова и окончание.</a:t>
            </a:r>
          </a:p>
          <a:p>
            <a:pPr lvl="0" rtl="0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A8E74E-4C00-4FFD-BFC9-8B2AC7E4353A}"/>
              </a:ext>
            </a:extLst>
          </p:cNvPr>
          <p:cNvSpPr txBox="1"/>
          <p:nvPr/>
        </p:nvSpPr>
        <p:spPr>
          <a:xfrm>
            <a:off x="2841276" y="4111127"/>
            <a:ext cx="6120000" cy="8773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 dirty="0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Узнаем, что такое приставка.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800" b="0" i="0" u="none" strike="noStrike" kern="1200" cap="none" dirty="0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FB1FF7-C0BB-466B-9E7D-B1C7FD75B894}"/>
              </a:ext>
            </a:extLst>
          </p:cNvPr>
          <p:cNvSpPr txBox="1"/>
          <p:nvPr/>
        </p:nvSpPr>
        <p:spPr>
          <a:xfrm>
            <a:off x="3358661" y="3269364"/>
            <a:ext cx="7445880" cy="1260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 dirty="0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Научимся находить приставки в словах.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CC8063A-1B42-4F4E-B5B0-2939A76A4E19}"/>
              </a:ext>
            </a:extLst>
          </p:cNvPr>
          <p:cNvSpPr/>
          <p:nvPr/>
        </p:nvSpPr>
        <p:spPr>
          <a:xfrm>
            <a:off x="148281" y="275508"/>
            <a:ext cx="1919416" cy="58946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A9FC742-C2FB-4BE6-BE43-23CF51C617C4}"/>
              </a:ext>
            </a:extLst>
          </p:cNvPr>
          <p:cNvSpPr txBox="1">
            <a:spLocks/>
          </p:cNvSpPr>
          <p:nvPr/>
        </p:nvSpPr>
        <p:spPr>
          <a:xfrm>
            <a:off x="322766" y="115559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/>
          <a:lstStyle>
            <a:lvl1pPr algn="l" hangingPunct="0">
              <a:tabLst/>
              <a:defRPr lang="ru-RU" sz="4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PT Astra Sans" pitchFamily="34"/>
                <a:ea typeface="Tahoma" pitchFamily="2"/>
              </a:defRPr>
            </a:lvl1pPr>
          </a:lstStyle>
          <a:p>
            <a:pPr rtl="0"/>
            <a:r>
              <a:rPr lang="ru-RU" sz="2400">
                <a:solidFill>
                  <a:sysClr val="windowText" lastClr="000000"/>
                </a:solidFill>
              </a:rPr>
              <a:t>План урока:</a:t>
            </a:r>
            <a:endParaRPr lang="ru-RU" sz="24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490E10A-5852-4ECE-B90B-DA60F586F124}"/>
              </a:ext>
            </a:extLst>
          </p:cNvPr>
          <p:cNvSpPr/>
          <p:nvPr/>
        </p:nvSpPr>
        <p:spPr>
          <a:xfrm>
            <a:off x="2193795" y="3992453"/>
            <a:ext cx="7886830" cy="845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5034B12-799E-4A25-BCEB-6C7894FD6E27}"/>
              </a:ext>
            </a:extLst>
          </p:cNvPr>
          <p:cNvSpPr/>
          <p:nvPr/>
        </p:nvSpPr>
        <p:spPr>
          <a:xfrm>
            <a:off x="3474778" y="3156708"/>
            <a:ext cx="6605847" cy="845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23BD9168-2F4C-4189-B026-2CF863305E7B}"/>
              </a:ext>
            </a:extLst>
          </p:cNvPr>
          <p:cNvSpPr/>
          <p:nvPr/>
        </p:nvSpPr>
        <p:spPr>
          <a:xfrm>
            <a:off x="743935" y="4824744"/>
            <a:ext cx="9336690" cy="845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AC44FC-0BD3-4322-9800-B4C8628967C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21276" y="5010922"/>
            <a:ext cx="9071640" cy="768240"/>
          </a:xfrm>
        </p:spPr>
        <p:txBody>
          <a:bodyPr vert="horz"/>
          <a:lstStyle/>
          <a:p>
            <a:pPr lvl="0" rtl="0"/>
            <a:r>
              <a:rPr lang="ru-RU" dirty="0"/>
              <a:t>Вспомним, что такое корень слова и окончание.</a:t>
            </a:r>
          </a:p>
          <a:p>
            <a:pPr lvl="0" rtl="0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A8E74E-4C00-4FFD-BFC9-8B2AC7E4353A}"/>
              </a:ext>
            </a:extLst>
          </p:cNvPr>
          <p:cNvSpPr txBox="1"/>
          <p:nvPr/>
        </p:nvSpPr>
        <p:spPr>
          <a:xfrm>
            <a:off x="2841276" y="4111127"/>
            <a:ext cx="6120000" cy="8773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 dirty="0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Узнаем, что такое приставка.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800" b="0" i="0" u="none" strike="noStrike" kern="1200" cap="none" dirty="0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FB1FF7-C0BB-466B-9E7D-B1C7FD75B894}"/>
              </a:ext>
            </a:extLst>
          </p:cNvPr>
          <p:cNvSpPr txBox="1"/>
          <p:nvPr/>
        </p:nvSpPr>
        <p:spPr>
          <a:xfrm>
            <a:off x="3358661" y="3269364"/>
            <a:ext cx="7445880" cy="1260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 dirty="0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Научимся находить приставки в словах.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CC8063A-1B42-4F4E-B5B0-2939A76A4E19}"/>
              </a:ext>
            </a:extLst>
          </p:cNvPr>
          <p:cNvSpPr/>
          <p:nvPr/>
        </p:nvSpPr>
        <p:spPr>
          <a:xfrm>
            <a:off x="148281" y="275508"/>
            <a:ext cx="1919416" cy="58946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A9FC742-C2FB-4BE6-BE43-23CF51C617C4}"/>
              </a:ext>
            </a:extLst>
          </p:cNvPr>
          <p:cNvSpPr txBox="1">
            <a:spLocks/>
          </p:cNvSpPr>
          <p:nvPr/>
        </p:nvSpPr>
        <p:spPr>
          <a:xfrm>
            <a:off x="322766" y="115559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/>
          <a:lstStyle>
            <a:lvl1pPr algn="l" hangingPunct="0">
              <a:tabLst/>
              <a:defRPr lang="ru-RU" sz="4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PT Astra Sans" pitchFamily="34"/>
                <a:ea typeface="Tahoma" pitchFamily="2"/>
              </a:defRPr>
            </a:lvl1pPr>
          </a:lstStyle>
          <a:p>
            <a:pPr rtl="0"/>
            <a:r>
              <a:rPr lang="ru-RU" sz="2400">
                <a:solidFill>
                  <a:sysClr val="windowText" lastClr="000000"/>
                </a:solidFill>
              </a:rPr>
              <a:t>План урока:</a:t>
            </a:r>
            <a:endParaRPr lang="ru-RU" sz="2400" dirty="0">
              <a:solidFill>
                <a:sysClr val="windowText" lastClr="00000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3E7D0D5-60F6-4FE0-BF5E-B403620CF18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500" l="10000" r="90000">
                        <a14:foregroundMark x1="43125" y1="72125" x2="48625" y2="45375"/>
                        <a14:foregroundMark x1="46375" y1="41500" x2="37250" y2="62000"/>
                        <a14:foregroundMark x1="49375" y1="45000" x2="41750" y2="43750"/>
                        <a14:foregroundMark x1="51250" y1="43750" x2="51250" y2="43750"/>
                        <a14:foregroundMark x1="53500" y1="54500" x2="63375" y2="51875"/>
                        <a14:foregroundMark x1="49375" y1="59375" x2="62750" y2="54875"/>
                        <a14:foregroundMark x1="64625" y1="56125" x2="64375" y2="47375"/>
                        <a14:foregroundMark x1="60125" y1="56875" x2="60125" y2="56875"/>
                        <a14:foregroundMark x1="62000" y1="57750" x2="62000" y2="57750"/>
                        <a14:foregroundMark x1="54875" y1="10750" x2="59750" y2="10750"/>
                        <a14:foregroundMark x1="58750" y1="79750" x2="51000" y2="65000"/>
                        <a14:foregroundMark x1="39500" y1="60125" x2="50250" y2="69500"/>
                        <a14:foregroundMark x1="45125" y1="69500" x2="40125" y2="60375"/>
                        <a14:foregroundMark x1="50250" y1="41125" x2="55875" y2="49000"/>
                        <a14:foregroundMark x1="41750" y1="69500" x2="38500" y2="56500"/>
                        <a14:foregroundMark x1="46375" y1="88875" x2="36625" y2="88500"/>
                        <a14:foregroundMark x1="57500" y1="92500" x2="65375" y2="89125"/>
                        <a14:foregroundMark x1="62000" y1="88250" x2="61375" y2="84875"/>
                        <a14:foregroundMark x1="45125" y1="86500" x2="47000" y2="83625"/>
                        <a14:foregroundMark x1="47625" y1="86500" x2="47625" y2="86500"/>
                        <a14:foregroundMark x1="49375" y1="87500" x2="46750" y2="82000"/>
                        <a14:foregroundMark x1="65625" y1="87875" x2="62375" y2="84875"/>
                        <a14:foregroundMark x1="40875" y1="34875" x2="40875" y2="34875"/>
                        <a14:foregroundMark x1="56500" y1="26750" x2="61375" y2="1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flipH="1">
            <a:off x="209879" y="2468446"/>
            <a:ext cx="2520000" cy="25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9808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5B8D61-B2AB-4C64-8798-51E69D634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166" y="651834"/>
            <a:ext cx="2819794" cy="408679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490E10A-5852-4ECE-B90B-DA60F586F124}"/>
              </a:ext>
            </a:extLst>
          </p:cNvPr>
          <p:cNvSpPr/>
          <p:nvPr/>
        </p:nvSpPr>
        <p:spPr>
          <a:xfrm>
            <a:off x="2193795" y="3992453"/>
            <a:ext cx="7886830" cy="845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5034B12-799E-4A25-BCEB-6C7894FD6E27}"/>
              </a:ext>
            </a:extLst>
          </p:cNvPr>
          <p:cNvSpPr/>
          <p:nvPr/>
        </p:nvSpPr>
        <p:spPr>
          <a:xfrm>
            <a:off x="3474778" y="3156708"/>
            <a:ext cx="6605847" cy="845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23BD9168-2F4C-4189-B026-2CF863305E7B}"/>
              </a:ext>
            </a:extLst>
          </p:cNvPr>
          <p:cNvSpPr/>
          <p:nvPr/>
        </p:nvSpPr>
        <p:spPr>
          <a:xfrm>
            <a:off x="743935" y="4824744"/>
            <a:ext cx="9336690" cy="845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AC44FC-0BD3-4322-9800-B4C8628967C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21276" y="5010922"/>
            <a:ext cx="9071640" cy="768240"/>
          </a:xfrm>
        </p:spPr>
        <p:txBody>
          <a:bodyPr vert="horz"/>
          <a:lstStyle/>
          <a:p>
            <a:pPr lvl="0" rtl="0"/>
            <a:r>
              <a:rPr lang="ru-RU" dirty="0"/>
              <a:t>Вспомним, что такое корень слова и окончание.</a:t>
            </a:r>
          </a:p>
          <a:p>
            <a:pPr lvl="0" rtl="0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A8E74E-4C00-4FFD-BFC9-8B2AC7E4353A}"/>
              </a:ext>
            </a:extLst>
          </p:cNvPr>
          <p:cNvSpPr txBox="1"/>
          <p:nvPr/>
        </p:nvSpPr>
        <p:spPr>
          <a:xfrm>
            <a:off x="2841276" y="4111127"/>
            <a:ext cx="6120000" cy="8773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 dirty="0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Узнаем, что такое приставка.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800" b="0" i="0" u="none" strike="noStrike" kern="1200" cap="none" dirty="0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FB1FF7-C0BB-466B-9E7D-B1C7FD75B894}"/>
              </a:ext>
            </a:extLst>
          </p:cNvPr>
          <p:cNvSpPr txBox="1"/>
          <p:nvPr/>
        </p:nvSpPr>
        <p:spPr>
          <a:xfrm>
            <a:off x="3358661" y="3269364"/>
            <a:ext cx="7445880" cy="1260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 dirty="0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Научимся находить приставки в словах.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CC8063A-1B42-4F4E-B5B0-2939A76A4E19}"/>
              </a:ext>
            </a:extLst>
          </p:cNvPr>
          <p:cNvSpPr/>
          <p:nvPr/>
        </p:nvSpPr>
        <p:spPr>
          <a:xfrm>
            <a:off x="148281" y="275508"/>
            <a:ext cx="1919416" cy="58946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A9FC742-C2FB-4BE6-BE43-23CF51C617C4}"/>
              </a:ext>
            </a:extLst>
          </p:cNvPr>
          <p:cNvSpPr txBox="1">
            <a:spLocks/>
          </p:cNvSpPr>
          <p:nvPr/>
        </p:nvSpPr>
        <p:spPr>
          <a:xfrm>
            <a:off x="322766" y="115559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/>
          <a:lstStyle>
            <a:lvl1pPr algn="l" hangingPunct="0">
              <a:tabLst/>
              <a:defRPr lang="ru-RU" sz="4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PT Astra Sans" pitchFamily="34"/>
                <a:ea typeface="Tahoma" pitchFamily="2"/>
              </a:defRPr>
            </a:lvl1pPr>
          </a:lstStyle>
          <a:p>
            <a:pPr rtl="0"/>
            <a:r>
              <a:rPr lang="ru-RU" sz="2400">
                <a:solidFill>
                  <a:sysClr val="windowText" lastClr="000000"/>
                </a:solidFill>
              </a:rPr>
              <a:t>План урока:</a:t>
            </a:r>
            <a:endParaRPr lang="ru-RU" sz="2400" dirty="0">
              <a:solidFill>
                <a:sysClr val="windowText" lastClr="00000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3E7D0D5-60F6-4FE0-BF5E-B403620CF18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500" l="10000" r="90000">
                        <a14:foregroundMark x1="43125" y1="72125" x2="48625" y2="45375"/>
                        <a14:foregroundMark x1="46375" y1="41500" x2="37250" y2="62000"/>
                        <a14:foregroundMark x1="49375" y1="45000" x2="41750" y2="43750"/>
                        <a14:foregroundMark x1="51250" y1="43750" x2="51250" y2="43750"/>
                        <a14:foregroundMark x1="53500" y1="54500" x2="63375" y2="51875"/>
                        <a14:foregroundMark x1="49375" y1="59375" x2="62750" y2="54875"/>
                        <a14:foregroundMark x1="64625" y1="56125" x2="64375" y2="47375"/>
                        <a14:foregroundMark x1="60125" y1="56875" x2="60125" y2="56875"/>
                        <a14:foregroundMark x1="62000" y1="57750" x2="62000" y2="57750"/>
                        <a14:foregroundMark x1="54875" y1="10750" x2="59750" y2="10750"/>
                        <a14:foregroundMark x1="58750" y1="79750" x2="51000" y2="65000"/>
                        <a14:foregroundMark x1="39500" y1="60125" x2="50250" y2="69500"/>
                        <a14:foregroundMark x1="45125" y1="69500" x2="40125" y2="60375"/>
                        <a14:foregroundMark x1="50250" y1="41125" x2="55875" y2="49000"/>
                        <a14:foregroundMark x1="41750" y1="69500" x2="38500" y2="56500"/>
                        <a14:foregroundMark x1="46375" y1="88875" x2="36625" y2="88500"/>
                        <a14:foregroundMark x1="57500" y1="92500" x2="65375" y2="89125"/>
                        <a14:foregroundMark x1="62000" y1="88250" x2="61375" y2="84875"/>
                        <a14:foregroundMark x1="45125" y1="86500" x2="47000" y2="83625"/>
                        <a14:foregroundMark x1="47625" y1="86500" x2="47625" y2="86500"/>
                        <a14:foregroundMark x1="49375" y1="87500" x2="46750" y2="82000"/>
                        <a14:foregroundMark x1="65625" y1="87875" x2="62375" y2="84875"/>
                        <a14:foregroundMark x1="40875" y1="34875" x2="40875" y2="34875"/>
                        <a14:foregroundMark x1="56500" y1="26750" x2="61375" y2="1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flipH="1">
            <a:off x="1581276" y="1647820"/>
            <a:ext cx="2520000" cy="25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3239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3D94F-7332-415F-821C-71A0BCEA90B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3999" y="80280"/>
            <a:ext cx="9071640" cy="1238039"/>
          </a:xfrm>
        </p:spPr>
        <p:txBody>
          <a:bodyPr vert="horz"/>
          <a:lstStyle/>
          <a:p>
            <a:pPr rtl="0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DCAE8B-876A-4B5B-8DE6-33B275E3EB5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/>
          <a:p>
            <a:pPr algn="ctr" rtl="0"/>
            <a:endParaRPr lang="ru-RU" sz="3200"/>
          </a:p>
        </p:txBody>
      </p:sp>
      <p:pic>
        <p:nvPicPr>
          <p:cNvPr id="4" name="Рисунок 3">
            <a:hlinkClick r:id="rId3"/>
            <a:extLst>
              <a:ext uri="{FF2B5EF4-FFF2-40B4-BE49-F238E27FC236}">
                <a16:creationId xmlns:a16="http://schemas.microsoft.com/office/drawing/2014/main" id="{4620CA2B-5B69-451D-A84C-E761D1A3615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0" y="-90000"/>
            <a:ext cx="10080000" cy="57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490E10A-5852-4ECE-B90B-DA60F586F124}"/>
              </a:ext>
            </a:extLst>
          </p:cNvPr>
          <p:cNvSpPr/>
          <p:nvPr/>
        </p:nvSpPr>
        <p:spPr>
          <a:xfrm>
            <a:off x="2193795" y="3992453"/>
            <a:ext cx="7886830" cy="845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5034B12-799E-4A25-BCEB-6C7894FD6E27}"/>
              </a:ext>
            </a:extLst>
          </p:cNvPr>
          <p:cNvSpPr/>
          <p:nvPr/>
        </p:nvSpPr>
        <p:spPr>
          <a:xfrm>
            <a:off x="3474778" y="3156708"/>
            <a:ext cx="6605847" cy="845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23BD9168-2F4C-4189-B026-2CF863305E7B}"/>
              </a:ext>
            </a:extLst>
          </p:cNvPr>
          <p:cNvSpPr/>
          <p:nvPr/>
        </p:nvSpPr>
        <p:spPr>
          <a:xfrm>
            <a:off x="743935" y="4824744"/>
            <a:ext cx="9336690" cy="84525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AC44FC-0BD3-4322-9800-B4C8628967C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21276" y="5010922"/>
            <a:ext cx="9071640" cy="768240"/>
          </a:xfrm>
        </p:spPr>
        <p:txBody>
          <a:bodyPr vert="horz"/>
          <a:lstStyle/>
          <a:p>
            <a:pPr lvl="0" rtl="0"/>
            <a:r>
              <a:rPr lang="ru-RU" dirty="0"/>
              <a:t>Вспомним, что такое корень слова и окончание.</a:t>
            </a:r>
          </a:p>
          <a:p>
            <a:pPr lvl="0" rtl="0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A8E74E-4C00-4FFD-BFC9-8B2AC7E4353A}"/>
              </a:ext>
            </a:extLst>
          </p:cNvPr>
          <p:cNvSpPr txBox="1"/>
          <p:nvPr/>
        </p:nvSpPr>
        <p:spPr>
          <a:xfrm>
            <a:off x="2841276" y="4111127"/>
            <a:ext cx="6120000" cy="8773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 dirty="0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Узнаем, что такое приставка.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800" b="0" i="0" u="none" strike="noStrike" kern="1200" cap="none" dirty="0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FB1FF7-C0BB-466B-9E7D-B1C7FD75B894}"/>
              </a:ext>
            </a:extLst>
          </p:cNvPr>
          <p:cNvSpPr txBox="1"/>
          <p:nvPr/>
        </p:nvSpPr>
        <p:spPr>
          <a:xfrm>
            <a:off x="3358661" y="3269364"/>
            <a:ext cx="7445880" cy="1260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 dirty="0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Научимся находить приставки в словах.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CC8063A-1B42-4F4E-B5B0-2939A76A4E19}"/>
              </a:ext>
            </a:extLst>
          </p:cNvPr>
          <p:cNvSpPr/>
          <p:nvPr/>
        </p:nvSpPr>
        <p:spPr>
          <a:xfrm>
            <a:off x="148281" y="275508"/>
            <a:ext cx="1919416" cy="589466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A9FC742-C2FB-4BE6-BE43-23CF51C617C4}"/>
              </a:ext>
            </a:extLst>
          </p:cNvPr>
          <p:cNvSpPr txBox="1">
            <a:spLocks/>
          </p:cNvSpPr>
          <p:nvPr/>
        </p:nvSpPr>
        <p:spPr>
          <a:xfrm>
            <a:off x="322766" y="115559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/>
          <a:lstStyle>
            <a:lvl1pPr algn="l" hangingPunct="0">
              <a:tabLst/>
              <a:defRPr lang="ru-RU" sz="4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PT Astra Sans" pitchFamily="34"/>
                <a:ea typeface="Tahoma" pitchFamily="2"/>
              </a:defRPr>
            </a:lvl1pPr>
          </a:lstStyle>
          <a:p>
            <a:pPr rtl="0"/>
            <a:r>
              <a:rPr lang="ru-RU" sz="2400">
                <a:solidFill>
                  <a:sysClr val="windowText" lastClr="000000"/>
                </a:solidFill>
              </a:rPr>
              <a:t>План урока:</a:t>
            </a:r>
            <a:endParaRPr lang="ru-RU" sz="2400" dirty="0">
              <a:solidFill>
                <a:sysClr val="windowText" lastClr="00000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3E7D0D5-60F6-4FE0-BF5E-B403620CF18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500" l="10000" r="90000">
                        <a14:foregroundMark x1="43125" y1="72125" x2="48625" y2="45375"/>
                        <a14:foregroundMark x1="46375" y1="41500" x2="37250" y2="62000"/>
                        <a14:foregroundMark x1="49375" y1="45000" x2="41750" y2="43750"/>
                        <a14:foregroundMark x1="51250" y1="43750" x2="51250" y2="43750"/>
                        <a14:foregroundMark x1="53500" y1="54500" x2="63375" y2="51875"/>
                        <a14:foregroundMark x1="49375" y1="59375" x2="62750" y2="54875"/>
                        <a14:foregroundMark x1="64625" y1="56125" x2="64375" y2="47375"/>
                        <a14:foregroundMark x1="60125" y1="56875" x2="60125" y2="56875"/>
                        <a14:foregroundMark x1="62000" y1="57750" x2="62000" y2="57750"/>
                        <a14:foregroundMark x1="54875" y1="10750" x2="59750" y2="10750"/>
                        <a14:foregroundMark x1="58750" y1="79750" x2="51000" y2="65000"/>
                        <a14:foregroundMark x1="39500" y1="60125" x2="50250" y2="69500"/>
                        <a14:foregroundMark x1="45125" y1="69500" x2="40125" y2="60375"/>
                        <a14:foregroundMark x1="50250" y1="41125" x2="55875" y2="49000"/>
                        <a14:foregroundMark x1="41750" y1="69500" x2="38500" y2="56500"/>
                        <a14:foregroundMark x1="46375" y1="88875" x2="36625" y2="88500"/>
                        <a14:foregroundMark x1="57500" y1="92500" x2="65375" y2="89125"/>
                        <a14:foregroundMark x1="62000" y1="88250" x2="61375" y2="84875"/>
                        <a14:foregroundMark x1="45125" y1="86500" x2="47000" y2="83625"/>
                        <a14:foregroundMark x1="47625" y1="86500" x2="47625" y2="86500"/>
                        <a14:foregroundMark x1="49375" y1="87500" x2="46750" y2="82000"/>
                        <a14:foregroundMark x1="65625" y1="87875" x2="62375" y2="84875"/>
                        <a14:foregroundMark x1="40875" y1="34875" x2="40875" y2="34875"/>
                        <a14:foregroundMark x1="56500" y1="26750" x2="61375" y2="1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flipH="1">
            <a:off x="3002506" y="803945"/>
            <a:ext cx="2520000" cy="25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6764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BFDFE7-C40C-43B9-9DFA-FD03CE34E19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3999" y="80280"/>
            <a:ext cx="9071640" cy="1238039"/>
          </a:xfrm>
        </p:spPr>
        <p:txBody>
          <a:bodyPr vert="horz"/>
          <a:lstStyle/>
          <a:p>
            <a:pPr rtl="0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239769A-6883-4225-86CB-A887CEC828B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/>
          <a:p>
            <a:pPr algn="ctr" rtl="0"/>
            <a:endParaRPr lang="ru-RU" sz="320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6FCB24-B941-4A07-AA2F-A50494C77D9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-90000"/>
            <a:ext cx="10080000" cy="57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F118A34-3271-4C29-B545-2F1CB2245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982" y="1392195"/>
            <a:ext cx="5148097" cy="26624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D29C56-8EDE-48D4-AD26-C5182F882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867" y="1111009"/>
            <a:ext cx="6630325" cy="29436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2CF65C-11BF-4537-984F-699523716A58}"/>
              </a:ext>
            </a:extLst>
          </p:cNvPr>
          <p:cNvSpPr txBox="1"/>
          <p:nvPr/>
        </p:nvSpPr>
        <p:spPr>
          <a:xfrm>
            <a:off x="7398079" y="3359212"/>
            <a:ext cx="1297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rgbClr val="FF0000"/>
                </a:solidFill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50E9CF-0393-4437-BD9B-B1CEE2E80E8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3999" y="80280"/>
            <a:ext cx="9071640" cy="1238039"/>
          </a:xfrm>
        </p:spPr>
        <p:txBody>
          <a:bodyPr vert="horz"/>
          <a:lstStyle/>
          <a:p>
            <a:pPr rtl="0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C5F75FC-73D7-47F2-AA88-5614E27A4FA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/>
        <p:txBody>
          <a:bodyPr vert="horz" anchor="ctr"/>
          <a:lstStyle/>
          <a:p>
            <a:pPr algn="ctr" rtl="0"/>
            <a:endParaRPr lang="ru-RU" sz="320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DCC126-51B4-47D0-80C7-502F0AD9933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-90000"/>
            <a:ext cx="10080000" cy="57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471EB4C-FA29-45B6-AEC3-D4061BE7BE7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8360" y="1844279"/>
            <a:ext cx="9071640" cy="2475720"/>
          </a:xfrm>
        </p:spPr>
        <p:txBody>
          <a:bodyPr vert="horz"/>
          <a:lstStyle/>
          <a:p>
            <a:pPr lvl="0" rtl="0"/>
            <a:r>
              <a:rPr lang="ru-RU" sz="3600" b="1" dirty="0"/>
              <a:t>Цель: </a:t>
            </a:r>
            <a:r>
              <a:rPr lang="ru-RU" sz="3600" dirty="0"/>
              <a:t>узнать, что такое приставка, научиться находить приставку в слове.</a:t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56EF2D1-85F0-45F7-AA72-5AFAAC7956C4}"/>
              </a:ext>
            </a:extLst>
          </p:cNvPr>
          <p:cNvSpPr/>
          <p:nvPr/>
        </p:nvSpPr>
        <p:spPr>
          <a:xfrm>
            <a:off x="2117124" y="80280"/>
            <a:ext cx="5412260" cy="946440"/>
          </a:xfrm>
          <a:prstGeom prst="roundRect">
            <a:avLst/>
          </a:prstGeom>
          <a:solidFill>
            <a:srgbClr val="A2A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612244A-29FF-4152-B87F-61450FE0A2BB}"/>
              </a:ext>
            </a:extLst>
          </p:cNvPr>
          <p:cNvSpPr txBox="1">
            <a:spLocks/>
          </p:cNvSpPr>
          <p:nvPr/>
        </p:nvSpPr>
        <p:spPr>
          <a:xfrm>
            <a:off x="2340000" y="18000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/>
          <a:lstStyle>
            <a:lvl1pPr algn="l" hangingPunct="0">
              <a:tabLst/>
              <a:defRPr lang="ru-RU" sz="4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PT Astra Sans" pitchFamily="34"/>
                <a:ea typeface="Tahoma" pitchFamily="2"/>
              </a:defRPr>
            </a:lvl1pPr>
          </a:lstStyle>
          <a:p>
            <a:pPr rtl="0"/>
            <a:r>
              <a:rPr lang="ru-RU">
                <a:solidFill>
                  <a:sysClr val="windowText" lastClr="000000"/>
                </a:solidFill>
              </a:rPr>
              <a:t>Тема: «Приставка»</a:t>
            </a:r>
          </a:p>
        </p:txBody>
      </p:sp>
    </p:spTree>
    <p:extLst>
      <p:ext uri="{BB962C8B-B14F-4D97-AF65-F5344CB8AC3E}">
        <p14:creationId xmlns:p14="http://schemas.microsoft.com/office/powerpoint/2010/main" val="912514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2A0CA8-0F38-4969-8B88-0E9C4B57395D}"/>
              </a:ext>
            </a:extLst>
          </p:cNvPr>
          <p:cNvSpPr txBox="1"/>
          <p:nvPr/>
        </p:nvSpPr>
        <p:spPr>
          <a:xfrm>
            <a:off x="1260000" y="621000"/>
            <a:ext cx="3743640" cy="4419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800" b="0" i="0" u="none" strike="noStrike" kern="1200" cap="none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• сегодня я узнал…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• было интересно…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• было трудно…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• я выполнял задания…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• теперь я могу…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cap="none">
                <a:ln>
                  <a:noFill/>
                </a:ln>
                <a:latin typeface="PT Astra Sans" pitchFamily="34"/>
                <a:ea typeface="Tahoma" pitchFamily="2"/>
                <a:cs typeface="Noto Sans Devanagari" pitchFamily="2"/>
              </a:rPr>
              <a:t>• я научился…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5D26C7-D050-4106-8272-F32EB699C6B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400000" y="900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../../../../../usr/lib/libreoffice/share/template/common/ШАБЛОН_ПРЕЗЕНТАЦИИ_2019-07-22.otp</Template>
  <TotalTime>257</TotalTime>
  <Words>231</Words>
  <Application>Microsoft Office PowerPoint</Application>
  <PresentationFormat>Произвольный</PresentationFormat>
  <Paragraphs>55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PT Astra Sans</vt:lpstr>
      <vt:lpstr>Обычный</vt:lpstr>
      <vt:lpstr>Презентация PowerPoint</vt:lpstr>
      <vt:lpstr>Презентация PowerPoint</vt:lpstr>
      <vt:lpstr>Золотой ключик, или Приключения Буратино</vt:lpstr>
      <vt:lpstr>Презентация PowerPoint</vt:lpstr>
      <vt:lpstr>Презентация PowerPoint</vt:lpstr>
      <vt:lpstr>Презентация PowerPoint</vt:lpstr>
      <vt:lpstr>Тема: «Приставка»</vt:lpstr>
      <vt:lpstr>Цель: узнать, что такое приставка, научиться находить приставку в слове.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Цель: узнать, что такое приставка, научиться находить приставку в слове.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34</cp:revision>
  <dcterms:created xsi:type="dcterms:W3CDTF">2025-02-18T11:49:21Z</dcterms:created>
  <dcterms:modified xsi:type="dcterms:W3CDTF">2025-02-20T18:17:29Z</dcterms:modified>
</cp:coreProperties>
</file>