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9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2823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379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094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9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030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60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106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102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390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996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441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986B9-90B6-4559-A8FE-DF438D4E1B82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8209-C45B-488A-968F-040E332A5C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124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hyperlink" Target="http://rebenkoved.ru/wp-content/uploads/2016/07/59e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547" y="2639410"/>
            <a:ext cx="53973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3840481" cy="7509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88872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C21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Игры</a:t>
            </a:r>
            <a:r>
              <a:rPr kumimoji="0" lang="ru-RU" altLang="ru-RU" sz="1400" b="1" i="0" u="none" strike="noStrike" cap="none" normalizeH="0" dirty="0" smtClean="0">
                <a:ln>
                  <a:noFill/>
                </a:ln>
                <a:solidFill>
                  <a:srgbClr val="0C21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C21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развития зрительной памяти</a:t>
            </a:r>
            <a:endParaRPr kumimoji="0" lang="ru-RU" altLang="ru-RU" sz="1400" b="0" i="1" u="sng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altLang="ru-RU" sz="1200" b="0" i="1" u="sng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Игра «Фотообъектив»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Ребенку предлагают несколько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секунд посмотреть на что-либо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(предмет, объект, человека), мысленно сфотографировав это, после чего описать все детали, которые удалось запомнить. Разнообразить игру можно, предлагая ребенку запоминать расположение игрушек или предметов, меняя их местами или удаляя один из предметов.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rgbClr val="0C212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altLang="ru-RU" sz="1200" b="0" i="1" u="sng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Игра для развития зрительной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12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kumimoji="0" lang="ru-RU" altLang="ru-RU" sz="1200" b="0" i="1" u="sng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амяти</a:t>
            </a:r>
            <a:r>
              <a:rPr lang="ru-RU" altLang="ru-RU" sz="12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 также моторики рук,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внимания и усидчивости. </a:t>
            </a:r>
            <a:r>
              <a:rPr kumimoji="0" lang="ru-RU" alt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Взрослый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рисует что-то на бумаге, после чего дает детям время запомнить рисунок. Спустя отведенное время рисунок прячется, и дети должны зарисовать его так, как смогли запомнить.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altLang="ru-RU" sz="12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Игра с карточками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Каждую карточку, 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 которых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изображены геометрические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фигуры, показывают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ребенку в течение 10 секунд, после чего просят его нарисовать на бумаге изображенные на карточке фигуры в правильной последовательности.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altLang="ru-RU" sz="12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Запоминание картинок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Покажите ребёнку 5 предметных картинок. Уберите и через некоторое время спросите, что он запомнил. В следующий раз предложите запомнить 6 картинок и так далее, наращивая объём до 10.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ru-RU" altLang="ru-RU" sz="1400" b="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ru-RU" altLang="ru-RU" sz="1400" b="0" i="1" u="sng" strike="noStrike" cap="none" normalizeH="0" baseline="0" dirty="0" smtClean="0">
              <a:ln>
                <a:noFill/>
              </a:ln>
              <a:solidFill>
                <a:srgbClr val="0C212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6" name="Picture 12" descr="развитие памяти у детей с зп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0551" y="72337325"/>
            <a:ext cx="1317426" cy="26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22600" y="0"/>
            <a:ext cx="3451538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Игровые задания для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развития двигательной 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памяти</a:t>
            </a:r>
          </a:p>
          <a:p>
            <a:r>
              <a:rPr lang="ru-RU" sz="1400" i="1" dirty="0" smtClean="0">
                <a:latin typeface="Arial" pitchFamily="34" charset="0"/>
                <a:cs typeface="Arial" pitchFamily="34" charset="0"/>
              </a:rPr>
              <a:t>• «</a:t>
            </a: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Делай раз, делай два»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Инструкция: я показываю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 движения, а ты посмотри и постарайся запомнить. Сколько ты движений смог повторить?»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Упражнения на развитие словесно-логической памяти</a:t>
            </a:r>
          </a:p>
          <a:p>
            <a:pPr>
              <a:buFont typeface="Arial" pitchFamily="34" charset="0"/>
              <a:buChar char="•"/>
            </a:pP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«Группировка слов»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Например: Шкаф, листья, стол, лужа, диван, капля, дерево, кресло, почки, гроза, лес, дождь. Найди пары, связанные по смыслу, чтобы было легче запомнить.</a:t>
            </a:r>
          </a:p>
          <a:p>
            <a:pPr>
              <a:buFont typeface="Arial" pitchFamily="34" charset="0"/>
              <a:buChar char="•"/>
            </a:pP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«Свяжи пару»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Например: дана пара слов 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конфета — дерево.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Нужно связать эти понятия между собой. «Хорошо было бы, если бы конфеты росли на дереве, как яблоки». Такое предложение вызывает яркий зрительный образ, и пару слов становится легко запомнить.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«Рисуем схему»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Например, запоминаем предложение : «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У дороги растёт высокое </a:t>
            </a:r>
          </a:p>
          <a:p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дерево.»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Для этого рисуем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схематический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 рисунок — это простейший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набросок. 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4119" y="231820"/>
            <a:ext cx="402087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Игровые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задания для развития слуховой памяти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u="sng" dirty="0">
                <a:latin typeface="Arial" pitchFamily="34" charset="0"/>
                <a:cs typeface="Arial" pitchFamily="34" charset="0"/>
              </a:rPr>
              <a:t>«Поиграем в мяч»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Будем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называть все живое и неживое, что может передвигаться по воде, все, что бывает зеленого цвета, все у чего есть колеса, и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т.д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».</a:t>
            </a:r>
          </a:p>
          <a:p>
            <a:pPr>
              <a:buFont typeface="Arial" pitchFamily="34" charset="0"/>
              <a:buChar char="•"/>
            </a:pP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u="sng" dirty="0">
                <a:latin typeface="Arial" pitchFamily="34" charset="0"/>
                <a:cs typeface="Arial" pitchFamily="34" charset="0"/>
              </a:rPr>
              <a:t>«Счет предметов»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Инструкция: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Как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ты думаешь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сможешь ли ты сосчитать,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сколько деревьев и машин.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Считай по порядку сразу и тех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других, нигде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ничего не записывая и не загибая пальцев.</a:t>
            </a:r>
          </a:p>
          <a:p>
            <a:pPr>
              <a:buFont typeface="Arial" pitchFamily="34" charset="0"/>
              <a:buChar char="•"/>
            </a:pPr>
            <a:r>
              <a:rPr lang="ru-RU" sz="1400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u="sng" dirty="0">
                <a:latin typeface="Arial" pitchFamily="34" charset="0"/>
                <a:cs typeface="Arial" pitchFamily="34" charset="0"/>
              </a:rPr>
              <a:t>«Кто назовет больше»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Инструкция: «Назови как можно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больше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цветов и оттенков.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Назови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как можно больше имен девочек. Мальчиков. Сказочных героев.</a:t>
            </a:r>
            <a:r>
              <a:rPr lang="ru-RU" altLang="ru-RU" sz="1400" dirty="0">
                <a:solidFill>
                  <a:srgbClr val="0C212B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ru-RU" sz="1400" dirty="0" smtClean="0">
              <a:solidFill>
                <a:srgbClr val="0C212B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altLang="ru-RU" sz="1400" i="1" u="sng" dirty="0" smtClean="0">
                <a:latin typeface="Arial" pitchFamily="34" charset="0"/>
                <a:cs typeface="Arial" pitchFamily="34" charset="0"/>
              </a:rPr>
              <a:t>Упражнение </a:t>
            </a:r>
            <a:r>
              <a:rPr lang="ru-RU" altLang="ru-RU" sz="1400" i="1" u="sng" dirty="0">
                <a:latin typeface="Arial" pitchFamily="34" charset="0"/>
                <a:cs typeface="Arial" pitchFamily="34" charset="0"/>
              </a:rPr>
              <a:t>«Лесенка слов»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Повторение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слов за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взрослым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добавлением нового слова, связанного с предыдущим прямым или косвенным образом. Например: Кошка.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Кошка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. Молоко.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Кошка. Молоко. Мышка.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Кошка. Молоко. Мышка. Клубок.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Кошка. Молоко. Мышка. Клубок.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Когти…»</a:t>
            </a:r>
            <a:endParaRPr lang="ru-RU" altLang="ru-RU" sz="14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Таким образом можно добавлять новые слова до тех пор, пока ребенок не начнет путаться и сбиваться.</a:t>
            </a:r>
            <a:endParaRPr lang="ru-RU" altLang="ru-RU" sz="1400" dirty="0">
              <a:solidFill>
                <a:srgbClr val="0C212B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C212B"/>
              </a:solidFill>
              <a:latin typeface="MuseoCyrillic-700"/>
            </a:endParaRPr>
          </a:p>
        </p:txBody>
      </p:sp>
      <p:pic>
        <p:nvPicPr>
          <p:cNvPr id="2050" name="Picture 2" descr="https://openclipart.org/image/2400px/svg_to_png/298231/camera-clipart-pdv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7552" y="365759"/>
            <a:ext cx="784146" cy="654389"/>
          </a:xfrm>
          <a:prstGeom prst="rect">
            <a:avLst/>
          </a:prstGeom>
          <a:noFill/>
        </p:spPr>
      </p:pic>
      <p:pic>
        <p:nvPicPr>
          <p:cNvPr id="2052" name="Picture 4" descr="http://photoudom.ru/photo/0e/0e8b1f39952719a2fe4898ee55241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69325" y="2259877"/>
            <a:ext cx="922122" cy="646609"/>
          </a:xfrm>
          <a:prstGeom prst="rect">
            <a:avLst/>
          </a:prstGeom>
          <a:noFill/>
        </p:spPr>
      </p:pic>
      <p:pic>
        <p:nvPicPr>
          <p:cNvPr id="2054" name="Picture 6" descr="http://maxmediadv.ru/upload/medialibrary/68b/68b830f1129da91591cfff294808fe7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0951" y="4044827"/>
            <a:ext cx="757644" cy="683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6" name="Picture 8" descr="https://multiurok.ru/img/209688/image_5af0326e3b15f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7889" y="488043"/>
            <a:ext cx="681083" cy="681083"/>
          </a:xfrm>
          <a:prstGeom prst="rect">
            <a:avLst/>
          </a:prstGeom>
          <a:noFill/>
        </p:spPr>
      </p:pic>
      <p:pic>
        <p:nvPicPr>
          <p:cNvPr id="2058" name="Picture 10" descr="https://ot2do6.ru/uploads/posts/2015-10/thumbs/1445256916_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92686" y="1554482"/>
            <a:ext cx="1358537" cy="627335"/>
          </a:xfrm>
          <a:prstGeom prst="rect">
            <a:avLst/>
          </a:prstGeom>
          <a:noFill/>
        </p:spPr>
      </p:pic>
      <p:pic>
        <p:nvPicPr>
          <p:cNvPr id="2060" name="Picture 12" descr="https://ds04.infourok.ru/uploads/ex/0774/0008ba03-ec685e69/img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570" y="2638289"/>
            <a:ext cx="1046842" cy="785132"/>
          </a:xfrm>
          <a:prstGeom prst="rect">
            <a:avLst/>
          </a:prstGeom>
          <a:noFill/>
        </p:spPr>
      </p:pic>
      <p:pic>
        <p:nvPicPr>
          <p:cNvPr id="2062" name="Picture 14" descr="https://banner2.kisspng.com/20180407/dre/kisspng-desktop-wallpaper-stairs-clip-art-stair-5ac8cd8281f8d9.888485011523109250532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00772" y="4781007"/>
            <a:ext cx="612321" cy="1251857"/>
          </a:xfrm>
          <a:prstGeom prst="rect">
            <a:avLst/>
          </a:prstGeom>
          <a:noFill/>
        </p:spPr>
      </p:pic>
      <p:pic>
        <p:nvPicPr>
          <p:cNvPr id="2071" name="Picture 23" descr="https://arhivurokov.ru/kopilka/up/html/2018/01/15/k_5a5cb8b062ad1/450100_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861593" y="169818"/>
            <a:ext cx="1082213" cy="998628"/>
          </a:xfrm>
          <a:prstGeom prst="rect">
            <a:avLst/>
          </a:prstGeom>
          <a:noFill/>
        </p:spPr>
      </p:pic>
      <p:pic>
        <p:nvPicPr>
          <p:cNvPr id="2073" name="Picture 25" descr="https://st2.depositphotos.com/4717767/11738/v/950/depositphotos_117385126-stock-illustration-mountain-road-tree-graphic-art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016342" y="5796647"/>
            <a:ext cx="962297" cy="106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603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996" y="0"/>
            <a:ext cx="3838302" cy="4351338"/>
          </a:xfrm>
        </p:spPr>
        <p:txBody>
          <a:bodyPr>
            <a:normAutofit fontScale="25000" lnSpcReduction="20000"/>
          </a:bodyPr>
          <a:lstStyle/>
          <a:p>
            <a:pPr marL="0" lvl="0" indent="0" eaLnBrk="0" fontAlgn="ctr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 sz="5600" dirty="0">
                <a:latin typeface="Arial" panose="020B0604020202020204" pitchFamily="34" charset="0"/>
              </a:rPr>
              <a:t>Все перечисленные выше игры и упражнения должны быть  </a:t>
            </a:r>
            <a:r>
              <a:rPr lang="ru-RU" altLang="ru-RU" sz="5600" dirty="0" smtClean="0">
                <a:latin typeface="Arial" panose="020B0604020202020204" pitchFamily="34" charset="0"/>
              </a:rPr>
              <a:t>понятны </a:t>
            </a:r>
            <a:r>
              <a:rPr lang="ru-RU" altLang="ru-RU" sz="5600" dirty="0">
                <a:latin typeface="Arial" panose="020B0604020202020204" pitchFamily="34" charset="0"/>
              </a:rPr>
              <a:t>детям и усложняться постепенно. </a:t>
            </a:r>
            <a:endParaRPr lang="ru-RU" altLang="ru-RU" sz="5600" dirty="0" smtClean="0">
              <a:latin typeface="Arial" panose="020B0604020202020204" pitchFamily="34" charset="0"/>
            </a:endParaRPr>
          </a:p>
          <a:p>
            <a:pPr marL="0" indent="0" eaLnBrk="0" fontAlgn="ctr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 sz="5600" dirty="0" smtClean="0">
                <a:latin typeface="Arial" panose="020B0604020202020204" pitchFamily="34" charset="0"/>
              </a:rPr>
              <a:t>Перед тем как приступать к выполнению задания, ученик должен проговорить вслух, что он будет делать и для чего.</a:t>
            </a:r>
          </a:p>
          <a:p>
            <a:pPr marL="0" indent="0" eaLnBrk="0" fontAlgn="ctr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 sz="5600" dirty="0" smtClean="0">
                <a:latin typeface="Arial" panose="020B0604020202020204" pitchFamily="34" charset="0"/>
              </a:rPr>
              <a:t>Очень </a:t>
            </a:r>
            <a:r>
              <a:rPr lang="ru-RU" altLang="ru-RU" sz="5600" dirty="0">
                <a:latin typeface="Arial" panose="020B0604020202020204" pitchFamily="34" charset="0"/>
              </a:rPr>
              <a:t>важна похвала взрослого. Адекватная оценка выполненного помогает воспитывать в детях чувство уверенности в собственных силах и мотивирует их для дальнейших занятий</a:t>
            </a:r>
            <a:r>
              <a:rPr lang="ru-RU" altLang="ru-RU" sz="5600" dirty="0" smtClean="0">
                <a:latin typeface="Arial" panose="020B0604020202020204" pitchFamily="34" charset="0"/>
              </a:rPr>
              <a:t>.</a:t>
            </a:r>
          </a:p>
          <a:p>
            <a:pPr marL="0" indent="0" algn="ctr" eaLnBrk="0" fontAlgn="ctr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5600" dirty="0" smtClean="0">
                <a:latin typeface="Arial" panose="020B0604020202020204" pitchFamily="34" charset="0"/>
              </a:rPr>
              <a:t> </a:t>
            </a:r>
            <a:r>
              <a:rPr lang="ru-RU" altLang="ru-RU" sz="7200" dirty="0" smtClean="0">
                <a:latin typeface="Arial" panose="020B0604020202020204" pitchFamily="34" charset="0"/>
              </a:rPr>
              <a:t>Внимательно посмотри на фигуры 20 секунд, после чего закрой их и заполни рядом пустую сетку по памяти.</a:t>
            </a:r>
          </a:p>
          <a:p>
            <a:pPr marL="0" indent="0" eaLnBrk="0" fontAlgn="ctr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6400" dirty="0" smtClean="0">
              <a:latin typeface="Arial" panose="020B0604020202020204" pitchFamily="34" charset="0"/>
            </a:endParaRPr>
          </a:p>
          <a:p>
            <a:pPr marL="0" indent="0" eaLnBrk="0" fontAlgn="ctr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altLang="ru-RU" sz="56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24252" y="1"/>
            <a:ext cx="369678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Чтобы сохранить хорошую память на долгие годы: необходимо заучивать стихи, играть в шахматы, лото, разгадывать кроссворды, ребусы.</a:t>
            </a:r>
          </a:p>
          <a:p>
            <a:pPr>
              <a:lnSpc>
                <a:spcPct val="150000"/>
              </a:lnSpc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Память можно сравнить с деревом, которое может быть маленьким и слабым, тихим, спокойным и инертным, а может быть большим и сильным,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растущим,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развивающимся.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А какое дерево мы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 вырастим — это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все зависит от нас. 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banner2.kisspng.com/20180405/glq/kisspng-drawing-tree-root-reunion-5ac5f709d9f824.5596032915229232738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0802" y="4480560"/>
            <a:ext cx="1732548" cy="2194560"/>
          </a:xfrm>
          <a:prstGeom prst="rect">
            <a:avLst/>
          </a:prstGeom>
          <a:noFill/>
        </p:spPr>
      </p:pic>
      <p:pic>
        <p:nvPicPr>
          <p:cNvPr id="1028" name="Picture 4" descr="http://images.astronet.ru/pubd/2003/03/06/0001187355/cross_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1201" y="1416668"/>
            <a:ext cx="1043394" cy="1152906"/>
          </a:xfrm>
          <a:prstGeom prst="rect">
            <a:avLst/>
          </a:prstGeom>
          <a:noFill/>
        </p:spPr>
      </p:pic>
      <p:pic>
        <p:nvPicPr>
          <p:cNvPr id="1030" name="Picture 6" descr="http://listtoday.org/wallpaper/2015/12/chess-sports-1-widescreen-wallpap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4542" y="1371600"/>
            <a:ext cx="1868320" cy="980868"/>
          </a:xfrm>
          <a:prstGeom prst="rect">
            <a:avLst/>
          </a:prstGeom>
          <a:noFill/>
        </p:spPr>
      </p:pic>
      <p:pic>
        <p:nvPicPr>
          <p:cNvPr id="1032" name="Picture 8" descr="http://thelib.ru/books/00/13/14/00131488/_0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1" y="-136525"/>
            <a:ext cx="152400" cy="152400"/>
          </a:xfrm>
          <a:prstGeom prst="rect">
            <a:avLst/>
          </a:prstGeom>
          <a:noFill/>
        </p:spPr>
      </p:pic>
      <p:pic>
        <p:nvPicPr>
          <p:cNvPr id="1034" name="Picture 10" descr="http://thelib.ru/books/00/13/14/00131488/_0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1" y="-136525"/>
            <a:ext cx="152400" cy="152400"/>
          </a:xfrm>
          <a:prstGeom prst="rect">
            <a:avLst/>
          </a:prstGeom>
          <a:noFill/>
        </p:spPr>
      </p:pic>
      <p:pic>
        <p:nvPicPr>
          <p:cNvPr id="1036" name="Picture 12" descr="http://thelib.ru/books/00/13/14/00131488/_0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1" y="-136525"/>
            <a:ext cx="152400" cy="152400"/>
          </a:xfrm>
          <a:prstGeom prst="rect">
            <a:avLst/>
          </a:prstGeom>
          <a:noFill/>
        </p:spPr>
      </p:pic>
      <p:pic>
        <p:nvPicPr>
          <p:cNvPr id="1038" name="Picture 14" descr="http://thelib.ru/books/00/13/14/00131488/_0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1" y="-136525"/>
            <a:ext cx="152400" cy="152400"/>
          </a:xfrm>
          <a:prstGeom prst="rect">
            <a:avLst/>
          </a:prstGeom>
          <a:noFill/>
        </p:spPr>
      </p:pic>
      <p:pic>
        <p:nvPicPr>
          <p:cNvPr id="1040" name="Picture 16" descr="http://profvybor.ucoz.ru/test2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2508" y="5287374"/>
            <a:ext cx="1360154" cy="1387746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476564" y="5343092"/>
          <a:ext cx="1449978" cy="12911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3326"/>
                <a:gridCol w="483326"/>
                <a:gridCol w="483326"/>
              </a:tblGrid>
              <a:tr h="2798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26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26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9074845" y="181729"/>
            <a:ext cx="265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Памятка для </a:t>
            </a:r>
            <a:r>
              <a:rPr lang="ru-RU" smtClean="0"/>
              <a:t>родителей первоклассников.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826412" y="1281075"/>
            <a:ext cx="29193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Развитие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памяти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42" name="Picture 18" descr="http://www.homecareassistancekansascity.com/wp-content/uploads/2018/02/Home-Care-Assitance-Senior-Care-kansas-city-Dementia-Care-Overland-Park-Alzheimer-researc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33842" y="3124144"/>
            <a:ext cx="2536009" cy="177445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8281981" y="5934670"/>
            <a:ext cx="3910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Составитель: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учитель-дефектолог 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Ишоева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 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6831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619</Words>
  <Application>Microsoft Office PowerPoint</Application>
  <PresentationFormat>Произвольный</PresentationFormat>
  <Paragraphs>71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22</cp:lastModifiedBy>
  <cp:revision>8</cp:revision>
  <dcterms:created xsi:type="dcterms:W3CDTF">2018-10-28T19:25:30Z</dcterms:created>
  <dcterms:modified xsi:type="dcterms:W3CDTF">2020-02-04T07:18:30Z</dcterms:modified>
</cp:coreProperties>
</file>