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2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135"/>
    <a:srgbClr val="F65E1A"/>
    <a:srgbClr val="1E7012"/>
    <a:srgbClr val="F78037"/>
    <a:srgbClr val="B57254"/>
    <a:srgbClr val="F694E8"/>
    <a:srgbClr val="FF0066"/>
    <a:srgbClr val="189836"/>
    <a:srgbClr val="0A5109"/>
    <a:srgbClr val="D00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4" autoAdjust="0"/>
    <p:restoredTop sz="94660"/>
  </p:normalViewPr>
  <p:slideViewPr>
    <p:cSldViewPr>
      <p:cViewPr varScale="1">
        <p:scale>
          <a:sx n="69" d="100"/>
          <a:sy n="69" d="100"/>
        </p:scale>
        <p:origin x="99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B5026-347C-4CFE-BEA1-AF5FF86E2DBC}" type="datetimeFigureOut">
              <a:rPr lang="ru-RU" smtClean="0"/>
              <a:t>чт 25.10.18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0740F-C17B-4C07-BC62-3DDD99686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323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0740F-C17B-4C07-BC62-3DDD9968640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513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B9D48DD-FBE5-4050-99C1-44606D584717}" type="datetimeFigureOut">
              <a:rPr lang="ru-RU" smtClean="0"/>
              <a:pPr/>
              <a:t>чт 25.10.18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B348C47-631C-4DB9-9080-C09CA9E5DE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6.xml"/><Relationship Id="rId7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1.xml"/><Relationship Id="rId10" Type="http://schemas.openxmlformats.org/officeDocument/2006/relationships/slide" Target="slide20.xml"/><Relationship Id="rId4" Type="http://schemas.openxmlformats.org/officeDocument/2006/relationships/slide" Target="slide12.xml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" Target="slide10.xml"/><Relationship Id="rId7" Type="http://schemas.openxmlformats.org/officeDocument/2006/relationships/slide" Target="slide8.xml"/><Relationship Id="rId12" Type="http://schemas.openxmlformats.org/officeDocument/2006/relationships/slide" Target="slide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slide" Target="slide12.xml"/><Relationship Id="rId5" Type="http://schemas.openxmlformats.org/officeDocument/2006/relationships/slide" Target="slide9.xml"/><Relationship Id="rId10" Type="http://schemas.openxmlformats.org/officeDocument/2006/relationships/image" Target="../media/image15.png"/><Relationship Id="rId4" Type="http://schemas.openxmlformats.org/officeDocument/2006/relationships/image" Target="../media/image13.jpeg"/><Relationship Id="rId9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url?sa=i&amp;source=images&amp;cd=&amp;cad=rja&amp;uact=8&amp;ved=2ahUKEwiF6ceAt4PbAhXmmuAKHTPyDWAQjRx6BAgBEAU&amp;url=http://sovets.net/10786-morskaya-kapusta-dlya-pohudeniya.html&amp;psig=AOvVaw0FHmNm_831yqCWxywq0h51&amp;ust=1526326314207357" TargetMode="External"/><Relationship Id="rId13" Type="http://schemas.openxmlformats.org/officeDocument/2006/relationships/image" Target="../media/image8.jpeg"/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12" Type="http://schemas.openxmlformats.org/officeDocument/2006/relationships/image" Target="../media/image34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11" Type="http://schemas.openxmlformats.org/officeDocument/2006/relationships/image" Target="../media/image33.jpeg"/><Relationship Id="rId5" Type="http://schemas.openxmlformats.org/officeDocument/2006/relationships/image" Target="../media/image29.jpg"/><Relationship Id="rId10" Type="http://schemas.openxmlformats.org/officeDocument/2006/relationships/hyperlink" Target="https://www.google.com/url?sa=i&amp;source=images&amp;cd=&amp;cad=rja&amp;uact=8&amp;ved=2ahUKEwiOkLe0t4PbAhUDneAKHfWqDloQjRx6BAgBEAU&amp;url=https://www.ayzdorov.ru/tvtravnik_yabloki.php&amp;psig=AOvVaw1YmEzd5LmPVPnExfrRTQ0A&amp;ust=1526326470180119" TargetMode="External"/><Relationship Id="rId4" Type="http://schemas.openxmlformats.org/officeDocument/2006/relationships/image" Target="../media/image28.jpg"/><Relationship Id="rId9" Type="http://schemas.openxmlformats.org/officeDocument/2006/relationships/image" Target="../media/image32.jpeg"/><Relationship Id="rId1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slide" Target="slide17.xml"/><Relationship Id="rId7" Type="http://schemas.openxmlformats.org/officeDocument/2006/relationships/image" Target="../media/image36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slide" Target="slide19.xml"/><Relationship Id="rId10" Type="http://schemas.openxmlformats.org/officeDocument/2006/relationships/slide" Target="slide2.xml"/><Relationship Id="rId4" Type="http://schemas.openxmlformats.org/officeDocument/2006/relationships/slide" Target="slide18.xml"/><Relationship Id="rId9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slide" Target="slide15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slide" Target="slide15.xm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slide" Target="slide15.xm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s://linesa.ru/uploads/posts/2016-06/1466329316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2505" y="3125994"/>
            <a:ext cx="4176464" cy="365858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-368843" y="5172846"/>
            <a:ext cx="3291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sz="2000" dirty="0" smtClean="0">
                <a:solidFill>
                  <a:srgbClr val="0070C0"/>
                </a:solidFill>
              </a:rPr>
              <a:t>МБОУ СОШ №</a:t>
            </a:r>
            <a:r>
              <a:rPr lang="en-US" sz="2000" dirty="0" smtClean="0">
                <a:solidFill>
                  <a:srgbClr val="0070C0"/>
                </a:solidFill>
              </a:rPr>
              <a:t> 1</a:t>
            </a:r>
            <a:endParaRPr lang="ru-RU" sz="2000" dirty="0" smtClean="0">
              <a:solidFill>
                <a:srgbClr val="0070C0"/>
              </a:solidFill>
            </a:endParaRPr>
          </a:p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Учитель-дефектолог</a:t>
            </a:r>
          </a:p>
          <a:p>
            <a:pPr algn="ctr"/>
            <a:r>
              <a:rPr lang="ru-RU" sz="2000" dirty="0" err="1" smtClean="0">
                <a:solidFill>
                  <a:srgbClr val="0070C0"/>
                </a:solidFill>
              </a:rPr>
              <a:t>Ишоева</a:t>
            </a:r>
            <a:r>
              <a:rPr lang="ru-RU" sz="2000" dirty="0" smtClean="0">
                <a:solidFill>
                  <a:srgbClr val="0070C0"/>
                </a:solidFill>
              </a:rPr>
              <a:t> А.А. 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2743200" cy="16668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0380689">
            <a:off x="-462129" y="1606957"/>
            <a:ext cx="949136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694E8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 школе готов?!</a:t>
            </a:r>
            <a:endParaRPr lang="ru-RU" sz="80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F694E8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471" y="5006845"/>
            <a:ext cx="2466975" cy="18478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124614"/>
            <a:ext cx="1704604" cy="12949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">
        <p15:prstTrans prst="fallOver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E7012"/>
            </a:gs>
            <a:gs pos="82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87599"/>
            <a:ext cx="4622740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rgbClr val="F77135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</a:rPr>
              <a:t>Содержание:</a:t>
            </a:r>
            <a:endParaRPr lang="ru-RU" sz="5400" b="1" cap="none" spc="0" dirty="0">
              <a:ln w="22225">
                <a:solidFill>
                  <a:srgbClr val="F77135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447" y="800702"/>
            <a:ext cx="80813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2" action="ppaction://hlinksldjump"/>
              </a:rPr>
              <a:t>т</a:t>
            </a:r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2" action="ppaction://hlinksldjump"/>
              </a:rPr>
              <a:t>ест для родителей будущих </a:t>
            </a:r>
          </a:p>
          <a:p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2" action="ppaction://hlinksldjump"/>
              </a:rPr>
              <a:t>первоклассников</a:t>
            </a:r>
            <a:endParaRPr lang="ru-RU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113022"/>
            <a:ext cx="63126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3" action="ppaction://hlinksldjump"/>
              </a:rPr>
              <a:t>с</a:t>
            </a:r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3" action="ppaction://hlinksldjump"/>
              </a:rPr>
              <a:t>оставляющие успеха</a:t>
            </a:r>
            <a:endParaRPr lang="ru-RU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265" y="3561467"/>
            <a:ext cx="659975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4" action="ppaction://hlinksldjump"/>
              </a:rPr>
              <a:t>о</a:t>
            </a:r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4" action="ppaction://hlinksldjump"/>
              </a:rPr>
              <a:t>собенности развития</a:t>
            </a:r>
            <a:endParaRPr lang="ru-RU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820908"/>
            <a:ext cx="73394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5" action="ppaction://hlinksldjump"/>
              </a:rPr>
              <a:t>п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5" action="ppaction://hlinksldjump"/>
              </a:rPr>
              <a:t>одготовка по предметам</a:t>
            </a:r>
            <a:endParaRPr lang="ru-RU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144" y="5042585"/>
            <a:ext cx="59809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6" action="ppaction://hlinksldjump"/>
              </a:rPr>
              <a:t>п</a:t>
            </a:r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6" action="ppaction://hlinksldjump"/>
              </a:rPr>
              <a:t>итание школьника</a:t>
            </a:r>
            <a:endParaRPr lang="ru-RU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144" y="4302026"/>
            <a:ext cx="56350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7" action="ppaction://hlinksldjump"/>
              </a:rPr>
              <a:t>режим – это важно</a:t>
            </a:r>
            <a:endParaRPr lang="ru-RU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4200" y="5783144"/>
            <a:ext cx="35890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8" action="ppaction://hlinksldjump"/>
              </a:rPr>
              <a:t>польза игр</a:t>
            </a:r>
            <a:endParaRPr lang="ru-RU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18476" y="5783144"/>
            <a:ext cx="2281778" cy="923330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10" action="ppaction://hlinksldjump"/>
              </a:rPr>
              <a:t>выход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1033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8568952" cy="52578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ru-RU" dirty="0" smtClean="0"/>
              <a:t>     </a:t>
            </a:r>
            <a:r>
              <a:rPr lang="ru-RU" sz="2600" dirty="0" smtClean="0">
                <a:solidFill>
                  <a:srgbClr val="FFC000"/>
                </a:solidFill>
              </a:rPr>
              <a:t>За каждый ответ «да» поставьте 1 балл и подсчитайте, сколько получилось в сумме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 smtClean="0"/>
              <a:t>Радует ли ребёнка тот факт, что в скором времени он станет первоклассником?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 smtClean="0"/>
              <a:t> Есть ли у ребёнка потребность в новых знаниях?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 smtClean="0"/>
              <a:t>Легко ли ребёнок управляет своим вниманием?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 smtClean="0"/>
              <a:t>Сможет ли придумать рассказ, опираясь на картинки?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 smtClean="0"/>
              <a:t>Любит ли ребёнок читать стихи? Сможет ли рассказать больше одного?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Тест. Насколько ваш ребёнок подготовлен к школе?</a:t>
            </a: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http://s1.pic4you.ru/allimage/y2012/08-20/12216/235617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356992"/>
            <a:ext cx="1850268" cy="23762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16016" y="5589240"/>
            <a:ext cx="2111476" cy="9233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5" action="ppaction://hlinksldjump"/>
              </a:rPr>
              <a:t>далее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850" fill="hold">
                                          <p:stCondLst>
                                            <p:cond delay="8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850" fill="hold">
                                          <p:stCondLst>
                                            <p:cond delay="17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850" fill="hold">
                                          <p:stCondLst>
                                            <p:cond delay="25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850" fill="hold">
                                          <p:stCondLst>
                                            <p:cond delay="34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468544" cy="609329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ru-RU" sz="2600" dirty="0" smtClean="0"/>
              <a:t>Может ли назвать существительные во множественном числе? (стол – столы)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ru-RU" sz="2600" dirty="0" smtClean="0"/>
              <a:t>Хорошо ли он читает по слогам?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ru-RU" sz="2600" dirty="0" smtClean="0"/>
              <a:t>Сосчитает ли до 10 и обратно?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ru-RU" sz="2600" dirty="0" smtClean="0"/>
              <a:t>Аккуратен ли при использовании клея, ножниц. Доверяете ли ему вырезать самостоятельно?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ru-RU" sz="2600" dirty="0" smtClean="0"/>
              <a:t>Часто ли возникает желание порисовать или раскрасить картинки.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ru-RU" sz="2600" dirty="0" smtClean="0"/>
              <a:t>С лёгкостью ли собирает </a:t>
            </a:r>
            <a:r>
              <a:rPr lang="ru-RU" sz="2600" dirty="0" err="1" smtClean="0"/>
              <a:t>пазлы</a:t>
            </a:r>
            <a:r>
              <a:rPr lang="ru-RU" sz="2600" dirty="0" smtClean="0"/>
              <a:t>?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ru-RU" sz="2600" dirty="0" smtClean="0"/>
              <a:t>Хорошо ли знает, как называются домашние и дикие животные?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ru-RU" sz="2600" dirty="0" smtClean="0"/>
              <a:t>Сможет ли обобщить понятия? (свитер, пальто, брюки - …одежда)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ru-RU" sz="2600" dirty="0" smtClean="0"/>
              <a:t>Сможет ли четко следовать инструкции?</a:t>
            </a:r>
            <a:endParaRPr lang="ru-RU" sz="2600" dirty="0"/>
          </a:p>
        </p:txBody>
      </p:sp>
      <p:pic>
        <p:nvPicPr>
          <p:cNvPr id="4" name="Picture 2" descr="http://s1.pic4you.ru/allimage/y2012/08-20/12216/235617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5848" y="692696"/>
            <a:ext cx="1368152" cy="175709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679493" y="5733256"/>
            <a:ext cx="2111476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4" action="ppaction://hlinksldjump"/>
              </a:rPr>
              <a:t>далее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850" fill="hold">
                                          <p:stCondLst>
                                            <p:cond delay="8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850" fill="hold">
                                          <p:stCondLst>
                                            <p:cond delay="1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850" fill="hold">
                                          <p:stCondLst>
                                            <p:cond delay="25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850" fill="hold">
                                          <p:stCondLst>
                                            <p:cond delay="3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284984"/>
            <a:ext cx="7992888" cy="292494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Blip>
                <a:blip r:embed="rId2"/>
              </a:buBlip>
            </a:pPr>
            <a:r>
              <a:rPr lang="ru-RU" sz="2400" dirty="0" smtClean="0"/>
              <a:t>Менее 9 баллов – старайтесь больше времени уделять подготовке ребёнка к школе, ему очень нужно Ваше внимание и участие! Не огорчайтесь, главное – вовремя выявить и предупредить возможные трудности.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7632848" cy="93610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>Результаты теста: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7170" name="Picture 2" descr="https://1001freedownloads.s3.amazonaws.com/vector/thumb/120942/tango-style-p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3800" y="4437112"/>
            <a:ext cx="1800200" cy="1800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95536" y="1124744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ru-RU" sz="2400" dirty="0" smtClean="0"/>
              <a:t>13 – 14 баллов – Вы хорошо поработали, готовя ребёнка к школьной жизни, будьте уверены, что адаптация пройдёт легко.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2564904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ru-RU" sz="2400" dirty="0" smtClean="0"/>
              <a:t>9 – 12 баллов – Ваш ребёнок многому научился, но есть сферы, над которыми вам надо поработать.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47131" y="5445224"/>
            <a:ext cx="2106667" cy="9233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5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уб 9"/>
          <p:cNvSpPr/>
          <p:nvPr/>
        </p:nvSpPr>
        <p:spPr>
          <a:xfrm>
            <a:off x="0" y="4922145"/>
            <a:ext cx="9144000" cy="1368152"/>
          </a:xfrm>
          <a:prstGeom prst="cub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58035" y="5438778"/>
            <a:ext cx="757194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hlinkClick r:id="rId3" action="ppaction://hlinksldjump"/>
              </a:rPr>
              <a:t>Психологическая готовность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-117369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Составляющие успеха первоклассника: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2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Куб 10"/>
          <p:cNvSpPr/>
          <p:nvPr/>
        </p:nvSpPr>
        <p:spPr>
          <a:xfrm>
            <a:off x="279372" y="3971024"/>
            <a:ext cx="8640960" cy="1224136"/>
          </a:xfrm>
          <a:prstGeom prst="cub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00895" y="4288921"/>
            <a:ext cx="61305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5" action="ppaction://hlinksldjump"/>
              </a:rPr>
              <a:t>Физическая готовность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Куб 11"/>
          <p:cNvSpPr/>
          <p:nvPr/>
        </p:nvSpPr>
        <p:spPr>
          <a:xfrm>
            <a:off x="591405" y="2957175"/>
            <a:ext cx="7776864" cy="1296144"/>
          </a:xfrm>
          <a:prstGeom prst="cube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59312" y="3319744"/>
            <a:ext cx="72253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7" action="ppaction://hlinksldjump"/>
              </a:rPr>
              <a:t>Эмоциональная готовность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Куб 12"/>
          <p:cNvSpPr/>
          <p:nvPr/>
        </p:nvSpPr>
        <p:spPr>
          <a:xfrm>
            <a:off x="858035" y="1593498"/>
            <a:ext cx="7302032" cy="1656184"/>
          </a:xfrm>
          <a:prstGeom prst="cube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14234" y="1938131"/>
            <a:ext cx="68171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hlinkClick r:id="rId9" action="ppaction://hlinksldjump"/>
              </a:rPr>
              <a:t>Интеллектуальная и речевая</a:t>
            </a:r>
            <a:endParaRPr lang="ru-RU" sz="3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hlinkClick r:id="rId9" action="ppaction://hlinksldjump"/>
            </a:endParaRP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9" action="ppaction://hlinksldjump"/>
              </a:rPr>
              <a:t>готовность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146" name="Picture 2" descr="https://kolomna-school15.edumsko.ru/uploads/8000/28806/section/374656/1439925513_bell2.png?150391321287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81972"/>
            <a:ext cx="1369952" cy="1481030"/>
          </a:xfrm>
          <a:prstGeom prst="rect">
            <a:avLst/>
          </a:prstGeom>
          <a:noFill/>
        </p:spPr>
      </p:pic>
      <p:pic>
        <p:nvPicPr>
          <p:cNvPr id="14" name="Picture 2" descr="https://kolomna-school15.edumsko.ru/uploads/8000/28806/section/374656/1439925513_bell2.png?150391321287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23811" y="743974"/>
            <a:ext cx="1369952" cy="1481030"/>
          </a:xfrm>
          <a:prstGeom prst="rect">
            <a:avLst/>
          </a:prstGeom>
          <a:noFill/>
          <a:scene3d>
            <a:camera prst="orthographicFront">
              <a:rot lat="0" lon="0" rev="3600000"/>
            </a:camera>
            <a:lightRig rig="threePt" dir="t"/>
          </a:scene3d>
        </p:spPr>
      </p:pic>
      <p:sp>
        <p:nvSpPr>
          <p:cNvPr id="2" name="Прямоугольник 1">
            <a:hlinkClick r:id="rId11" action="ppaction://hlinksldjump"/>
          </p:cNvPr>
          <p:cNvSpPr/>
          <p:nvPr/>
        </p:nvSpPr>
        <p:spPr>
          <a:xfrm>
            <a:off x="3666507" y="6123840"/>
            <a:ext cx="2199300" cy="707886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12" action="ppaction://hlinksldjump"/>
              </a:rPr>
              <a:t>назад</a:t>
            </a:r>
            <a:endParaRPr lang="ru-RU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2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2534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000" dirty="0" smtClean="0">
                <a:solidFill>
                  <a:srgbClr val="FFC000"/>
                </a:solidFill>
                <a:latin typeface="Arial Black" pitchFamily="34" charset="0"/>
              </a:rPr>
              <a:t>Интеллектуальная и речевая </a:t>
            </a:r>
            <a:r>
              <a:rPr lang="ru-RU" sz="3000" dirty="0" smtClean="0">
                <a:solidFill>
                  <a:srgbClr val="FFC000"/>
                </a:solidFill>
                <a:latin typeface="Arial Black" pitchFamily="34" charset="0"/>
              </a:rPr>
              <a:t>подготовка</a:t>
            </a:r>
          </a:p>
          <a:p>
            <a:pPr>
              <a:buNone/>
            </a:pPr>
            <a:r>
              <a:rPr lang="ru-RU" dirty="0" smtClean="0"/>
              <a:t>Примерные задания для оценки и развития </a:t>
            </a:r>
          </a:p>
          <a:p>
            <a:pPr>
              <a:buNone/>
            </a:pPr>
            <a:r>
              <a:rPr lang="ru-RU" dirty="0" smtClean="0"/>
              <a:t>интеллекта:</a:t>
            </a:r>
          </a:p>
          <a:p>
            <a:r>
              <a:rPr lang="ru-RU" dirty="0" smtClean="0"/>
              <a:t>Цепочку слов назвать общим словом: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 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(Помидор, редис, огурец, картошка – овощи).</a:t>
            </a:r>
          </a:p>
          <a:p>
            <a:r>
              <a:rPr lang="ru-RU" dirty="0" smtClean="0"/>
              <a:t>Найти лишнее слово в цепочке слов: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(Корабль,  лодка, океан, катер).</a:t>
            </a:r>
          </a:p>
          <a:p>
            <a:r>
              <a:rPr lang="ru-RU" dirty="0" smtClean="0"/>
              <a:t>Заменить единственное число на множественное.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(рука - …руки, мяч -…мячи).</a:t>
            </a:r>
          </a:p>
          <a:p>
            <a:r>
              <a:rPr lang="ru-RU" dirty="0" smtClean="0"/>
              <a:t>Разложить сюжетные картинки в правильной </a:t>
            </a:r>
            <a:r>
              <a:rPr lang="ru-RU" dirty="0" smtClean="0"/>
              <a:t>последовательности и составить рассказ по ним.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(собираются тучи, идёт дождь, выглядывает солнце, появляется радуга).</a:t>
            </a:r>
          </a:p>
          <a:p>
            <a:r>
              <a:rPr lang="ru-RU" dirty="0" smtClean="0"/>
              <a:t>Разобрать предмет на части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(стул – ножки, сиденье, спинка).</a:t>
            </a:r>
          </a:p>
          <a:p>
            <a:r>
              <a:rPr lang="ru-RU" dirty="0" smtClean="0"/>
              <a:t>Составление коротких слов из длинных: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(метрополитен - пол, литр, трон, метр, мел, топот…).</a:t>
            </a:r>
          </a:p>
          <a:p>
            <a:r>
              <a:rPr lang="ru-RU" dirty="0" smtClean="0"/>
              <a:t>Найти сходство и различие пар слов: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(день – ночь, дерево – куст).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 descr="http://bmcudp.kz/upload/iblock/7b5/7b511aa7d1866587653c171f9852e9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48680"/>
            <a:ext cx="1763688" cy="19579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580112" y="5805264"/>
            <a:ext cx="2106667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4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386104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rgbClr val="FFC000"/>
                </a:solidFill>
                <a:latin typeface="Arial Black" pitchFamily="34" charset="0"/>
              </a:rPr>
              <a:t>Проводя волевую и эмоциональную подготовку, вам следует: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Учить ребёнка играть  и работать по правилам.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Учить ребёнка работать «через не хочу». </a:t>
            </a:r>
            <a:r>
              <a:rPr lang="ru-RU" sz="2400" i="1" dirty="0" smtClean="0"/>
              <a:t>(к 6ти годам у ребёнка возникает конфликт между «надо» и «хочу», поэтому важна поддержка взрослого, который мотивирует и подаёт правильный пример)</a:t>
            </a:r>
            <a:endParaRPr lang="ru-RU" i="1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Научите ребёнка четко следовать инструкции и ставить цель.</a:t>
            </a:r>
            <a:endParaRPr lang="ru-RU" dirty="0"/>
          </a:p>
        </p:txBody>
      </p:sp>
      <p:pic>
        <p:nvPicPr>
          <p:cNvPr id="4098" name="Picture 2" descr="http://900igr.net/datas/psikhologija/Volja-i-emotsii/0010-010-Volevye-kachestva-shkoln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5"/>
            <a:ext cx="152400" cy="152400"/>
          </a:xfrm>
          <a:prstGeom prst="rect">
            <a:avLst/>
          </a:prstGeom>
          <a:noFill/>
        </p:spPr>
      </p:pic>
      <p:pic>
        <p:nvPicPr>
          <p:cNvPr id="4100" name="Picture 4" descr="http://900igr.net/datas/psikhologija/Volja-i-emotsii/0010-010-Volevye-kachestva-shkoln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5"/>
            <a:ext cx="152400" cy="152400"/>
          </a:xfrm>
          <a:prstGeom prst="rect">
            <a:avLst/>
          </a:prstGeom>
          <a:noFill/>
        </p:spPr>
      </p:pic>
      <p:pic>
        <p:nvPicPr>
          <p:cNvPr id="4102" name="Picture 6" descr="http://900igr.net/datas/psikhologija/Volja-i-emotsii/0010-010-Volevye-kachestva-shkoln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5"/>
            <a:ext cx="152400" cy="152400"/>
          </a:xfrm>
          <a:prstGeom prst="rect">
            <a:avLst/>
          </a:prstGeom>
          <a:noFill/>
        </p:spPr>
      </p:pic>
      <p:pic>
        <p:nvPicPr>
          <p:cNvPr id="4104" name="Picture 8" descr="http://900igr.net/datas/psikhologija/Volja-i-emotsii/0010-010-Volevye-kachestva-shkoln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5"/>
            <a:ext cx="152400" cy="152400"/>
          </a:xfrm>
          <a:prstGeom prst="rect">
            <a:avLst/>
          </a:prstGeom>
          <a:noFill/>
        </p:spPr>
      </p:pic>
      <p:pic>
        <p:nvPicPr>
          <p:cNvPr id="4106" name="Picture 10" descr="http://900igr.net/datas/psikhologija/Volja-i-emotsii/0010-010-Volevye-kachestva-shkoln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5"/>
            <a:ext cx="152400" cy="152400"/>
          </a:xfrm>
          <a:prstGeom prst="rect">
            <a:avLst/>
          </a:prstGeom>
          <a:noFill/>
        </p:spPr>
      </p:pic>
      <p:pic>
        <p:nvPicPr>
          <p:cNvPr id="4108" name="Picture 12" descr="http://900igr.net/datas/psikhologija/Volja-i-emotsii/0010-010-Volevye-kachestva-shkoln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5"/>
            <a:ext cx="152400" cy="152400"/>
          </a:xfrm>
          <a:prstGeom prst="rect">
            <a:avLst/>
          </a:prstGeom>
          <a:noFill/>
        </p:spPr>
      </p:pic>
      <p:pic>
        <p:nvPicPr>
          <p:cNvPr id="4110" name="Picture 14" descr="https://ds02.infourok.ru/uploads/ex/0c6a/00032d31-9018ce17/640/img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016"/>
            <a:ext cx="9144000" cy="295232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148064" y="5805264"/>
            <a:ext cx="2106667" cy="9233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5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>
            <a:normAutofit/>
          </a:bodyPr>
          <a:lstStyle/>
          <a:p>
            <a:r>
              <a:rPr lang="ru-RU" dirty="0" smtClean="0"/>
              <a:t>Посещение медицинских специалистов и выполнение их рекомендаций.</a:t>
            </a:r>
          </a:p>
          <a:p>
            <a:r>
              <a:rPr lang="ru-RU" dirty="0" smtClean="0"/>
              <a:t>Занятия разными видами спорта (лыжи, фигурное катание, велосипед, бадминтон, плавание и др.)</a:t>
            </a:r>
          </a:p>
          <a:p>
            <a:r>
              <a:rPr lang="ru-RU" dirty="0" smtClean="0"/>
              <a:t>Развитие мелкой моторики (завязывание шнурков, застёгивание пуговиц)</a:t>
            </a:r>
          </a:p>
          <a:p>
            <a:r>
              <a:rPr lang="ru-RU" dirty="0" smtClean="0"/>
              <a:t>Выполнение утренней гимнастики и минуток спорта в течение дня.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902" y="51372"/>
            <a:ext cx="7056784" cy="139903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Физическая подготовка к школе:</a:t>
            </a:r>
            <a:endParaRPr lang="ru-RU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0"/>
            <a:ext cx="1751746" cy="1564059"/>
          </a:xfrm>
          <a:prstGeom prst="rect">
            <a:avLst/>
          </a:prstGeom>
        </p:spPr>
      </p:pic>
      <p:sp>
        <p:nvSpPr>
          <p:cNvPr id="16386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88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AutoShape 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4" name="AutoShape 1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6" name="AutoShape 1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 descr="iLVBEOD0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0038" y="4988590"/>
            <a:ext cx="9144000" cy="184482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427984" y="5910084"/>
            <a:ext cx="2106667" cy="9233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5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4"/>
            <a:ext cx="8229600" cy="4572000"/>
          </a:xfrm>
        </p:spPr>
        <p:txBody>
          <a:bodyPr>
            <a:normAutofit/>
          </a:bodyPr>
          <a:lstStyle/>
          <a:p>
            <a:r>
              <a:rPr lang="ru-RU" dirty="0" smtClean="0"/>
              <a:t>Формирование учебной мотивации (поощряйте в любознательности, хвалите за достижения, поддерживайте инициативу к самостоятельности).</a:t>
            </a:r>
          </a:p>
          <a:p>
            <a:r>
              <a:rPr lang="ru-RU" dirty="0" smtClean="0"/>
              <a:t>Развитие произвольного поведения (работа по образцу, по правилам, умение слушать и выполнять инструкции. Будут полезны подвижные командные игры.)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Психологическая подготовка к школе:</a:t>
            </a:r>
            <a:endParaRPr lang="ru-RU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123381"/>
            <a:ext cx="4032448" cy="22485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80133" y="5454308"/>
            <a:ext cx="2106667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4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517232"/>
          </a:xfrm>
        </p:spPr>
        <p:txBody>
          <a:bodyPr>
            <a:normAutofit lnSpcReduction="10000"/>
          </a:bodyPr>
          <a:lstStyle/>
          <a:p>
            <a:pPr marL="64008" indent="0">
              <a:buNone/>
            </a:pPr>
            <a:endParaRPr lang="ru-RU" dirty="0" smtClean="0"/>
          </a:p>
          <a:p>
            <a:r>
              <a:rPr lang="ru-RU" u="sng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Математика</a:t>
            </a:r>
            <a:r>
              <a:rPr lang="ru-RU" dirty="0" smtClean="0"/>
              <a:t> (важно свободно владеть понятиями «вверх-вниз», «вправо-влево», «горизонтально-вертикально и др., считать в пределах 10, уметь сравнивать, объединять предметы в группы по одному признаку).</a:t>
            </a:r>
          </a:p>
          <a:p>
            <a:r>
              <a:rPr lang="ru-RU" u="sng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Письмо</a:t>
            </a:r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smtClean="0"/>
              <a:t>(ребёнок должен правильно держать ручку, займитесь обведением по трафарету и штриховкой)</a:t>
            </a:r>
          </a:p>
          <a:p>
            <a:r>
              <a:rPr lang="ru-RU" u="sng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Грамматика</a:t>
            </a:r>
            <a:r>
              <a:rPr lang="ru-RU" dirty="0" smtClean="0"/>
              <a:t> (ребёнок может делить речь на отдельные грамматические единицы: слова на звуки, буквы, предложения на слова, текст на предложения (на слух)).</a:t>
            </a:r>
          </a:p>
          <a:p>
            <a:r>
              <a:rPr lang="ru-RU" u="sng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Чтение</a:t>
            </a:r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smtClean="0"/>
              <a:t>(6-7 летний ребёнок должен знать все печатные буквы алфавита, может соединять буквы в слова, умеет пересказывать то, что ему прочитали).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8229600" cy="1399032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Подготовка ребёнка к учебным предметам:</a:t>
            </a:r>
            <a:endParaRPr lang="ru-RU" sz="40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324" y="93976"/>
            <a:ext cx="1316271" cy="13162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00928" y="5733256"/>
            <a:ext cx="2106667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4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7659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088" y="5265499"/>
            <a:ext cx="1152128" cy="12034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8984" y="-24300"/>
            <a:ext cx="8229600" cy="7132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Особенности развития</a:t>
            </a:r>
            <a:endParaRPr lang="ru-RU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1124744"/>
            <a:ext cx="4211960" cy="5076056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1484784"/>
            <a:ext cx="4222304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674124"/>
            <a:ext cx="46325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Для </a:t>
            </a:r>
            <a:r>
              <a:rPr lang="ru-RU" u="sng" dirty="0" smtClean="0">
                <a:solidFill>
                  <a:srgbClr val="C00000"/>
                </a:solidFill>
              </a:rPr>
              <a:t>девочек</a:t>
            </a:r>
            <a:r>
              <a:rPr lang="ru-RU" dirty="0" smtClean="0">
                <a:solidFill>
                  <a:srgbClr val="C00000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Девочке должно нравиться, она приложит все силы, если задача интересна.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Читайте книги по теме, которая увлекает её, посещайте тематические экскурсии.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Уделяйте больше внимания на математику. Учите обращаться с деньгами, рассказывайте о профессиях связанных с математикой.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Девочки устают чаще, делайте чаще перерывы в занятиях.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 Развивайте умение работать самостоятельно.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Девочки негативно реагирую на раздраженный тон. Недовольство объясняйте спокойно, не кричите</a:t>
            </a:r>
          </a:p>
          <a:p>
            <a:pPr>
              <a:buFont typeface="Arial" pitchFamily="34" charset="0"/>
              <a:buChar char="•"/>
            </a:pPr>
            <a:endParaRPr lang="ru-RU" dirty="0">
              <a:solidFill>
                <a:srgbClr val="FF006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602" y="409307"/>
            <a:ext cx="46037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Для </a:t>
            </a:r>
            <a:r>
              <a:rPr lang="ru-RU" u="sng" dirty="0" smtClean="0">
                <a:solidFill>
                  <a:srgbClr val="002060"/>
                </a:solidFill>
              </a:rPr>
              <a:t>мальчиков</a:t>
            </a:r>
            <a:r>
              <a:rPr lang="ru-RU" dirty="0" smtClean="0">
                <a:solidFill>
                  <a:srgbClr val="002060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Зрительное восприятие развито лучше слухового. Картинки помогут разобраться с заданием.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Задания должны состоять из коротких фраз, которые передают действия.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Акцент не на аккуратности, а на понимании задания.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Требуется больше времени, чтобы сосредоточиться.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Оказывайте помощь лишь когда он сам попросит.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Будут полезны внешкольные занятия аналитического подхода (шахматы, конструирование)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Больше творческих, нестандартных задач.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Недовольство высказывайте кратко.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AutoShape 2" descr="Картинки по запросу мальчик картинка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898817" y="5583507"/>
            <a:ext cx="2106667" cy="92333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6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74 -0.00811 L -0.07274 -0.00811 C -0.07829 -0.0088 -0.08368 -0.00973 -0.08941 -0.01019 C -0.1 -0.01112 -0.11059 -0.01135 -0.12118 -0.01204 L -0.14531 -0.01413 C -0.15746 -0.01343 -0.16961 -0.01343 -0.18177 -0.01204 C -0.18333 -0.01204 -0.18472 -0.01066 -0.18628 -0.01019 C -0.19236 -0.00857 -0.19843 -0.00765 -0.20451 -0.00603 L -0.21198 -0.00417 C -0.22899 -0.00533 -0.24514 -0.00626 -0.26198 -0.00811 C -0.26666 -0.00857 -0.27118 -0.0095 -0.27569 -0.01019 C -0.29079 -0.01505 -0.27135 -0.00904 -0.30139 -0.01413 C -0.30312 -0.01436 -0.30451 -0.01575 -0.30607 -0.01621 C -0.31163 -0.01806 -0.31319 -0.01737 -0.31805 -0.02015 C -0.32916 -0.02663 -0.31909 -0.02246 -0.3302 -0.02617 C -0.34236 -0.0257 -0.35451 -0.02524 -0.36666 -0.02431 C -0.37725 -0.02339 -0.38784 -0.02154 -0.39843 -0.02015 C -0.42465 -0.01691 -0.40243 -0.01945 -0.43177 -0.01621 C -0.43524 -0.0176 -0.43975 -0.01667 -0.44236 -0.02015 C -0.44392 -0.02223 -0.43836 -0.02154 -0.43628 -0.02223 C -0.43333 -0.02339 -0.43038 -0.02547 -0.42725 -0.02617 C -0.42014 -0.02825 -0.40607 -0.03033 -0.40607 -0.03033 C -0.40069 -0.0301 -0.34739 -0.03079 -0.32569 -0.02617 C -0.32413 -0.02593 -0.32274 -0.02478 -0.32118 -0.02431 C -0.3177 -0.02339 -0.31406 -0.02292 -0.31059 -0.02223 C -0.30798 -0.02177 -0.30555 -0.02084 -0.30295 -0.02015 C -0.30086 -0.01899 -0.29895 -0.01737 -0.29687 -0.01621 C -0.28368 -0.00857 -0.26736 -0.01552 -0.25451 -0.01621 C -0.23871 -0.01598 -0.15711 -0.02107 -0.11354 -0.01204 C -0.11093 -0.01158 -0.1085 -0.01089 -0.10607 -0.01019 C -0.09496 -0.01089 -0.08368 -0.01112 -0.07274 -0.01204 C -0.07066 -0.01228 -0.06857 -0.01367 -0.06666 -0.01413 C -0.05382 -0.01806 -0.06406 -0.0139 -0.05 -0.02015 L -0.04531 -0.02223 C -0.04392 -0.02292 -0.04236 -0.02385 -0.04079 -0.02431 C -0.03889 -0.02501 -0.0368 -0.02593 -0.03472 -0.02617 C -0.02882 -0.02732 -0.02257 -0.02755 -0.01666 -0.02825 C -0.01198 -0.02894 -0.00746 -0.02964 -0.00295 -0.03033 C 0.0191 -0.03774 -0.00121 -0.03172 0.02431 -0.03635 C 0.03039 -0.03751 0.03629 -0.03982 0.04254 -0.04052 C 0.07587 -0.04306 0.05973 -0.04237 0.09098 -0.04237 L 0.09098 -0.04237 C 0.09705 -0.03843 0.10278 -0.03311 0.10921 -0.03033 C 0.11216 -0.02894 0.11563 -0.02871 0.11823 -0.02617 C 0.1198 -0.02501 0.12118 -0.02316 0.12275 -0.02223 C 0.12518 -0.02107 0.12796 -0.02107 0.13039 -0.02015 C 0.13438 -0.01899 0.13837 -0.01691 0.14254 -0.01621 L 0.15608 -0.01413 L 0.17275 -0.01204 C 0.17691 -0.01158 0.18091 -0.01042 0.1849 -0.01019 C 0.20521 -0.00904 0.22535 -0.0088 0.24549 -0.00811 C 0.31025 -0.00325 0.28091 -0.00302 0.33351 -0.00603 C 0.3375 -0.00672 0.3415 -0.00718 0.34549 -0.00811 C 0.34809 -0.00857 0.35052 -0.00996 0.35313 -0.01019 C 0.37327 -0.01135 0.39358 -0.01135 0.41372 -0.01204 L 0.45625 -0.01413 C 0.44202 -0.02177 0.45122 -0.0176 0.42743 -0.02223 L 0.41684 -0.02431 L 0.31372 -0.02223 C 0.30973 -0.022 0.30573 -0.02084 0.30157 -0.02015 C 0.26216 -0.01482 0.2816 -0.01876 0.26077 -0.01413 C 0.25261 -0.01066 0.25886 -0.01297 0.24705 -0.01019 C 0.24445 -0.0095 0.24202 -0.00904 0.23941 -0.00811 C 0.23785 -0.00765 0.23646 -0.00649 0.2349 -0.00603 C 0.22986 -0.0051 0.22483 -0.00464 0.2198 -0.00417 C 0.20816 -0.00024 0.21129 -0.0007 0.19254 -6.66667E-6 C 0.16476 0.00115 0.13698 0.00138 0.10921 0.00208 C 0.1 0.00508 0.10504 0.00323 0.0941 0.00809 L 0.08941 0.01018 C 0.08195 0.00948 0.07431 0.00902 0.06667 0.00809 C 0.0632 0.00763 0.05973 0.00647 0.05608 0.00601 C 0.04809 0.00508 0.03993 0.00485 0.03195 0.00393 C 0.02639 0.00346 0.02084 0.00277 0.01528 0.00208 C 0.01268 0.00138 0.01025 0.00046 0.00764 -6.66667E-6 C -0.00086 -0.00186 -0.00659 -0.00209 -0.0151 -0.00417 C -0.01718 -0.00464 -0.01909 -0.00603 -0.02118 -0.00603 C -0.03576 -0.00672 -0.05034 -0.00603 -0.0651 -0.00603 L -8.33333E-7 -6.66667E-6 " pathEditMode="relative" ptsTypes="AAAAAAAAAAAAAAAAAAAAAAAAAAAAAAAAAAAAAAAAAAAAAAAAAAAAAAAAAAAAAAAAAAAAAAAAAAAAAA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08720"/>
            <a:ext cx="7427168" cy="54270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Для детей очень важна стабильность, поэтому жестко держитесь установленного режима дня.</a:t>
            </a:r>
          </a:p>
          <a:p>
            <a:r>
              <a:rPr lang="ru-RU" u="sng" dirty="0" smtClean="0">
                <a:solidFill>
                  <a:srgbClr val="FFC000"/>
                </a:solidFill>
              </a:rPr>
              <a:t>Сон. </a:t>
            </a:r>
            <a:r>
              <a:rPr lang="ru-RU" dirty="0" smtClean="0"/>
              <a:t>Дети 6-8 лет спят по 12-13 часов в день. Перед сном занимайтесь спокойным занятием (лепкой, рисованием). Также важно спать в хорошо проветренной комнате.</a:t>
            </a:r>
          </a:p>
          <a:p>
            <a:r>
              <a:rPr lang="ru-RU" u="sng" dirty="0" smtClean="0">
                <a:solidFill>
                  <a:srgbClr val="FFC000"/>
                </a:solidFill>
              </a:rPr>
              <a:t>Питание. </a:t>
            </a:r>
            <a:r>
              <a:rPr lang="ru-RU" dirty="0" smtClean="0"/>
              <a:t>Детям этого возраста требуется 4-5-разовое питание. По законам здорового питания самым насыщенным должен быть обед, менее сытным завтрак и ужин, а перекусы – совсем легкие.</a:t>
            </a:r>
          </a:p>
          <a:p>
            <a:r>
              <a:rPr lang="ru-RU" u="sng" dirty="0" smtClean="0">
                <a:solidFill>
                  <a:srgbClr val="FFC000"/>
                </a:solidFill>
              </a:rPr>
              <a:t>Прогулка.  </a:t>
            </a:r>
            <a:r>
              <a:rPr lang="ru-RU" dirty="0" smtClean="0"/>
              <a:t>Чем больше времени дети проводят на улице, тем лучше.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6408" y="0"/>
            <a:ext cx="7571184" cy="8229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rgbClr val="FFC000"/>
                </a:solidFill>
              </a:rPr>
              <a:t>Режим – это важно!</a:t>
            </a:r>
            <a:endParaRPr lang="ru-RU" sz="4800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306889"/>
            <a:ext cx="2628434" cy="21146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43" y="51660"/>
            <a:ext cx="1721156" cy="17211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067944" y="5874058"/>
            <a:ext cx="2106667" cy="9233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5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6822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404" y="1963880"/>
            <a:ext cx="3545192" cy="326540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4440" y="-2873"/>
            <a:ext cx="6995120" cy="7509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>«Пища для ума»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60" y="757469"/>
            <a:ext cx="2376264" cy="12064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60" y="5229282"/>
            <a:ext cx="2520280" cy="13170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596" y="1072940"/>
            <a:ext cx="1797563" cy="13481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41" y="4423887"/>
            <a:ext cx="1932507" cy="14606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57" y="2746013"/>
            <a:ext cx="2259852" cy="1505698"/>
          </a:xfrm>
          <a:prstGeom prst="rect">
            <a:avLst/>
          </a:prstGeom>
        </p:spPr>
      </p:pic>
      <p:pic>
        <p:nvPicPr>
          <p:cNvPr id="1026" name="Picture 2" descr="Картинки по запросу морская капуста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652" y="4648326"/>
            <a:ext cx="2323821" cy="1161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4" descr="Картинки по запросу яблоки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Картинки по запросу яблоки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18189"/>
            <a:ext cx="1859062" cy="123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99" y="920391"/>
            <a:ext cx="2134343" cy="173147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016226" y="5934670"/>
            <a:ext cx="2106667" cy="923330"/>
          </a:xfrm>
          <a:prstGeom prst="rect">
            <a:avLst/>
          </a:prstGeom>
          <a:blipFill>
            <a:blip r:embed="rId13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14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5577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0344" y="900594"/>
            <a:ext cx="7746032" cy="512069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/>
              <a:t>Игры развивающие логическое и образное мышление – </a:t>
            </a:r>
            <a:r>
              <a:rPr lang="ru-RU" sz="2400" dirty="0" smtClean="0">
                <a:hlinkClick r:id="rId2" action="ppaction://hlinksldjump"/>
              </a:rPr>
              <a:t>ребусы, головоломки.</a:t>
            </a:r>
            <a:endParaRPr lang="ru-RU" sz="24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Для тренировки внимания незаменимы </a:t>
            </a:r>
            <a:r>
              <a:rPr lang="ru-RU" sz="2400" dirty="0" err="1" smtClean="0"/>
              <a:t>пазлы</a:t>
            </a:r>
            <a:r>
              <a:rPr lang="ru-RU" sz="24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hlinkClick r:id="rId3" action="ppaction://hlinksldjump"/>
              </a:rPr>
              <a:t>Игры с буквами </a:t>
            </a:r>
            <a:r>
              <a:rPr lang="ru-RU" sz="2400" dirty="0" smtClean="0"/>
              <a:t>дают мощный толчок к увеличению скорости чтения.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>
                <a:hlinkClick r:id="rId4" action="ppaction://hlinksldjump"/>
              </a:rPr>
              <a:t>Словесные игры </a:t>
            </a:r>
            <a:r>
              <a:rPr lang="ru-RU" sz="2400" dirty="0" smtClean="0"/>
              <a:t>стимулируют развитие речи.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Наборы для творчества развивают фантазию.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400" dirty="0" smtClean="0">
                <a:hlinkClick r:id="rId5" action="ppaction://hlinksldjump"/>
              </a:rPr>
              <a:t>Математические игры </a:t>
            </a:r>
            <a:r>
              <a:rPr lang="ru-RU" sz="2400" dirty="0" smtClean="0"/>
              <a:t>прививают арифметические навыки.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/>
              <a:t>Строительные конструкторы дают простор пространственному воображению.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11760" y="16559"/>
            <a:ext cx="3960440" cy="85916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Полезные игры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6" name="AutoShape 2" descr="Картинки по запросу пазлы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70979"/>
            <a:ext cx="1758196" cy="16475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75" y="2746566"/>
            <a:ext cx="2143125" cy="1428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507" y="4581128"/>
            <a:ext cx="2305737" cy="175581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465120" y="5802809"/>
            <a:ext cx="2106667" cy="923330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10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8178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97" y="1240499"/>
            <a:ext cx="5238750" cy="18954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35696" y="-64311"/>
            <a:ext cx="8229600" cy="966936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Ребусы и головоломки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847" y="1160164"/>
            <a:ext cx="3326120" cy="43764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740" y="3393513"/>
            <a:ext cx="2143125" cy="21431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08" y="3393513"/>
            <a:ext cx="2190750" cy="208597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016226" y="5934670"/>
            <a:ext cx="2106667" cy="92333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7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0845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4" y="1235693"/>
            <a:ext cx="5736544" cy="409638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-109574"/>
            <a:ext cx="8229600" cy="1219200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Игры с буквами: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454" y="2929088"/>
            <a:ext cx="2305050" cy="1981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368" y="4973692"/>
            <a:ext cx="2724150" cy="1676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91963"/>
            <a:ext cx="1882621" cy="267372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12986" y="5726762"/>
            <a:ext cx="2106667" cy="92333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7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1063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Антонимы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(бросать-ловить, радоваться-грустить…)</a:t>
            </a:r>
          </a:p>
          <a:p>
            <a:r>
              <a:rPr lang="ru-RU" dirty="0" smtClean="0"/>
              <a:t>Синонимы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(прыгать-скакать, любить-обожать…)</a:t>
            </a:r>
          </a:p>
          <a:p>
            <a:r>
              <a:rPr lang="ru-RU" dirty="0" smtClean="0"/>
              <a:t>Загадки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 Я блестящая, остренькая, у меня глазок маленький, за собой несу длинную косу. (иголка с ниткой))</a:t>
            </a:r>
          </a:p>
          <a:p>
            <a:r>
              <a:rPr lang="ru-RU" dirty="0" smtClean="0"/>
              <a:t>Рифма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(лучше нас, лесных (ежей), нет на свете (сторожей))</a:t>
            </a:r>
          </a:p>
          <a:p>
            <a:r>
              <a:rPr lang="ru-RU" dirty="0" smtClean="0"/>
              <a:t>Найди ошибку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(В полу лежит красивый ковёр)</a:t>
            </a:r>
          </a:p>
          <a:p>
            <a:r>
              <a:rPr lang="ru-RU" dirty="0" smtClean="0"/>
              <a:t>Составь правильно </a:t>
            </a:r>
            <a:r>
              <a:rPr lang="ru-RU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(лесу, роет, в, лиса, нору)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Словесные игры: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24128" y="5786735"/>
            <a:ext cx="2106667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3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7291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3050" y="-315416"/>
            <a:ext cx="6779096" cy="1203325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Математические игры: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2160" y="109450"/>
            <a:ext cx="2968724" cy="222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Картинки по запросу математические игры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" y="887909"/>
            <a:ext cx="3253688" cy="23589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" y="3501008"/>
            <a:ext cx="3618750" cy="25615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420888"/>
            <a:ext cx="2664296" cy="371599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016048" y="5445224"/>
            <a:ext cx="2106667" cy="92333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7" action="ppaction://hlinksldjump"/>
              </a:rPr>
              <a:t>назад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6297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Картинки по запросу спасибо за внимание школа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Картинки по запросу спасибо за внимание школа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83" y="-36512"/>
            <a:ext cx="9192683" cy="689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398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11036</TotalTime>
  <Words>1105</Words>
  <Application>Microsoft Office PowerPoint</Application>
  <PresentationFormat>Экран (4:3)</PresentationFormat>
  <Paragraphs>132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Arial Black</vt:lpstr>
      <vt:lpstr>Calibri</vt:lpstr>
      <vt:lpstr>Constantia</vt:lpstr>
      <vt:lpstr>Wingdings</vt:lpstr>
      <vt:lpstr>Wingdings 2</vt:lpstr>
      <vt:lpstr>Бумажная</vt:lpstr>
      <vt:lpstr>Презентация PowerPoint</vt:lpstr>
      <vt:lpstr>Презентация PowerPoint</vt:lpstr>
      <vt:lpstr>Тест. Насколько ваш ребёнок подготовлен к школе?</vt:lpstr>
      <vt:lpstr>Презентация PowerPoint</vt:lpstr>
      <vt:lpstr>Результаты теста:</vt:lpstr>
      <vt:lpstr>Презентация PowerPoint</vt:lpstr>
      <vt:lpstr>Презентация PowerPoint</vt:lpstr>
      <vt:lpstr>Презентация PowerPoint</vt:lpstr>
      <vt:lpstr>Физическая подготовка к школе:</vt:lpstr>
      <vt:lpstr>Психологическая подготовка к школе:</vt:lpstr>
      <vt:lpstr>Подготовка ребёнка к учебным предметам:</vt:lpstr>
      <vt:lpstr>Особенности развития</vt:lpstr>
      <vt:lpstr>Режим – это важно!</vt:lpstr>
      <vt:lpstr>«Пища для ума»</vt:lpstr>
      <vt:lpstr>Полезные игры</vt:lpstr>
      <vt:lpstr>Ребусы и головоломки</vt:lpstr>
      <vt:lpstr>Игры с буквами:</vt:lpstr>
      <vt:lpstr>Словесные игры:</vt:lpstr>
      <vt:lpstr>Математические игры: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 школе готов!</dc:title>
  <dc:creator>анастасия</dc:creator>
  <cp:lastModifiedBy>Настя</cp:lastModifiedBy>
  <cp:revision>50</cp:revision>
  <dcterms:created xsi:type="dcterms:W3CDTF">2018-03-27T07:10:15Z</dcterms:created>
  <dcterms:modified xsi:type="dcterms:W3CDTF">2018-10-25T18:33:36Z</dcterms:modified>
</cp:coreProperties>
</file>