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0" r:id="rId3"/>
    <p:sldId id="262" r:id="rId4"/>
    <p:sldId id="263" r:id="rId5"/>
    <p:sldId id="265" r:id="rId6"/>
    <p:sldId id="260" r:id="rId7"/>
    <p:sldId id="291" r:id="rId8"/>
    <p:sldId id="278" r:id="rId9"/>
    <p:sldId id="267" r:id="rId10"/>
    <p:sldId id="269" r:id="rId11"/>
    <p:sldId id="270" r:id="rId12"/>
    <p:sldId id="292" r:id="rId13"/>
    <p:sldId id="282" r:id="rId14"/>
    <p:sldId id="289" r:id="rId15"/>
    <p:sldId id="283" r:id="rId16"/>
    <p:sldId id="276" r:id="rId17"/>
    <p:sldId id="287" r:id="rId18"/>
    <p:sldId id="288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ronzovakristya0504@gmail.com" initials="v" lastIdx="1" clrIdx="0">
    <p:extLst>
      <p:ext uri="{19B8F6BF-5375-455C-9EA6-DF929625EA0E}">
        <p15:presenceInfo xmlns:p15="http://schemas.microsoft.com/office/powerpoint/2012/main" userId="0dbb59a14acf5c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6C78"/>
    <a:srgbClr val="E6505E"/>
    <a:srgbClr val="F49494"/>
    <a:srgbClr val="F8C7C0"/>
    <a:srgbClr val="EA3D14"/>
    <a:srgbClr val="F75F5F"/>
    <a:srgbClr val="F8CBAD"/>
    <a:srgbClr val="F0B394"/>
    <a:srgbClr val="E99165"/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0F9EAD04-9BB7-4CEC-AE29-24EC85306F0B}"/>
    <pc:docChg chg="custSel addSld modSld sldOrd">
      <pc:chgData name="voronzovakristya0504@gmail.com" userId="0dbb59a14acf5c86" providerId="LiveId" clId="{0F9EAD04-9BB7-4CEC-AE29-24EC85306F0B}" dt="2023-02-15T07:31:33.372" v="290" actId="5793"/>
      <pc:docMkLst>
        <pc:docMk/>
      </pc:docMkLst>
      <pc:sldChg chg="modSp">
        <pc:chgData name="voronzovakristya0504@gmail.com" userId="0dbb59a14acf5c86" providerId="LiveId" clId="{0F9EAD04-9BB7-4CEC-AE29-24EC85306F0B}" dt="2023-02-15T07:30:54.252" v="279" actId="14100"/>
        <pc:sldMkLst>
          <pc:docMk/>
          <pc:sldMk cId="435114044" sldId="263"/>
        </pc:sldMkLst>
        <pc:spChg chg="mod">
          <ac:chgData name="voronzovakristya0504@gmail.com" userId="0dbb59a14acf5c86" providerId="LiveId" clId="{0F9EAD04-9BB7-4CEC-AE29-24EC85306F0B}" dt="2023-02-15T07:30:48.630" v="278" actId="403"/>
          <ac:spMkLst>
            <pc:docMk/>
            <pc:sldMk cId="435114044" sldId="263"/>
            <ac:spMk id="6" creationId="{33B9F77D-EC0B-40AB-98C1-C33E89390958}"/>
          </ac:spMkLst>
        </pc:spChg>
        <pc:picChg chg="mod">
          <ac:chgData name="voronzovakristya0504@gmail.com" userId="0dbb59a14acf5c86" providerId="LiveId" clId="{0F9EAD04-9BB7-4CEC-AE29-24EC85306F0B}" dt="2023-02-15T07:30:54.252" v="279" actId="14100"/>
          <ac:picMkLst>
            <pc:docMk/>
            <pc:sldMk cId="435114044" sldId="263"/>
            <ac:picMk id="3" creationId="{617B72BF-5DC6-408E-B9FA-30903105BB5C}"/>
          </ac:picMkLst>
        </pc:picChg>
      </pc:sldChg>
      <pc:sldChg chg="modSp modAnim">
        <pc:chgData name="voronzovakristya0504@gmail.com" userId="0dbb59a14acf5c86" providerId="LiveId" clId="{0F9EAD04-9BB7-4CEC-AE29-24EC85306F0B}" dt="2023-02-14T17:23:36.889" v="220" actId="20577"/>
        <pc:sldMkLst>
          <pc:docMk/>
          <pc:sldMk cId="807813431" sldId="265"/>
        </pc:sldMkLst>
        <pc:spChg chg="mod">
          <ac:chgData name="voronzovakristya0504@gmail.com" userId="0dbb59a14acf5c86" providerId="LiveId" clId="{0F9EAD04-9BB7-4CEC-AE29-24EC85306F0B}" dt="2023-02-14T17:23:36.889" v="220" actId="20577"/>
          <ac:spMkLst>
            <pc:docMk/>
            <pc:sldMk cId="807813431" sldId="265"/>
            <ac:spMk id="3" creationId="{00000000-0000-0000-0000-000000000000}"/>
          </ac:spMkLst>
        </pc:spChg>
      </pc:sldChg>
      <pc:sldChg chg="modSp">
        <pc:chgData name="voronzovakristya0504@gmail.com" userId="0dbb59a14acf5c86" providerId="LiveId" clId="{0F9EAD04-9BB7-4CEC-AE29-24EC85306F0B}" dt="2023-02-14T17:19:55.131" v="163" actId="20577"/>
        <pc:sldMkLst>
          <pc:docMk/>
          <pc:sldMk cId="2795935248" sldId="269"/>
        </pc:sldMkLst>
        <pc:spChg chg="mod">
          <ac:chgData name="voronzovakristya0504@gmail.com" userId="0dbb59a14acf5c86" providerId="LiveId" clId="{0F9EAD04-9BB7-4CEC-AE29-24EC85306F0B}" dt="2023-02-14T17:19:55.131" v="163" actId="20577"/>
          <ac:spMkLst>
            <pc:docMk/>
            <pc:sldMk cId="2795935248" sldId="269"/>
            <ac:spMk id="2" creationId="{8DEC7E7E-9A1F-43BD-B169-40847C5491A3}"/>
          </ac:spMkLst>
        </pc:spChg>
      </pc:sldChg>
      <pc:sldChg chg="modSp modAnim">
        <pc:chgData name="voronzovakristya0504@gmail.com" userId="0dbb59a14acf5c86" providerId="LiveId" clId="{0F9EAD04-9BB7-4CEC-AE29-24EC85306F0B}" dt="2023-02-15T07:31:33.372" v="290" actId="5793"/>
        <pc:sldMkLst>
          <pc:docMk/>
          <pc:sldMk cId="2301108591" sldId="270"/>
        </pc:sldMkLst>
        <pc:spChg chg="mod">
          <ac:chgData name="voronzovakristya0504@gmail.com" userId="0dbb59a14acf5c86" providerId="LiveId" clId="{0F9EAD04-9BB7-4CEC-AE29-24EC85306F0B}" dt="2023-02-15T07:31:33.372" v="290" actId="5793"/>
          <ac:spMkLst>
            <pc:docMk/>
            <pc:sldMk cId="2301108591" sldId="270"/>
            <ac:spMk id="3" creationId="{F6810404-68B5-4664-96F2-A60976BBBAEF}"/>
          </ac:spMkLst>
        </pc:spChg>
      </pc:sldChg>
      <pc:sldChg chg="modSp mod modClrScheme chgLayout">
        <pc:chgData name="voronzovakristya0504@gmail.com" userId="0dbb59a14acf5c86" providerId="LiveId" clId="{0F9EAD04-9BB7-4CEC-AE29-24EC85306F0B}" dt="2023-02-14T17:30:57.218" v="221" actId="700"/>
        <pc:sldMkLst>
          <pc:docMk/>
          <pc:sldMk cId="1065244012" sldId="291"/>
        </pc:sldMkLst>
        <pc:spChg chg="mod ord">
          <ac:chgData name="voronzovakristya0504@gmail.com" userId="0dbb59a14acf5c86" providerId="LiveId" clId="{0F9EAD04-9BB7-4CEC-AE29-24EC85306F0B}" dt="2023-02-14T17:30:57.218" v="221" actId="700"/>
          <ac:spMkLst>
            <pc:docMk/>
            <pc:sldMk cId="1065244012" sldId="291"/>
            <ac:spMk id="2" creationId="{653A7748-E429-4994-8A15-0D7382C3AF77}"/>
          </ac:spMkLst>
        </pc:spChg>
      </pc:sldChg>
      <pc:sldChg chg="addSp modSp new mod ord">
        <pc:chgData name="voronzovakristya0504@gmail.com" userId="0dbb59a14acf5c86" providerId="LiveId" clId="{0F9EAD04-9BB7-4CEC-AE29-24EC85306F0B}" dt="2023-02-14T18:49:22.345" v="276"/>
        <pc:sldMkLst>
          <pc:docMk/>
          <pc:sldMk cId="488847273" sldId="292"/>
        </pc:sldMkLst>
        <pc:spChg chg="add mod">
          <ac:chgData name="voronzovakristya0504@gmail.com" userId="0dbb59a14acf5c86" providerId="LiveId" clId="{0F9EAD04-9BB7-4CEC-AE29-24EC85306F0B}" dt="2023-02-14T18:48:51.042" v="274" actId="403"/>
          <ac:spMkLst>
            <pc:docMk/>
            <pc:sldMk cId="488847273" sldId="292"/>
            <ac:spMk id="2" creationId="{40592CED-33F3-461C-A6D7-BA159058DD1C}"/>
          </ac:spMkLst>
        </pc:spChg>
        <pc:picChg chg="add mod">
          <ac:chgData name="voronzovakristya0504@gmail.com" userId="0dbb59a14acf5c86" providerId="LiveId" clId="{0F9EAD04-9BB7-4CEC-AE29-24EC85306F0B}" dt="2023-02-14T17:32:23.513" v="243" actId="167"/>
          <ac:picMkLst>
            <pc:docMk/>
            <pc:sldMk cId="488847273" sldId="292"/>
            <ac:picMk id="3" creationId="{3C965DFD-915C-4671-98BD-C451817729C3}"/>
          </ac:picMkLst>
        </pc:picChg>
      </pc:sldChg>
    </pc:docChg>
  </pc:docChgLst>
  <pc:docChgLst>
    <pc:chgData name="voronzovakristya0504@gmail.com" userId="0dbb59a14acf5c86" providerId="LiveId" clId="{84BBE45D-AC51-4CA4-A61B-A96034DAC408}"/>
    <pc:docChg chg="modSld">
      <pc:chgData name="voronzovakristya0504@gmail.com" userId="0dbb59a14acf5c86" providerId="LiveId" clId="{84BBE45D-AC51-4CA4-A61B-A96034DAC408}" dt="2023-02-14T14:57:33.095" v="0" actId="20577"/>
      <pc:docMkLst>
        <pc:docMk/>
      </pc:docMkLst>
      <pc:sldChg chg="modSp">
        <pc:chgData name="voronzovakristya0504@gmail.com" userId="0dbb59a14acf5c86" providerId="LiveId" clId="{84BBE45D-AC51-4CA4-A61B-A96034DAC408}" dt="2023-02-14T14:57:33.095" v="0" actId="20577"/>
        <pc:sldMkLst>
          <pc:docMk/>
          <pc:sldMk cId="1065244012" sldId="291"/>
        </pc:sldMkLst>
        <pc:spChg chg="mod">
          <ac:chgData name="voronzovakristya0504@gmail.com" userId="0dbb59a14acf5c86" providerId="LiveId" clId="{84BBE45D-AC51-4CA4-A61B-A96034DAC408}" dt="2023-02-14T14:57:33.095" v="0" actId="20577"/>
          <ac:spMkLst>
            <pc:docMk/>
            <pc:sldMk cId="1065244012" sldId="291"/>
            <ac:spMk id="3" creationId="{F57302D9-515E-4E68-BB20-60FDCFAA56E9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2-14T14:42:31.235" idx="1">
    <p:pos x="7680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AA106E-91B3-4007-A5AC-CF828C718716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5C16787-75DC-497C-A9C0-12C4C371666D}">
      <dgm:prSet phldrT="[Текст]" custT="1"/>
      <dgm:spPr/>
      <dgm:t>
        <a:bodyPr/>
        <a:lstStyle/>
        <a:p>
          <a:pPr algn="ctr">
            <a:lnSpc>
              <a:spcPct val="150000"/>
            </a:lnSpc>
          </a:pP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50000"/>
            </a:lnSpc>
          </a:pP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50000"/>
            </a:lnSpc>
          </a:pPr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Проект</a:t>
          </a:r>
        </a:p>
      </dgm:t>
    </dgm:pt>
    <dgm:pt modelId="{8D9C5F9B-D672-4A14-B144-44AC1B58D398}" type="parTrans" cxnId="{5872EB9D-1912-47D2-B3BD-EAFAF28A4ED9}">
      <dgm:prSet/>
      <dgm:spPr/>
      <dgm:t>
        <a:bodyPr/>
        <a:lstStyle/>
        <a:p>
          <a:endParaRPr lang="ru-RU"/>
        </a:p>
      </dgm:t>
    </dgm:pt>
    <dgm:pt modelId="{84E5A5EF-95C6-418A-9807-7728DB00D94A}" type="sibTrans" cxnId="{5872EB9D-1912-47D2-B3BD-EAFAF28A4ED9}">
      <dgm:prSet/>
      <dgm:spPr/>
      <dgm:t>
        <a:bodyPr/>
        <a:lstStyle/>
        <a:p>
          <a:endParaRPr lang="ru-RU"/>
        </a:p>
      </dgm:t>
    </dgm:pt>
    <dgm:pt modelId="{A4BAD039-3E73-4FD5-90DF-E3E05C8CB839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ru-RU" sz="2000" b="1" dirty="0"/>
            <a:t>Развитие:</a:t>
          </a:r>
        </a:p>
        <a:p>
          <a:pPr>
            <a:lnSpc>
              <a:spcPct val="100000"/>
            </a:lnSpc>
          </a:pP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Мелкой моторики </a:t>
          </a:r>
        </a:p>
        <a:p>
          <a:pPr>
            <a:lnSpc>
              <a:spcPct val="100000"/>
            </a:lnSpc>
          </a:pP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Мышления</a:t>
          </a:r>
        </a:p>
        <a:p>
          <a:pPr>
            <a:lnSpc>
              <a:spcPct val="100000"/>
            </a:lnSpc>
          </a:pP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Воображения</a:t>
          </a:r>
        </a:p>
        <a:p>
          <a:pPr>
            <a:lnSpc>
              <a:spcPct val="100000"/>
            </a:lnSpc>
          </a:pP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Внимания </a:t>
          </a:r>
        </a:p>
        <a:p>
          <a:pPr>
            <a:lnSpc>
              <a:spcPct val="100000"/>
            </a:lnSpc>
          </a:pP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Памяти</a:t>
          </a:r>
        </a:p>
        <a:p>
          <a:pPr>
            <a:lnSpc>
              <a:spcPct val="100000"/>
            </a:lnSpc>
          </a:pP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Речи </a:t>
          </a:r>
        </a:p>
        <a:p>
          <a:pPr>
            <a:lnSpc>
              <a:spcPct val="100000"/>
            </a:lnSpc>
          </a:pP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Знаний о своем городе.</a:t>
          </a:r>
        </a:p>
        <a:p>
          <a:pPr>
            <a:lnSpc>
              <a:spcPct val="150000"/>
            </a:lnSpc>
          </a:pP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90000"/>
            </a:lnSpc>
          </a:pPr>
          <a:endParaRPr lang="ru-RU" sz="1700" dirty="0"/>
        </a:p>
        <a:p>
          <a:pPr>
            <a:lnSpc>
              <a:spcPct val="90000"/>
            </a:lnSpc>
          </a:pPr>
          <a:endParaRPr lang="ru-RU" sz="1700" dirty="0"/>
        </a:p>
      </dgm:t>
    </dgm:pt>
    <dgm:pt modelId="{C824E1BB-EC56-459C-A88E-DABAC673486D}" type="parTrans" cxnId="{62509A96-9465-4932-84F5-E28C90D304D2}">
      <dgm:prSet/>
      <dgm:spPr/>
      <dgm:t>
        <a:bodyPr/>
        <a:lstStyle/>
        <a:p>
          <a:endParaRPr lang="ru-RU"/>
        </a:p>
      </dgm:t>
    </dgm:pt>
    <dgm:pt modelId="{6CC1BC4B-8E35-445D-AE66-A4E3718AD587}" type="sibTrans" cxnId="{62509A96-9465-4932-84F5-E28C90D304D2}">
      <dgm:prSet/>
      <dgm:spPr/>
      <dgm:t>
        <a:bodyPr/>
        <a:lstStyle/>
        <a:p>
          <a:endParaRPr lang="ru-RU"/>
        </a:p>
      </dgm:t>
    </dgm:pt>
    <dgm:pt modelId="{E687D05A-D94C-4EAD-9A52-183747CC6274}" type="pres">
      <dgm:prSet presAssocID="{CFAA106E-91B3-4007-A5AC-CF828C718716}" presName="Name0" presStyleCnt="0">
        <dgm:presLayoutVars>
          <dgm:chMax val="2"/>
          <dgm:chPref val="2"/>
          <dgm:animLvl val="lvl"/>
        </dgm:presLayoutVars>
      </dgm:prSet>
      <dgm:spPr/>
    </dgm:pt>
    <dgm:pt modelId="{8387B60B-EF94-4F58-A59B-5BFC23590A45}" type="pres">
      <dgm:prSet presAssocID="{CFAA106E-91B3-4007-A5AC-CF828C718716}" presName="LeftText" presStyleLbl="revTx" presStyleIdx="0" presStyleCnt="0">
        <dgm:presLayoutVars>
          <dgm:bulletEnabled val="1"/>
        </dgm:presLayoutVars>
      </dgm:prSet>
      <dgm:spPr/>
    </dgm:pt>
    <dgm:pt modelId="{6454530F-90D2-45D7-B1B2-17ECDB186B8A}" type="pres">
      <dgm:prSet presAssocID="{CFAA106E-91B3-4007-A5AC-CF828C718716}" presName="LeftNode" presStyleLbl="bgImgPlace1" presStyleIdx="0" presStyleCnt="2" custLinFactNeighborX="-431" custLinFactNeighborY="-8">
        <dgm:presLayoutVars>
          <dgm:chMax val="2"/>
          <dgm:chPref val="2"/>
        </dgm:presLayoutVars>
      </dgm:prSet>
      <dgm:spPr/>
    </dgm:pt>
    <dgm:pt modelId="{8771018C-E027-4E94-ADA3-EEC2D3385851}" type="pres">
      <dgm:prSet presAssocID="{CFAA106E-91B3-4007-A5AC-CF828C718716}" presName="RightText" presStyleLbl="revTx" presStyleIdx="0" presStyleCnt="0">
        <dgm:presLayoutVars>
          <dgm:bulletEnabled val="1"/>
        </dgm:presLayoutVars>
      </dgm:prSet>
      <dgm:spPr/>
    </dgm:pt>
    <dgm:pt modelId="{6E0E4296-35A1-439C-890F-7B5EA17F454A}" type="pres">
      <dgm:prSet presAssocID="{CFAA106E-91B3-4007-A5AC-CF828C718716}" presName="RightNode" presStyleLbl="bgImgPlace1" presStyleIdx="1" presStyleCnt="2" custLinFactNeighborY="0">
        <dgm:presLayoutVars>
          <dgm:chMax val="0"/>
          <dgm:chPref val="0"/>
        </dgm:presLayoutVars>
      </dgm:prSet>
      <dgm:spPr/>
    </dgm:pt>
    <dgm:pt modelId="{19D39014-716F-4F16-ADF2-4C24ACCD725C}" type="pres">
      <dgm:prSet presAssocID="{CFAA106E-91B3-4007-A5AC-CF828C718716}" presName="TopArrow" presStyleLbl="node1" presStyleIdx="0" presStyleCnt="2"/>
      <dgm:spPr/>
    </dgm:pt>
    <dgm:pt modelId="{4961CF81-232E-48F2-9B0A-272575CBC719}" type="pres">
      <dgm:prSet presAssocID="{CFAA106E-91B3-4007-A5AC-CF828C718716}" presName="BottomArrow" presStyleLbl="node1" presStyleIdx="1" presStyleCnt="2"/>
      <dgm:spPr/>
    </dgm:pt>
  </dgm:ptLst>
  <dgm:cxnLst>
    <dgm:cxn modelId="{6696E206-FC24-40FB-B37E-B224D75EDD09}" type="presOf" srcId="{15C16787-75DC-497C-A9C0-12C4C371666D}" destId="{6454530F-90D2-45D7-B1B2-17ECDB186B8A}" srcOrd="1" destOrd="0" presId="urn:microsoft.com/office/officeart/2009/layout/ReverseList"/>
    <dgm:cxn modelId="{2E5A0334-20FB-40AE-91CC-D836B44BCF92}" type="presOf" srcId="{15C16787-75DC-497C-A9C0-12C4C371666D}" destId="{8387B60B-EF94-4F58-A59B-5BFC23590A45}" srcOrd="0" destOrd="0" presId="urn:microsoft.com/office/officeart/2009/layout/ReverseList"/>
    <dgm:cxn modelId="{514CEB42-53EA-4ADD-9225-C4BBE4A04A1D}" type="presOf" srcId="{A4BAD039-3E73-4FD5-90DF-E3E05C8CB839}" destId="{6E0E4296-35A1-439C-890F-7B5EA17F454A}" srcOrd="1" destOrd="0" presId="urn:microsoft.com/office/officeart/2009/layout/ReverseList"/>
    <dgm:cxn modelId="{80BC9069-4B2E-45E7-98DE-14B3718F27F4}" type="presOf" srcId="{CFAA106E-91B3-4007-A5AC-CF828C718716}" destId="{E687D05A-D94C-4EAD-9A52-183747CC6274}" srcOrd="0" destOrd="0" presId="urn:microsoft.com/office/officeart/2009/layout/ReverseList"/>
    <dgm:cxn modelId="{62509A96-9465-4932-84F5-E28C90D304D2}" srcId="{CFAA106E-91B3-4007-A5AC-CF828C718716}" destId="{A4BAD039-3E73-4FD5-90DF-E3E05C8CB839}" srcOrd="1" destOrd="0" parTransId="{C824E1BB-EC56-459C-A88E-DABAC673486D}" sibTransId="{6CC1BC4B-8E35-445D-AE66-A4E3718AD587}"/>
    <dgm:cxn modelId="{5872EB9D-1912-47D2-B3BD-EAFAF28A4ED9}" srcId="{CFAA106E-91B3-4007-A5AC-CF828C718716}" destId="{15C16787-75DC-497C-A9C0-12C4C371666D}" srcOrd="0" destOrd="0" parTransId="{8D9C5F9B-D672-4A14-B144-44AC1B58D398}" sibTransId="{84E5A5EF-95C6-418A-9807-7728DB00D94A}"/>
    <dgm:cxn modelId="{53AE2BC9-F3AA-44C3-8D5D-02B2F52E4FFE}" type="presOf" srcId="{A4BAD039-3E73-4FD5-90DF-E3E05C8CB839}" destId="{8771018C-E027-4E94-ADA3-EEC2D3385851}" srcOrd="0" destOrd="0" presId="urn:microsoft.com/office/officeart/2009/layout/ReverseList"/>
    <dgm:cxn modelId="{BD9FBFDB-FCAB-46F0-B43E-EF345A183A0C}" type="presParOf" srcId="{E687D05A-D94C-4EAD-9A52-183747CC6274}" destId="{8387B60B-EF94-4F58-A59B-5BFC23590A45}" srcOrd="0" destOrd="0" presId="urn:microsoft.com/office/officeart/2009/layout/ReverseList"/>
    <dgm:cxn modelId="{B3B331DD-02A2-4972-91DA-6F83F1037EE6}" type="presParOf" srcId="{E687D05A-D94C-4EAD-9A52-183747CC6274}" destId="{6454530F-90D2-45D7-B1B2-17ECDB186B8A}" srcOrd="1" destOrd="0" presId="urn:microsoft.com/office/officeart/2009/layout/ReverseList"/>
    <dgm:cxn modelId="{CCB212E6-A49F-47D8-9D8D-A193B498B637}" type="presParOf" srcId="{E687D05A-D94C-4EAD-9A52-183747CC6274}" destId="{8771018C-E027-4E94-ADA3-EEC2D3385851}" srcOrd="2" destOrd="0" presId="urn:microsoft.com/office/officeart/2009/layout/ReverseList"/>
    <dgm:cxn modelId="{E81510A3-8689-49F0-8242-C1C800248B19}" type="presParOf" srcId="{E687D05A-D94C-4EAD-9A52-183747CC6274}" destId="{6E0E4296-35A1-439C-890F-7B5EA17F454A}" srcOrd="3" destOrd="0" presId="urn:microsoft.com/office/officeart/2009/layout/ReverseList"/>
    <dgm:cxn modelId="{A2E110C9-B452-4585-9C39-EEB63F9841EB}" type="presParOf" srcId="{E687D05A-D94C-4EAD-9A52-183747CC6274}" destId="{19D39014-716F-4F16-ADF2-4C24ACCD725C}" srcOrd="4" destOrd="0" presId="urn:microsoft.com/office/officeart/2009/layout/ReverseList"/>
    <dgm:cxn modelId="{FA221EAF-2BE7-45CB-8036-9E79C7589F43}" type="presParOf" srcId="{E687D05A-D94C-4EAD-9A52-183747CC6274}" destId="{4961CF81-232E-48F2-9B0A-272575CBC71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4530F-90D2-45D7-B1B2-17ECDB186B8A}">
      <dsp:nvSpPr>
        <dsp:cNvPr id="0" name=""/>
        <dsp:cNvSpPr/>
      </dsp:nvSpPr>
      <dsp:spPr>
        <a:xfrm rot="16200000">
          <a:off x="272115" y="1931519"/>
          <a:ext cx="4090723" cy="249986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77800" rIns="160020" bIns="177800" numCol="1" spcCol="1270" anchor="t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Проект</a:t>
          </a:r>
        </a:p>
      </dsp:txBody>
      <dsp:txXfrm rot="5400000">
        <a:off x="1189599" y="1258146"/>
        <a:ext cx="2377810" cy="3846613"/>
      </dsp:txXfrm>
    </dsp:sp>
    <dsp:sp modelId="{6E0E4296-35A1-439C-890F-7B5EA17F454A}">
      <dsp:nvSpPr>
        <dsp:cNvPr id="0" name=""/>
        <dsp:cNvSpPr/>
      </dsp:nvSpPr>
      <dsp:spPr>
        <a:xfrm rot="5400000">
          <a:off x="2896269" y="1931846"/>
          <a:ext cx="4090723" cy="249986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-12719064"/>
            <a:satOff val="34075"/>
            <a:lumOff val="123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27000" rIns="76200" bIns="127000" numCol="1" spcCol="1270" anchor="t" anchorCtr="0">
          <a:noAutofit/>
        </a:bodyPr>
        <a:lstStyle/>
        <a:p>
          <a:pPr marL="0" lvl="0" indent="0" algn="l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Развитие: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Мелкой моторики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Мышления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Воображения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Внимания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Памяти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Речи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Знаний о своем городе.</a:t>
          </a:r>
        </a:p>
        <a:p>
          <a:pPr marL="0" lvl="0" indent="0" algn="l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 dirty="0"/>
        </a:p>
      </dsp:txBody>
      <dsp:txXfrm rot="-5400000">
        <a:off x="3691698" y="1258473"/>
        <a:ext cx="2377810" cy="3846613"/>
      </dsp:txXfrm>
    </dsp:sp>
    <dsp:sp modelId="{19D39014-716F-4F16-ADF2-4C24ACCD725C}">
      <dsp:nvSpPr>
        <dsp:cNvPr id="0" name=""/>
        <dsp:cNvSpPr/>
      </dsp:nvSpPr>
      <dsp:spPr>
        <a:xfrm>
          <a:off x="2327995" y="0"/>
          <a:ext cx="2613379" cy="2613252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1CF81-232E-48F2-9B0A-272575CBC719}">
      <dsp:nvSpPr>
        <dsp:cNvPr id="0" name=""/>
        <dsp:cNvSpPr/>
      </dsp:nvSpPr>
      <dsp:spPr>
        <a:xfrm rot="10800000">
          <a:off x="2327995" y="3749670"/>
          <a:ext cx="2613379" cy="2613252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B9481-11B6-4178-A0CF-B8BA36E35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B036B0-0A6A-4A77-AFA2-90A40BF3B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D4DA36-BC86-4C42-ACA8-7924E8B9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BCBCF5-D560-4401-8BA7-47AB49D33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89E87E-AC47-4929-9525-97811E213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775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9D321-FBBE-4BF3-AC01-24C1DB7C3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4B5032-04FE-4311-8007-82821A0D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4E2700-AE8E-4DF4-9E4E-E413159E6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86921D-3458-4901-AC17-4F6D008EA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10ABA8-7276-4279-ABB6-05CB85C18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260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31A8FE-51EE-409E-88BD-F031AA167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E4C59F-660E-41AE-86D9-1DD1B3BE0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45623D-B82E-4EAA-81A0-B6F78F1BF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F9CE51-305F-46B8-A29F-69A274528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C6707B-2861-4C1E-9C72-378F79EEB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826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6D4B7-29F3-4869-8EA8-BD3B79D4B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6665D9-4050-457B-8AFB-067B52A15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DB5791-407C-4F42-B982-B11C0FD66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D239A1-3B0B-476F-A5D9-BE28DBD5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EC3C01-93DB-4290-A1F4-3ED66B5CA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F0B553-FB73-4258-987B-10D1AE4FD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097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9504B-0F26-4D54-82DB-BE4909CF5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41480D-0564-45F4-9093-C547BACFD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5655A9-B417-4E57-A24F-D0F012439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22EB5D-C6E2-488B-B4AD-936DB3F61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D23D90-C901-438C-B9D9-DF3F2E1BCB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0930ABB-AC05-4BF3-84D7-5AC4F645F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C651EB4-193D-4599-B794-F2815651B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A424BD1-1275-4D81-944E-D7EB886BC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660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FA04A-168D-4B14-930B-30D73037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2E60031-8518-44EC-B82D-0539D818C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1A52B8-7095-4FEB-9B7E-EBBD68E7B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CDB153-CFD5-41D7-B864-13D3306D9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019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E2F545D-8AF5-48F1-861A-9824EEDD5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1269FF-605B-4043-ABFB-5592B048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AB7646-41C4-4118-B2C1-0C5DC352D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14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6B4CD-0796-4811-9F0A-E1BBAC716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4D633-ED91-43D2-A424-AE095552A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DE8313-E12D-479E-AB79-A0EA9FBB4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0B391B-B37A-4751-BB18-7BDCF5C2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9BC5D0-7D96-4123-9809-4AD358A14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D9B818-7613-44E8-B73C-DA28E38B3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32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5CDE6-7F2E-4C6A-9163-74B929C4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345B671-7B9C-4EDB-96C3-52EBC5972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2B6D22-BF71-4A83-8D2A-5BF0B0BFD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DD77B4-DB7B-4E68-A2BA-9C84B24C3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9E1DF9-BF3C-4EC2-8DFE-FD6E92A4E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E6DF59-A3EE-4DCE-B433-84E696BF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9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14C7B-9435-42C3-9489-9223E4B5F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B6A562-6357-4770-BD10-0F339CB0C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1F63E4-5C06-400D-8D30-8F02BDCFD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186605-1F6E-416D-998D-F5A96951B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B71586-D444-4923-8531-09983CB36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464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87ABE6-D714-45A1-A913-EB22924CC7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ABFE0D7-4D50-4A78-8429-43C046307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6614BE-D56D-4899-A8B1-D414220B5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79D433-BF4C-440F-B5DE-DF37D052F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253A9E-1448-4E6C-BC0B-08C266125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664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019E29-A4C8-4672-BD74-585468ED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64659B-1535-4235-AE47-3110DFBA9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C6A591-5274-4542-94AF-D48799A8A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CCFBD-F443-413D-B1C7-236B063BDA3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74CCE2-67FD-4520-ABEA-069118F15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B8235-51D9-42BA-8589-8021CD8A4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B2678-FCC3-4C36-9068-14A3B0849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36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https://sun9-30.userapi.com/impg/YAL6p6C6-B1zeuRIYRFXfnNYmymCR0KeZtarSQ/gLHuqDnAgXM.jpg?size=638x560&amp;quality=96&amp;sign=26bfed9c93698fdeabf1f68885079af4&amp;type=albu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krmyr.ru/primery-proektov-moj-rodnoj-gorod-po-okruzhajushhemu-miru-dlya-2-klassa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910684C-D2F5-4060-8BED-E058C710B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" y="1764631"/>
            <a:ext cx="12031578" cy="194453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br>
              <a:rPr lang="ru-RU" sz="3200" dirty="0">
                <a:latin typeface="+mn-lt"/>
              </a:rPr>
            </a:br>
            <a:br>
              <a:rPr lang="ru-RU" sz="3200" dirty="0">
                <a:latin typeface="+mn-lt"/>
              </a:rPr>
            </a:br>
            <a:r>
              <a:rPr lang="ru-RU" sz="4400" b="1" dirty="0">
                <a:latin typeface="+mn-lt"/>
              </a:rPr>
              <a:t>ПРОЕКТ</a:t>
            </a:r>
            <a:br>
              <a:rPr lang="ru-RU" sz="4400" b="1" dirty="0">
                <a:latin typeface="+mn-lt"/>
              </a:rPr>
            </a:br>
            <a:r>
              <a:rPr lang="ru-RU" sz="4400" b="1" dirty="0" err="1">
                <a:latin typeface="+mn-lt"/>
              </a:rPr>
              <a:t>Лэпбук</a:t>
            </a:r>
            <a:r>
              <a:rPr lang="ru-RU" sz="4400" b="1" dirty="0">
                <a:latin typeface="+mn-lt"/>
              </a:rPr>
              <a:t> «Мой город Санкт-Петербург»</a:t>
            </a:r>
            <a:br>
              <a:rPr lang="ru-RU" sz="3200" b="1" dirty="0">
                <a:latin typeface="+mn-lt"/>
              </a:rPr>
            </a:br>
            <a:r>
              <a:rPr lang="ru-RU" sz="3200" b="1" dirty="0">
                <a:latin typeface="+mn-lt"/>
              </a:rPr>
              <a:t>Д</a:t>
            </a:r>
            <a:r>
              <a:rPr lang="ru-RU" sz="2800" b="1" dirty="0">
                <a:latin typeface="+mn-lt"/>
              </a:rPr>
              <a:t>ля 2 класса.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502444" y="4176584"/>
            <a:ext cx="6310616" cy="2327473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4200" dirty="0"/>
              <a:t>Михайловской Кристины</a:t>
            </a:r>
          </a:p>
          <a:p>
            <a:pPr algn="r"/>
            <a:r>
              <a:rPr lang="ru-RU" sz="4200" dirty="0" err="1"/>
              <a:t>Крижанаускайте</a:t>
            </a:r>
            <a:r>
              <a:rPr lang="ru-RU" sz="4200" dirty="0"/>
              <a:t> Кристины</a:t>
            </a:r>
          </a:p>
          <a:p>
            <a:pPr algn="r"/>
            <a:r>
              <a:rPr lang="ru-RU" sz="4200" dirty="0"/>
              <a:t>Студентки 2-1/4</a:t>
            </a:r>
          </a:p>
          <a:p>
            <a:pPr algn="r"/>
            <a:r>
              <a:rPr lang="ru-RU" sz="4200" dirty="0"/>
              <a:t>специальность 44.02.02</a:t>
            </a:r>
          </a:p>
          <a:p>
            <a:pPr algn="r"/>
            <a:r>
              <a:rPr lang="ru-RU" sz="4200" dirty="0"/>
              <a:t>«Преподавание в начальных классах»</a:t>
            </a:r>
          </a:p>
          <a:p>
            <a:pPr algn="r"/>
            <a:r>
              <a:rPr lang="ru-RU" sz="4200" dirty="0"/>
              <a:t> </a:t>
            </a:r>
          </a:p>
          <a:p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201650" y="6150114"/>
            <a:ext cx="204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Санкт-Петербург </a:t>
            </a:r>
            <a:r>
              <a:rPr lang="en-US" sz="2000" dirty="0"/>
              <a:t>202</a:t>
            </a:r>
            <a:r>
              <a:rPr lang="ru-RU" sz="2000" dirty="0"/>
              <a:t>3</a:t>
            </a:r>
            <a:r>
              <a:rPr lang="en-US" sz="2000" dirty="0"/>
              <a:t> </a:t>
            </a:r>
            <a:r>
              <a:rPr lang="ru-RU" sz="2000" dirty="0"/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4191203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BA366B5-6533-4868-8098-2569FF535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0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EA5D97-F194-4D1D-977F-1E675671D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294" y="3552325"/>
            <a:ext cx="5871411" cy="290863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0BB2F-828A-48F0-82FA-A99FA9047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0"/>
            <a:ext cx="10957003" cy="431933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40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работы:</a:t>
            </a:r>
            <a:br>
              <a:rPr lang="ru-RU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развития: 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мелкой моторики пальцев рук, м</a:t>
            </a:r>
            <a:r>
              <a:rPr lang="ru-RU" sz="40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ышления и грамотности </a:t>
            </a: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речи.</a:t>
            </a:r>
            <a:b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достаточно знаний </a:t>
            </a:r>
            <a:r>
              <a:rPr lang="ru-RU" sz="40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 своем городе</a:t>
            </a:r>
            <a:br>
              <a:rPr lang="ru-RU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67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B893F065-3CBA-4D85-92E0-C1E581CCB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94445621"/>
              </p:ext>
            </p:extLst>
          </p:nvPr>
        </p:nvGraphicFramePr>
        <p:xfrm>
          <a:off x="-166478" y="247538"/>
          <a:ext cx="7269882" cy="6362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419B40-6D8A-4CCD-95FA-B3CC506642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1" b="89484" l="308" r="97154">
                        <a14:foregroundMark x1="2000" y1="7136" x2="63000" y2="18592"/>
                        <a14:foregroundMark x1="63000" y1="18592" x2="90000" y2="78028"/>
                        <a14:foregroundMark x1="90000" y1="78028" x2="69462" y2="85446"/>
                        <a14:foregroundMark x1="69462" y1="85446" x2="22538" y2="82911"/>
                        <a14:foregroundMark x1="22538" y1="82911" x2="9154" y2="77371"/>
                        <a14:foregroundMark x1="9154" y1="77371" x2="21000" y2="42441"/>
                        <a14:foregroundMark x1="21000" y1="42441" x2="47000" y2="35305"/>
                        <a14:foregroundMark x1="47000" y1="35305" x2="58846" y2="19531"/>
                        <a14:foregroundMark x1="58846" y1="19531" x2="43692" y2="20563"/>
                        <a14:foregroundMark x1="43692" y1="20563" x2="83308" y2="21221"/>
                        <a14:foregroundMark x1="83308" y1="21221" x2="94615" y2="51925"/>
                        <a14:foregroundMark x1="94615" y1="51925" x2="91231" y2="36526"/>
                        <a14:foregroundMark x1="91231" y1="36526" x2="91846" y2="53427"/>
                        <a14:foregroundMark x1="3923" y1="6854" x2="10769" y2="82629"/>
                        <a14:foregroundMark x1="10769" y1="82629" x2="39077" y2="86573"/>
                        <a14:foregroundMark x1="39077" y1="86573" x2="66692" y2="85634"/>
                        <a14:foregroundMark x1="66692" y1="85634" x2="83231" y2="85728"/>
                        <a14:foregroundMark x1="83231" y1="85728" x2="92462" y2="67887"/>
                        <a14:foregroundMark x1="92462" y1="67887" x2="94769" y2="4977"/>
                        <a14:foregroundMark x1="94769" y1="4977" x2="8923" y2="5822"/>
                        <a14:foregroundMark x1="8923" y1="5822" x2="3385" y2="7136"/>
                        <a14:foregroundMark x1="2000" y1="1878" x2="46077" y2="3192"/>
                        <a14:foregroundMark x1="46077" y1="3192" x2="91308" y2="1878"/>
                        <a14:foregroundMark x1="91308" y1="1878" x2="99769" y2="9390"/>
                        <a14:foregroundMark x1="99769" y1="9390" x2="96846" y2="88169"/>
                        <a14:foregroundMark x1="96846" y1="88169" x2="96538" y2="88357"/>
                        <a14:foregroundMark x1="1692" y1="24319" x2="5000" y2="42160"/>
                        <a14:foregroundMark x1="45308" y1="70892" x2="59154" y2="71925"/>
                        <a14:foregroundMark x1="59154" y1="71925" x2="77000" y2="71549"/>
                        <a14:foregroundMark x1="86077" y1="11455" x2="68154" y2="63005"/>
                        <a14:foregroundMark x1="47231" y1="81502" x2="82769" y2="70235"/>
                        <a14:foregroundMark x1="4154" y1="37840" x2="5000" y2="79437"/>
                        <a14:foregroundMark x1="1154" y1="1221" x2="12923" y2="3474"/>
                        <a14:foregroundMark x1="12923" y1="3474" x2="34385" y2="376"/>
                        <a14:foregroundMark x1="34385" y1="376" x2="59923" y2="1878"/>
                        <a14:foregroundMark x1="59923" y1="1878" x2="97154" y2="845"/>
                        <a14:foregroundMark x1="21308" y1="11455" x2="31231" y2="59624"/>
                        <a14:foregroundMark x1="44692" y1="18028" x2="49923" y2="68920"/>
                        <a14:foregroundMark x1="41385" y1="25634" x2="8615" y2="43474"/>
                        <a14:foregroundMark x1="72538" y1="44789" x2="44154" y2="64319"/>
                        <a14:foregroundMark x1="13308" y1="81127" x2="85846" y2="43850"/>
                        <a14:foregroundMark x1="18231" y1="80094" x2="72000" y2="63944"/>
                        <a14:foregroundMark x1="7231" y1="69202" x2="308" y2="86103"/>
                        <a14:foregroundMark x1="1692" y1="73521" x2="15538" y2="78592"/>
                        <a14:foregroundMark x1="15538" y1="78592" x2="74538" y2="61315"/>
                        <a14:foregroundMark x1="34538" y1="53709" x2="76692" y2="31549"/>
                        <a14:foregroundMark x1="34538" y1="83099" x2="56846" y2="63005"/>
                        <a14:foregroundMark x1="29000" y1="88357" x2="50769" y2="586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9399" y="1528009"/>
            <a:ext cx="5101390" cy="425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16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336B53F-F047-4570-B73B-601B25BAA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06400"/>
            <a:ext cx="10515600" cy="9191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3B9F77D-EC0B-40AB-98C1-C33E89390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Педагогическая: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и уточнение знаний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городе СПБ, воспитание любви к родному городу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обучающихся: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знание о своем городе, культуре. Создание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лэпбука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7B72BF-5DC6-408E-B9FA-30903105B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5" b="93452" l="6667" r="93452">
                        <a14:foregroundMark x1="50238" y1="16429" x2="50238" y2="16429"/>
                        <a14:foregroundMark x1="6667" y1="51190" x2="6667" y2="51190"/>
                        <a14:foregroundMark x1="29405" y1="91310" x2="29405" y2="91310"/>
                        <a14:foregroundMark x1="59762" y1="91786" x2="59762" y2="91786"/>
                        <a14:foregroundMark x1="46429" y1="93690" x2="46429" y2="93690"/>
                        <a14:foregroundMark x1="93571" y1="21548" x2="93571" y2="21548"/>
                        <a14:foregroundMark x1="79881" y1="5595" x2="79881" y2="5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981" y="3581100"/>
            <a:ext cx="3388867" cy="338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114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3F83767-761F-4F47-8232-B12176109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351434" cy="5697415"/>
          </a:xfrm>
        </p:spPr>
        <p:txBody>
          <a:bodyPr numCol="2">
            <a:normAutofit fontScale="250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8000" b="1" dirty="0"/>
              <a:t>                            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задачи проекта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7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ребенка:  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у детей познавательного интереса к изучению родного города 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наблюдательности, сообразительности, любознательности и мыслительной деятельности.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разговорной речи детей, как средства общения и познания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педагога: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-Развивать творческие способности в самостоятельной деятельности у обучающихся 2 г класса. 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Поддержать и развить в ребенке интерес к родному городу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Создать необходимые условия для обучающихся в создании продукта-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 «Мой город»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Выявить при помощи опроса знания и интерес у учащихся.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813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95661CC-8178-4707-BEB8-154F789C1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697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A7748-E429-4994-8A15-0D7382C3A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25" y="749138"/>
            <a:ext cx="9144000" cy="4483959"/>
          </a:xfrm>
        </p:spPr>
        <p:txBody>
          <a:bodyPr>
            <a:normAutofit/>
          </a:bodyPr>
          <a:lstStyle/>
          <a:p>
            <a:r>
              <a:rPr lang="ru-RU" sz="6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Вид проекта: </a:t>
            </a:r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ru-RU" sz="6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сследовательский, групповой, краткосрочный (3ч)</a:t>
            </a:r>
            <a:endParaRPr lang="ru-RU" sz="28700" dirty="0"/>
          </a:p>
        </p:txBody>
      </p:sp>
    </p:spTree>
    <p:extLst>
      <p:ext uri="{BB962C8B-B14F-4D97-AF65-F5344CB8AC3E}">
        <p14:creationId xmlns:p14="http://schemas.microsoft.com/office/powerpoint/2010/main" val="2297941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95661CC-8178-4707-BEB8-154F789C1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697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A7748-E429-4994-8A15-0D7382C3AF7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749300"/>
            <a:ext cx="9144000" cy="4483100"/>
          </a:xfrm>
        </p:spPr>
        <p:txBody>
          <a:bodyPr>
            <a:normAutofit fontScale="90000"/>
          </a:bodyPr>
          <a:lstStyle/>
          <a:p>
            <a:br>
              <a:rPr lang="ru-RU" sz="6600" b="1" dirty="0">
                <a:latin typeface="Times New Roman" panose="02020603050405020304" pitchFamily="18" charset="0"/>
              </a:rPr>
            </a:br>
            <a:endParaRPr lang="ru-RU" sz="28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7302D9-515E-4E68-BB20-60FDCFAA56E9}"/>
              </a:ext>
            </a:extLst>
          </p:cNvPr>
          <p:cNvSpPr txBox="1"/>
          <p:nvPr/>
        </p:nvSpPr>
        <p:spPr>
          <a:xfrm>
            <a:off x="1987420" y="830424"/>
            <a:ext cx="76977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методы: </a:t>
            </a:r>
          </a:p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Беседа,</a:t>
            </a:r>
          </a:p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Опрос,</a:t>
            </a:r>
          </a:p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40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244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D4C2BFD-67C6-4A25-9C3F-278DA559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9961" y="0"/>
            <a:ext cx="9141997" cy="75397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понятий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6770F2-1977-485E-AA2C-7F9F834E29EC}"/>
              </a:ext>
            </a:extLst>
          </p:cNvPr>
          <p:cNvSpPr txBox="1"/>
          <p:nvPr/>
        </p:nvSpPr>
        <p:spPr>
          <a:xfrm>
            <a:off x="587829" y="1310951"/>
            <a:ext cx="98624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проект – </a:t>
            </a:r>
            <a:r>
              <a:rPr lang="ru-RU" sz="2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 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хорошо продуманной структурой, обозначенными целями, актуальностью предмета исследования для всех участников, социальной значимостью, соответствующими методами, в том числе с экспериментальными и опытными работами, методами обработки результатов. Этот вид проекта имеет структуру, полностью совпадающую или приближенную к научному исследованию.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 самодельная интерактивная папка с кармашками, дверками, окошками, вкладками и подвижными деталями, в которой помещены материалы по какой-то определенной теме.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16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6D6156BB-8FBB-4D33-813A-1D86E4933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257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База практики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600" b="1" u="sng" dirty="0"/>
              <a:t>ГБОУ СОШ № 104</a:t>
            </a:r>
          </a:p>
          <a:p>
            <a:pPr>
              <a:lnSpc>
                <a:spcPct val="150000"/>
              </a:lnSpc>
            </a:pPr>
            <a:r>
              <a:rPr lang="ru-RU" sz="3600" b="1" u="sng" dirty="0"/>
              <a:t>Класс: </a:t>
            </a:r>
            <a:r>
              <a:rPr lang="ru-RU" sz="3600" u="sng" dirty="0"/>
              <a:t>2г</a:t>
            </a:r>
            <a:endParaRPr lang="ru-RU" sz="3600" dirty="0"/>
          </a:p>
          <a:p>
            <a:pPr>
              <a:lnSpc>
                <a:spcPct val="150000"/>
              </a:lnSpc>
            </a:pPr>
            <a:r>
              <a:rPr lang="ru-RU" sz="3600" b="1" u="sng" dirty="0"/>
              <a:t>Ф.И.О учителя: </a:t>
            </a:r>
            <a:r>
              <a:rPr lang="ru-RU" sz="3600" dirty="0" err="1"/>
              <a:t>Цаканян</a:t>
            </a:r>
            <a:r>
              <a:rPr lang="ru-RU" sz="3600" dirty="0"/>
              <a:t> Ани </a:t>
            </a:r>
            <a:r>
              <a:rPr lang="ru-RU" sz="3600" dirty="0" err="1"/>
              <a:t>Вагановна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C74681-B45E-4B4E-92FB-546FC6834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98902" l="9980" r="89920">
                        <a14:foregroundMark x1="53194" y1="46806" x2="52794" y2="55190"/>
                        <a14:foregroundMark x1="50798" y1="48204" x2="51597" y2="61577"/>
                        <a14:foregroundMark x1="50499" y1="86926" x2="50499" y2="989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205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69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BD09022D-64B6-4EBE-8872-77A5D7ED5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367" y="205273"/>
            <a:ext cx="1140005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EC7E7E-9A1F-43BD-B169-40847C5491A3}"/>
              </a:ext>
            </a:extLst>
          </p:cNvPr>
          <p:cNvSpPr txBox="1"/>
          <p:nvPr/>
        </p:nvSpPr>
        <p:spPr>
          <a:xfrm>
            <a:off x="1380931" y="1324947"/>
            <a:ext cx="84523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Этап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Подготовительный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Беседа, с целью выявления знаний детей о местах и достопримечательностях Санкт-Петербурга. </a:t>
            </a:r>
            <a:b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Этап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</a:t>
            </a:r>
            <a:b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лэпбука</a:t>
            </a:r>
            <a:b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Этап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Заключительный</a:t>
            </a:r>
            <a:b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проекта.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90753AA-CFF7-45B1-9D9E-C1AD19C44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3778" y1="74556" x2="33778" y2="74556"/>
                        <a14:foregroundMark x1="25111" y1="76778" x2="25111" y2="76778"/>
                        <a14:foregroundMark x1="44667" y1="74000" x2="44667" y2="74000"/>
                        <a14:foregroundMark x1="57667" y1="70667" x2="57667" y2="70667"/>
                        <a14:foregroundMark x1="65778" y1="66667" x2="65778" y2="66667"/>
                        <a14:foregroundMark x1="78111" y1="65000" x2="78111" y2="6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14" y="1655849"/>
            <a:ext cx="5883286" cy="588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35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2122080D-57D6-4962-99ED-0EEB5CE3C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0" y="298580"/>
            <a:ext cx="12192000" cy="77002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1.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810404-68B5-4664-96F2-A60976BBB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40" y="1914510"/>
            <a:ext cx="10515600" cy="3362197"/>
          </a:xfrm>
        </p:spPr>
        <p:txBody>
          <a:bodyPr>
            <a:normAutofit/>
          </a:bodyPr>
          <a:lstStyle/>
          <a:p>
            <a:pPr algn="l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Урок-путешествие с интерактивной презентацией. </a:t>
            </a:r>
          </a:p>
          <a:p>
            <a:pPr algn="l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</a:t>
            </a:r>
          </a:p>
          <a:p>
            <a:pPr algn="l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к теме- шифр.</a:t>
            </a:r>
          </a:p>
          <a:p>
            <a:pPr algn="l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история создания Санкт-Петербурга, </a:t>
            </a:r>
          </a:p>
          <a:p>
            <a:pPr algn="l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места и главные достопримечательности СПБ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9B8BC63-93B4-409C-B7A6-551FB3892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7283" r="90000">
                        <a14:foregroundMark x1="7935" y1="64125" x2="7935" y2="64125"/>
                        <a14:foregroundMark x1="7283" y1="62500" x2="7283" y2="62500"/>
                        <a14:foregroundMark x1="47174" y1="68875" x2="47174" y2="68875"/>
                        <a14:foregroundMark x1="39891" y1="67125" x2="39891" y2="67125"/>
                        <a14:foregroundMark x1="50761" y1="68875" x2="50761" y2="68875"/>
                        <a14:foregroundMark x1="73370" y1="69125" x2="73370" y2="69125"/>
                        <a14:foregroundMark x1="89674" y1="68750" x2="89674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122" y="3595608"/>
            <a:ext cx="4543619" cy="395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108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965DFD-915C-4671-98BD-C45181772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697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592CED-33F3-461C-A6D7-BA159058DD1C}"/>
              </a:ext>
            </a:extLst>
          </p:cNvPr>
          <p:cNvSpPr txBox="1"/>
          <p:nvPr/>
        </p:nvSpPr>
        <p:spPr>
          <a:xfrm>
            <a:off x="998375" y="466529"/>
            <a:ext cx="1042229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Опрос: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Кто основал город Санкт-Петербург? ____________________________________________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На каком острове была построена первая крепость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В честь кого назвал Петр 1 свой город? 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На каких островах построен Санкт-Петербург?____________________________________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Назови известных тебе архитекторов____________________________________________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Как называется главная площадь города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Санк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-Петербург?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 Какие вы знаете памятники архитектуры нашего города?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 На каком здании наверху расположен кораблик?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9. Название главной реки нашего города___________________________________________ </a:t>
            </a:r>
          </a:p>
          <a:p>
            <a:pPr algn="l" fontAlgn="base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10. Название главной улицы нашего города 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88847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031E388-0820-4FE0-A2E9-E2B769278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002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2. Создание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4BE5F87-561B-496E-A677-2E0347B0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994" y="1399157"/>
            <a:ext cx="7086221" cy="421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3AC92C-227C-4B96-AD36-902CEE1DBE5E}"/>
              </a:ext>
            </a:extLst>
          </p:cNvPr>
          <p:cNvSpPr txBox="1"/>
          <p:nvPr/>
        </p:nvSpPr>
        <p:spPr>
          <a:xfrm>
            <a:off x="2999935" y="2966497"/>
            <a:ext cx="6196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2980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7" name="Picture 21">
            <a:extLst>
              <a:ext uri="{FF2B5EF4-FFF2-40B4-BE49-F238E27FC236}">
                <a16:creationId xmlns:a16="http://schemas.microsoft.com/office/drawing/2014/main" id="{2ECF92CD-951E-4337-88CA-E9392EFBC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60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4ABA5C-B9D8-477C-B9A8-227A5240B6B3}"/>
              </a:ext>
            </a:extLst>
          </p:cNvPr>
          <p:cNvSpPr txBox="1"/>
          <p:nvPr/>
        </p:nvSpPr>
        <p:spPr>
          <a:xfrm>
            <a:off x="634482" y="1604865"/>
            <a:ext cx="5878285" cy="4340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1.Фоографии СПБ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2. Символы СПБ (флаг, герб)</a:t>
            </a:r>
            <a:endParaRPr lang="ru-RU" sz="20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rebuchet MS" panose="020B0603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3. Мини-книга (достопримечательность + небольшой текст + адрес)</a:t>
            </a:r>
            <a:br>
              <a:rPr lang="ru-RU" sz="20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</a:br>
            <a:r>
              <a:rPr lang="ru-RU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4. Кармашек (</a:t>
            </a:r>
            <a:r>
              <a:rPr lang="ru-RU" sz="200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пазл</a:t>
            </a:r>
            <a:r>
              <a:rPr lang="ru-RU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- выдается фотокарточка, детки разрезают и складывают в кармашек).</a:t>
            </a:r>
            <a:endParaRPr lang="ru-RU" sz="20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rebuchet MS" panose="020B0603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5.Кармашек ( памятники).</a:t>
            </a:r>
            <a:endParaRPr lang="ru-RU" sz="20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rebuchet MS" panose="020B0603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6.Кармашек с загадками.</a:t>
            </a:r>
            <a:endParaRPr lang="ru-RU" sz="20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rebuchet MS" panose="020B0603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7. Нижнее полотно- карта </a:t>
            </a:r>
            <a:r>
              <a:rPr lang="ru-RU" sz="200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спб</a:t>
            </a:r>
            <a:r>
              <a:rPr lang="ru-RU" sz="20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rebuchet MS" panose="020B0603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B6FC1D7-88C0-46F6-A745-BFC843BAB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2921"/>
          </a:xfrm>
        </p:spPr>
        <p:txBody>
          <a:bodyPr/>
          <a:lstStyle/>
          <a:p>
            <a:r>
              <a:rPr lang="ru-RU" dirty="0"/>
              <a:t>Состав </a:t>
            </a:r>
            <a:r>
              <a:rPr lang="ru-RU" dirty="0" err="1"/>
              <a:t>лэпбука</a:t>
            </a:r>
            <a:r>
              <a:rPr lang="ru-RU" dirty="0"/>
              <a:t>:</a:t>
            </a: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3EACE9DF-F2F8-4D20-BEDA-78A0B1576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1469" y="3651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C189ACE6-07AA-429F-B18E-4AF2F9979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469" y="365125"/>
            <a:ext cx="3157538" cy="19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3">
            <a:extLst>
              <a:ext uri="{FF2B5EF4-FFF2-40B4-BE49-F238E27FC236}">
                <a16:creationId xmlns:a16="http://schemas.microsoft.com/office/drawing/2014/main" id="{BA3EA965-BD68-4AF9-A59A-1C548B5CF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6473" y="3859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8" name="Picture 12">
            <a:extLst>
              <a:ext uri="{FF2B5EF4-FFF2-40B4-BE49-F238E27FC236}">
                <a16:creationId xmlns:a16="http://schemas.microsoft.com/office/drawing/2014/main" id="{62F2A169-85A5-4395-85E2-7B8DB7825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473" y="711239"/>
            <a:ext cx="2136775" cy="170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5">
            <a:extLst>
              <a:ext uri="{FF2B5EF4-FFF2-40B4-BE49-F238E27FC236}">
                <a16:creationId xmlns:a16="http://schemas.microsoft.com/office/drawing/2014/main" id="{E5D58943-34E2-4160-916E-98062639E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224" y="247500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10" name="Picture 14">
            <a:extLst>
              <a:ext uri="{FF2B5EF4-FFF2-40B4-BE49-F238E27FC236}">
                <a16:creationId xmlns:a16="http://schemas.microsoft.com/office/drawing/2014/main" id="{6BCBA3AA-EC59-4CC5-A9A5-264BC5548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86" y="2475005"/>
            <a:ext cx="2473325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7">
            <a:extLst>
              <a:ext uri="{FF2B5EF4-FFF2-40B4-BE49-F238E27FC236}">
                <a16:creationId xmlns:a16="http://schemas.microsoft.com/office/drawing/2014/main" id="{5ABEC5FD-4CC2-4EA5-9DC0-0C0D80605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4669" y="201780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12" name="Picture 16">
            <a:extLst>
              <a:ext uri="{FF2B5EF4-FFF2-40B4-BE49-F238E27FC236}">
                <a16:creationId xmlns:a16="http://schemas.microsoft.com/office/drawing/2014/main" id="{CC392451-B752-4AD6-9F8A-FB363373B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609" y="3106645"/>
            <a:ext cx="3400425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9">
            <a:extLst>
              <a:ext uri="{FF2B5EF4-FFF2-40B4-BE49-F238E27FC236}">
                <a16:creationId xmlns:a16="http://schemas.microsoft.com/office/drawing/2014/main" id="{1F6360FA-03DC-4EAC-A3B8-689B768E5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2208" y="4286012"/>
            <a:ext cx="652688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14" name="Picture 18">
            <a:extLst>
              <a:ext uri="{FF2B5EF4-FFF2-40B4-BE49-F238E27FC236}">
                <a16:creationId xmlns:a16="http://schemas.microsoft.com/office/drawing/2014/main" id="{2B182567-0722-4FBD-8E67-DE9547632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208" y="4286013"/>
            <a:ext cx="3420846" cy="198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22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A5526DCB-C91E-4E14-9ADF-35A8745E2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1109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3.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dirty="0"/>
              <a:t>Завершение создания проекта + защита проекта.</a:t>
            </a:r>
            <a:br>
              <a:rPr lang="ru-RU" sz="6000" dirty="0"/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93828097-ECD7-4F9B-8A9E-7E0755D7B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94405" l="4667" r="95000">
                        <a14:foregroundMark x1="10333" y1="40238" x2="11222" y2="32738"/>
                        <a14:foregroundMark x1="22667" y1="12976" x2="22667" y2="12976"/>
                        <a14:foregroundMark x1="8778" y1="52976" x2="8444" y2="47024"/>
                        <a14:foregroundMark x1="27889" y1="5595" x2="27889" y2="5595"/>
                        <a14:foregroundMark x1="4667" y1="55119" x2="4667" y2="55119"/>
                        <a14:foregroundMark x1="17667" y1="90595" x2="17667" y2="90595"/>
                        <a14:foregroundMark x1="34444" y1="93690" x2="32667" y2="86667"/>
                        <a14:foregroundMark x1="18222" y1="93929" x2="18222" y2="93929"/>
                        <a14:foregroundMark x1="60778" y1="43810" x2="60667" y2="43690"/>
                        <a14:foregroundMark x1="68222" y1="35595" x2="68222" y2="35595"/>
                        <a14:foregroundMark x1="69111" y1="43214" x2="69111" y2="43214"/>
                        <a14:foregroundMark x1="95000" y1="43095" x2="95000" y2="43095"/>
                        <a14:foregroundMark x1="24333" y1="41310" x2="24333" y2="41310"/>
                        <a14:foregroundMark x1="24444" y1="38452" x2="26556" y2="30952"/>
                        <a14:foregroundMark x1="26556" y1="30952" x2="25333" y2="25357"/>
                        <a14:foregroundMark x1="25111" y1="37857" x2="25222" y2="45714"/>
                        <a14:foregroundMark x1="34333" y1="94167" x2="34333" y2="94167"/>
                        <a14:foregroundMark x1="50000" y1="94405" x2="50000" y2="944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862" y="3429000"/>
            <a:ext cx="3673475" cy="342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788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6F6E621C-CB42-43B7-B6BE-738DDD9F8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967" y="0"/>
            <a:ext cx="123039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002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Анкеты для рефлексий в конце занятий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591" y="1276580"/>
            <a:ext cx="12018818" cy="1070439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Цель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выявление умений, полученных после пройденного занятия по общекультурному направлению.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7E5509B-BA52-4390-B424-82F516CAE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352095"/>
              </p:ext>
            </p:extLst>
          </p:nvPr>
        </p:nvGraphicFramePr>
        <p:xfrm>
          <a:off x="1837093" y="3082225"/>
          <a:ext cx="8405846" cy="3040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02923">
                  <a:extLst>
                    <a:ext uri="{9D8B030D-6E8A-4147-A177-3AD203B41FA5}">
                      <a16:colId xmlns:a16="http://schemas.microsoft.com/office/drawing/2014/main" val="2386025893"/>
                    </a:ext>
                  </a:extLst>
                </a:gridCol>
                <a:gridCol w="4202923">
                  <a:extLst>
                    <a:ext uri="{9D8B030D-6E8A-4147-A177-3AD203B41FA5}">
                      <a16:colId xmlns:a16="http://schemas.microsoft.com/office/drawing/2014/main" val="2371938614"/>
                    </a:ext>
                  </a:extLst>
                </a:gridCol>
              </a:tblGrid>
              <a:tr h="608114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На занятии я работал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Активно/пассивно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49783"/>
                  </a:ext>
                </a:extLst>
              </a:tr>
              <a:tr h="608114">
                <a:tc>
                  <a:txBody>
                    <a:bodyPr/>
                    <a:lstStyle/>
                    <a:p>
                      <a:r>
                        <a:rPr lang="ru-RU" dirty="0"/>
                        <a:t>Своей работой на занятии я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Доволен(льна)/недоволен(льна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061852"/>
                  </a:ext>
                </a:extLst>
              </a:tr>
              <a:tr h="608114">
                <a:tc>
                  <a:txBody>
                    <a:bodyPr/>
                    <a:lstStyle/>
                    <a:p>
                      <a:r>
                        <a:rPr lang="ru-RU" dirty="0"/>
                        <a:t>Занятие для меня показалось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Коротким/длинным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76411"/>
                  </a:ext>
                </a:extLst>
              </a:tr>
              <a:tr h="608114">
                <a:tc>
                  <a:txBody>
                    <a:bodyPr/>
                    <a:lstStyle/>
                    <a:p>
                      <a:r>
                        <a:rPr lang="ru-RU" dirty="0"/>
                        <a:t>Мое настроение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Отличное/плохое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74740"/>
                  </a:ext>
                </a:extLst>
              </a:tr>
              <a:tr h="608114">
                <a:tc>
                  <a:txBody>
                    <a:bodyPr/>
                    <a:lstStyle/>
                    <a:p>
                      <a:r>
                        <a:rPr lang="ru-RU" dirty="0"/>
                        <a:t>Моя оценка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5/4/3/2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129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889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6C3A0FB7-B526-4F21-8216-7C467115D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0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результаты: 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Дети должны знать и называть свой город, символику города, главные достопримечательности,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пройденные на первом этапе.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должно быть сформировано чувство гордости за свой город и желание сохранить его чистым и красивым.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познавательного интереса среди детей к родной истории.</a:t>
            </a:r>
          </a:p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«Мой город»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b="0" i="0" dirty="0">
              <a:solidFill>
                <a:srgbClr val="181818"/>
              </a:solidFill>
              <a:effectLst/>
              <a:latin typeface="Open Sans" panose="020B0606030504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24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CBE14A5B-3451-4E19-8A21-C3F2622A0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Богуш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Е.А. Проектная деятельность в начальной школе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479040" algn="ctr"/>
              </a:tabLst>
            </a:pPr>
            <a:r>
              <a:rPr lang="ru-RU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Учебник окружающего мира, «мой город Санкт-Петербург».</a:t>
            </a:r>
            <a:endParaRPr lang="ru-RU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479040" algn="ctr"/>
              </a:tabLst>
            </a:pPr>
            <a:r>
              <a:rPr lang="ru-RU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 Аналог проектов по данной теме Пример проектов «Мой город» Окружающий мир.</a:t>
            </a:r>
            <a:r>
              <a:rPr lang="ru-RU" u="sng" strike="noStrike" dirty="0">
                <a:solidFill>
                  <a:srgbClr val="000000"/>
                </a:solidFill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rebuchet MS" panose="020B0603020202020204" pitchFamily="34" charset="0"/>
                <a:cs typeface="Times New Roman" panose="02020603050405020304" pitchFamily="18" charset="0"/>
                <a:hlinkClick r:id="rId3"/>
              </a:rPr>
              <a:t>https://okrmyr.ru/primery-proektov-moj-rodnoj-gorod-po-okruzhajushhemu-miru-dlya-2-klassa.html</a:t>
            </a:r>
            <a:endParaRPr lang="ru-RU" dirty="0">
              <a:solidFill>
                <a:srgbClr val="202122"/>
              </a:solidFill>
              <a:effectLst/>
              <a:latin typeface="Times New Roman" panose="02020603050405020304" pitchFamily="18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https://piteronline.tv/kids/pamyatniki-v-peterburge-kotorye-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en-US" dirty="0" err="1"/>
              <a:t>ponravyatsya-i-vzroslym-i-detyam</a:t>
            </a:r>
            <a:endParaRPr lang="en-US" dirty="0"/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479040" algn="ctr"/>
              </a:tabLs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497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12FFA86B-4834-4ED9-81BD-39C76970D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25543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5577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6592</TotalTime>
  <Words>732</Words>
  <Application>Microsoft Office PowerPoint</Application>
  <PresentationFormat>Широкоэкранный</PresentationFormat>
  <Paragraphs>111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Open Sans</vt:lpstr>
      <vt:lpstr>Times New Roman</vt:lpstr>
      <vt:lpstr>Тема Office</vt:lpstr>
      <vt:lpstr>  ПРОЕКТ Лэпбук «Мой город Санкт-Петербург» Для 2 класса.</vt:lpstr>
      <vt:lpstr>Актуальность работы: Ухудшение развития: мелкой моторики пальцев рук, мышления и грамотности речи. Не достаточно знаний  о своем городе </vt:lpstr>
      <vt:lpstr>Презентация PowerPoint</vt:lpstr>
      <vt:lpstr>Цель проекта</vt:lpstr>
      <vt:lpstr>Презентация PowerPoint</vt:lpstr>
      <vt:lpstr>Вид проекта: исследовательский, групповой, краткосрочный (3ч)</vt:lpstr>
      <vt:lpstr> </vt:lpstr>
      <vt:lpstr>Сущность понятий</vt:lpstr>
      <vt:lpstr>База практики</vt:lpstr>
      <vt:lpstr>Презентация PowerPoint</vt:lpstr>
      <vt:lpstr>Занятие 1. </vt:lpstr>
      <vt:lpstr>Презентация PowerPoint</vt:lpstr>
      <vt:lpstr>Занятие 2. Создание лэпбука</vt:lpstr>
      <vt:lpstr>Состав лэпбука:</vt:lpstr>
      <vt:lpstr>Занятие 3.  Завершение создания проекта + защита проекта.  </vt:lpstr>
      <vt:lpstr>Анкеты для рефлексий в конце занятий</vt:lpstr>
      <vt:lpstr>Вывод</vt:lpstr>
      <vt:lpstr>Источники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voronzovakristya0504@gmail.com</cp:lastModifiedBy>
  <cp:revision>125</cp:revision>
  <dcterms:created xsi:type="dcterms:W3CDTF">2021-12-09T09:36:43Z</dcterms:created>
  <dcterms:modified xsi:type="dcterms:W3CDTF">2023-02-15T07:41:15Z</dcterms:modified>
</cp:coreProperties>
</file>