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8" r:id="rId5"/>
    <p:sldId id="259" r:id="rId6"/>
    <p:sldId id="273" r:id="rId7"/>
    <p:sldId id="269" r:id="rId8"/>
    <p:sldId id="274" r:id="rId9"/>
    <p:sldId id="275" r:id="rId10"/>
    <p:sldId id="276" r:id="rId11"/>
    <p:sldId id="277" r:id="rId12"/>
    <p:sldId id="280" r:id="rId13"/>
    <p:sldId id="261" r:id="rId14"/>
    <p:sldId id="278" r:id="rId15"/>
    <p:sldId id="263" r:id="rId16"/>
    <p:sldId id="270" r:id="rId17"/>
    <p:sldId id="26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9ECE2750-D9D1-4D47-8D11-03DEF2241566}"/>
    <pc:docChg chg="undo custSel modSld">
      <pc:chgData name="voronzovakristya0504@gmail.com" userId="0dbb59a14acf5c86" providerId="LiveId" clId="{9ECE2750-D9D1-4D47-8D11-03DEF2241566}" dt="2023-12-18T08:51:46.998" v="168" actId="20577"/>
      <pc:docMkLst>
        <pc:docMk/>
      </pc:docMkLst>
      <pc:sldChg chg="addSp modSp mod">
        <pc:chgData name="voronzovakristya0504@gmail.com" userId="0dbb59a14acf5c86" providerId="LiveId" clId="{9ECE2750-D9D1-4D47-8D11-03DEF2241566}" dt="2023-12-18T08:33:20.581" v="135" actId="20577"/>
        <pc:sldMkLst>
          <pc:docMk/>
          <pc:sldMk cId="4150386660" sldId="256"/>
        </pc:sldMkLst>
        <pc:spChg chg="add mod">
          <ac:chgData name="voronzovakristya0504@gmail.com" userId="0dbb59a14acf5c86" providerId="LiveId" clId="{9ECE2750-D9D1-4D47-8D11-03DEF2241566}" dt="2023-12-18T08:26:46.082" v="132" actId="122"/>
          <ac:spMkLst>
            <pc:docMk/>
            <pc:sldMk cId="4150386660" sldId="256"/>
            <ac:spMk id="2" creationId="{724EC230-5261-4EB5-BB90-4F482A94CF6F}"/>
          </ac:spMkLst>
        </pc:spChg>
        <pc:spChg chg="mod">
          <ac:chgData name="voronzovakristya0504@gmail.com" userId="0dbb59a14acf5c86" providerId="LiveId" clId="{9ECE2750-D9D1-4D47-8D11-03DEF2241566}" dt="2023-12-18T08:33:20.581" v="135" actId="20577"/>
          <ac:spMkLst>
            <pc:docMk/>
            <pc:sldMk cId="4150386660" sldId="256"/>
            <ac:spMk id="4" creationId="{22352A6D-B6C3-4A70-89C9-140F87F6DB7F}"/>
          </ac:spMkLst>
        </pc:spChg>
        <pc:spChg chg="mod">
          <ac:chgData name="voronzovakristya0504@gmail.com" userId="0dbb59a14acf5c86" providerId="LiveId" clId="{9ECE2750-D9D1-4D47-8D11-03DEF2241566}" dt="2023-12-18T08:26:15.100" v="107" actId="1076"/>
          <ac:spMkLst>
            <pc:docMk/>
            <pc:sldMk cId="4150386660" sldId="256"/>
            <ac:spMk id="5" creationId="{5F6270DB-9E17-4DD8-9FD8-360B67FA8643}"/>
          </ac:spMkLst>
        </pc:spChg>
        <pc:spChg chg="mod">
          <ac:chgData name="voronzovakristya0504@gmail.com" userId="0dbb59a14acf5c86" providerId="LiveId" clId="{9ECE2750-D9D1-4D47-8D11-03DEF2241566}" dt="2023-12-18T08:26:22.883" v="108" actId="1076"/>
          <ac:spMkLst>
            <pc:docMk/>
            <pc:sldMk cId="4150386660" sldId="256"/>
            <ac:spMk id="6" creationId="{9682FE9F-2647-49DB-BDFE-7F47F96239A2}"/>
          </ac:spMkLst>
        </pc:spChg>
        <pc:picChg chg="add mod">
          <ac:chgData name="voronzovakristya0504@gmail.com" userId="0dbb59a14acf5c86" providerId="LiveId" clId="{9ECE2750-D9D1-4D47-8D11-03DEF2241566}" dt="2023-12-15T17:36:12.080" v="7" actId="1076"/>
          <ac:picMkLst>
            <pc:docMk/>
            <pc:sldMk cId="4150386660" sldId="256"/>
            <ac:picMk id="2050" creationId="{E6DB45F0-27E2-4E26-9DD1-F8D03815F653}"/>
          </ac:picMkLst>
        </pc:picChg>
      </pc:sldChg>
      <pc:sldChg chg="modSp mod">
        <pc:chgData name="voronzovakristya0504@gmail.com" userId="0dbb59a14acf5c86" providerId="LiveId" clId="{9ECE2750-D9D1-4D47-8D11-03DEF2241566}" dt="2023-12-18T08:51:23.887" v="167" actId="20577"/>
        <pc:sldMkLst>
          <pc:docMk/>
          <pc:sldMk cId="2421237177" sldId="257"/>
        </pc:sldMkLst>
        <pc:spChg chg="mod">
          <ac:chgData name="voronzovakristya0504@gmail.com" userId="0dbb59a14acf5c86" providerId="LiveId" clId="{9ECE2750-D9D1-4D47-8D11-03DEF2241566}" dt="2023-12-18T08:51:23.887" v="167" actId="20577"/>
          <ac:spMkLst>
            <pc:docMk/>
            <pc:sldMk cId="2421237177" sldId="257"/>
            <ac:spMk id="3" creationId="{C7470F13-18F5-4E4C-860C-50146EA0552C}"/>
          </ac:spMkLst>
        </pc:spChg>
      </pc:sldChg>
      <pc:sldChg chg="modSp mod">
        <pc:chgData name="voronzovakristya0504@gmail.com" userId="0dbb59a14acf5c86" providerId="LiveId" clId="{9ECE2750-D9D1-4D47-8D11-03DEF2241566}" dt="2023-12-18T08:51:46.998" v="168" actId="20577"/>
        <pc:sldMkLst>
          <pc:docMk/>
          <pc:sldMk cId="1129860271" sldId="258"/>
        </pc:sldMkLst>
        <pc:spChg chg="mod">
          <ac:chgData name="voronzovakristya0504@gmail.com" userId="0dbb59a14acf5c86" providerId="LiveId" clId="{9ECE2750-D9D1-4D47-8D11-03DEF2241566}" dt="2023-12-18T08:51:46.998" v="168" actId="20577"/>
          <ac:spMkLst>
            <pc:docMk/>
            <pc:sldMk cId="1129860271" sldId="258"/>
            <ac:spMk id="3" creationId="{C7470F13-18F5-4E4C-860C-50146EA0552C}"/>
          </ac:spMkLst>
        </pc:spChg>
        <pc:picChg chg="mod">
          <ac:chgData name="voronzovakristya0504@gmail.com" userId="0dbb59a14acf5c86" providerId="LiveId" clId="{9ECE2750-D9D1-4D47-8D11-03DEF2241566}" dt="2023-12-18T08:10:25.236" v="71" actId="1036"/>
          <ac:picMkLst>
            <pc:docMk/>
            <pc:sldMk cId="1129860271" sldId="258"/>
            <ac:picMk id="5" creationId="{617B72BF-5DC6-408E-B9FA-30903105BB5C}"/>
          </ac:picMkLst>
        </pc:picChg>
      </pc:sldChg>
      <pc:sldChg chg="modSp mod">
        <pc:chgData name="voronzovakristya0504@gmail.com" userId="0dbb59a14acf5c86" providerId="LiveId" clId="{9ECE2750-D9D1-4D47-8D11-03DEF2241566}" dt="2023-12-15T17:37:01.102" v="9" actId="207"/>
        <pc:sldMkLst>
          <pc:docMk/>
          <pc:sldMk cId="2707105098" sldId="262"/>
        </pc:sldMkLst>
        <pc:spChg chg="mod">
          <ac:chgData name="voronzovakristya0504@gmail.com" userId="0dbb59a14acf5c86" providerId="LiveId" clId="{9ECE2750-D9D1-4D47-8D11-03DEF2241566}" dt="2023-12-15T17:37:01.102" v="9" actId="207"/>
          <ac:spMkLst>
            <pc:docMk/>
            <pc:sldMk cId="2707105098" sldId="262"/>
            <ac:spMk id="3" creationId="{C7470F13-18F5-4E4C-860C-50146EA0552C}"/>
          </ac:spMkLst>
        </pc:spChg>
      </pc:sldChg>
      <pc:sldChg chg="addSp delSp modSp">
        <pc:chgData name="voronzovakristya0504@gmail.com" userId="0dbb59a14acf5c86" providerId="LiveId" clId="{9ECE2750-D9D1-4D47-8D11-03DEF2241566}" dt="2023-12-15T17:35:18.818" v="2"/>
        <pc:sldMkLst>
          <pc:docMk/>
          <pc:sldMk cId="2543889825" sldId="270"/>
        </pc:sldMkLst>
        <pc:picChg chg="add del mod">
          <ac:chgData name="voronzovakristya0504@gmail.com" userId="0dbb59a14acf5c86" providerId="LiveId" clId="{9ECE2750-D9D1-4D47-8D11-03DEF2241566}" dt="2023-12-15T17:35:18.818" v="2"/>
          <ac:picMkLst>
            <pc:docMk/>
            <pc:sldMk cId="2543889825" sldId="270"/>
            <ac:picMk id="3" creationId="{59BFF0E8-7FEC-4347-AB60-BF54D4348DA7}"/>
          </ac:picMkLst>
        </pc:picChg>
      </pc:sldChg>
      <pc:sldChg chg="modSp mod">
        <pc:chgData name="voronzovakristya0504@gmail.com" userId="0dbb59a14acf5c86" providerId="LiveId" clId="{9ECE2750-D9D1-4D47-8D11-03DEF2241566}" dt="2023-12-18T08:19:42.523" v="100" actId="20577"/>
        <pc:sldMkLst>
          <pc:docMk/>
          <pc:sldMk cId="3537516640" sldId="277"/>
        </pc:sldMkLst>
        <pc:spChg chg="mod">
          <ac:chgData name="voronzovakristya0504@gmail.com" userId="0dbb59a14acf5c86" providerId="LiveId" clId="{9ECE2750-D9D1-4D47-8D11-03DEF2241566}" dt="2023-12-18T08:19:42.523" v="100" actId="20577"/>
          <ac:spMkLst>
            <pc:docMk/>
            <pc:sldMk cId="3537516640" sldId="277"/>
            <ac:spMk id="5" creationId="{0AFEF5D7-6C99-40B8-BF02-8F271D1CFCA7}"/>
          </ac:spMkLst>
        </pc:spChg>
      </pc:sldChg>
      <pc:sldChg chg="modSp mod">
        <pc:chgData name="voronzovakristya0504@gmail.com" userId="0dbb59a14acf5c86" providerId="LiveId" clId="{9ECE2750-D9D1-4D47-8D11-03DEF2241566}" dt="2023-12-17T16:53:58.276" v="20" actId="1076"/>
        <pc:sldMkLst>
          <pc:docMk/>
          <pc:sldMk cId="2472421299" sldId="278"/>
        </pc:sldMkLst>
        <pc:spChg chg="mod">
          <ac:chgData name="voronzovakristya0504@gmail.com" userId="0dbb59a14acf5c86" providerId="LiveId" clId="{9ECE2750-D9D1-4D47-8D11-03DEF2241566}" dt="2023-12-17T16:53:58.276" v="20" actId="1076"/>
          <ac:spMkLst>
            <pc:docMk/>
            <pc:sldMk cId="2472421299" sldId="278"/>
            <ac:spMk id="6" creationId="{AEDD2737-243A-4861-8FB1-68752952282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1843B-5041-422C-838C-DDE7E8CAF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DC3D85-B868-4465-8615-670535BF0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94E8CC-0492-473E-ABBD-E7E47611E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138C7A-FA81-4A60-970B-94A6E583E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145BD8-3675-4BD9-B33E-53049EAF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69483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86D28-2DA7-4FC9-8E62-91A55751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2A0BBF-B810-47E3-86CB-E45D43E05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D0A738-F367-473B-92DB-6CC6C791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8C5598-2110-4840-84BD-A0408C8E9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904DD-70A0-41B8-AAF9-714F44D35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42872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6FE66-320D-405E-8E0C-691C595C4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1FDB6-5046-4129-8E99-70CFC1660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C1252D-71DC-45EE-A74F-FDAE86E4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53F869-BF63-4B7C-BDA1-5447E8222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5E5613-BF15-4DF9-B099-439275B1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05174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94401-CD0F-4FC3-B53C-060C3568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F30CF3-928C-46E7-9B53-5603ECBBC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3902F7-5696-4110-8819-6EFBD367C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AE6A46-4A15-4092-93B3-C0C4B7459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BE19EA-0F43-4542-B677-63F7BFC0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5AD6BD-52FF-4793-B4F9-11155EC6F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111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91868-D3EC-407B-831E-C405D197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A33C31-461A-401F-AA59-93473F55D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BDCC04-0A35-407B-B940-F2D253DC3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F8E1C7-BD2B-4A91-A463-F49980E53A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C83E2A-AD68-4635-A6B8-5E7918B24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A2BB36-46AC-48E5-8BE7-262C2CE70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2E9FF6-E803-413A-A68B-8A0FA87F6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B8E8FF-04B4-45F3-815C-B3ECF8424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76220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FF005-8851-45CC-8B67-0C382C16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EBDEFF-8915-453E-931E-96DCAE73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065EC8-F8B5-43E6-8DCB-CD2E20EFA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B04FA4-7D8D-49D1-B863-5A3C2CC0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25641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7DF1881-41E2-4F04-864A-197EB1F95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6867A9-8C61-4106-9ADA-28388960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17770A-E02F-4D5E-B4BE-533DF6908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52030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BD983-3D6F-4C5A-979F-80DCF05BA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70F1D1-14F4-478B-808C-9DA0FF86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08DBB8-7A1D-49FA-B9D5-92A714109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0B1490-B956-4C5C-99C2-EA5F1E8B1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34C3F2-5BE7-4D07-9012-4C5BB65D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CC099F-6F4F-4495-80FC-9CE80517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36320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6EBED-4E9C-42F7-A97D-582CE99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67E364-675B-4A02-B851-0D5538BCA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ED2168-2824-40C9-A051-90B000B47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B5076E-57EE-4040-B2D7-03B6A4758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843ECA-03DF-4EE9-8B04-F3BBC586D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461600-237D-4818-A77C-8F52F5DBF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9438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483F3-780B-47B4-A39D-C83D73FB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2895AA-7F40-43CD-A593-39E42D8C2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BD1BE3-4F8E-4627-940B-A601CFDE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8BE456-B0A0-4DAB-90FE-586E45F6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0B60B5-52F8-4B2C-8128-4B1DE88E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39888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4DD6C29-183A-4C35-85E6-B019FE27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8ADDC0-E763-4C22-A2BB-8D274D9ED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BBF646-99A9-4855-8808-32848992A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D6701E-6E17-4058-9AF0-49570C38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6B8826-723F-4A03-85A6-BFEA5E5B8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35114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A55CE-1846-48C7-9E19-E0151A807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D4699C-196C-46E5-A46B-E96C59D46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27826F-C86F-4829-87CA-08D4B7DDB5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F0EF4-82D1-4A8F-8CF0-C1E0611DC89F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560DBC-00AD-4FBD-AC63-2CF5E5A52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666348-D124-4AE7-BFF3-4AC1037D86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615DA-37FB-4F95-9D8D-FE238540D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61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ceyCgxG1c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2352A6D-B6C3-4A70-89C9-140F87F6D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80347"/>
            <a:ext cx="9144000" cy="45303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Государственное бюджетное профессиональное учреждение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«Педагогический колледж им. Некрасова № 1 Санкт-Петербурга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F6270DB-9E17-4DD8-9FD8-360B67FA8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6741" y="1354354"/>
            <a:ext cx="10366107" cy="2345681"/>
          </a:xfrm>
        </p:spPr>
        <p:txBody>
          <a:bodyPr>
            <a:noAutofit/>
          </a:bodyPr>
          <a:lstStyle/>
          <a:p>
            <a:r>
              <a:rPr lang="ru-RU" sz="4400" dirty="0"/>
              <a:t>Проект на тему :</a:t>
            </a:r>
          </a:p>
          <a:p>
            <a:r>
              <a:rPr lang="ru-RU" sz="4400" dirty="0"/>
              <a:t>«Жизнь в космосе глазами детей» </a:t>
            </a:r>
          </a:p>
          <a:p>
            <a:r>
              <a:rPr lang="ru-RU" sz="4400" dirty="0"/>
              <a:t>для 4 класса.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82FE9F-2647-49DB-BDFE-7F47F96239A2}"/>
              </a:ext>
            </a:extLst>
          </p:cNvPr>
          <p:cNvSpPr txBox="1"/>
          <p:nvPr/>
        </p:nvSpPr>
        <p:spPr>
          <a:xfrm>
            <a:off x="5211192" y="3530895"/>
            <a:ext cx="69009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/>
              <a:t>Автор проекта: </a:t>
            </a:r>
          </a:p>
          <a:p>
            <a:pPr algn="r"/>
            <a:r>
              <a:rPr lang="ru-RU" sz="2400" dirty="0"/>
              <a:t>Студентка 3-1/4 группы</a:t>
            </a:r>
          </a:p>
          <a:p>
            <a:pPr algn="r"/>
            <a:r>
              <a:rPr lang="ru-RU" sz="2400" dirty="0"/>
              <a:t>Михайловская Кристина Алексеевна</a:t>
            </a:r>
          </a:p>
          <a:p>
            <a:pPr algn="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выполнен в рамках МДК 04.01 Теоретические и прикладные аспекты методической работы учителя начальных классов</a:t>
            </a:r>
          </a:p>
          <a:p>
            <a:pPr algn="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6DB45F0-27E2-4E26-9DD1-F8D03815F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847" y="1815352"/>
            <a:ext cx="5720011" cy="572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4EC230-5261-4EB5-BB90-4F482A94CF6F}"/>
              </a:ext>
            </a:extLst>
          </p:cNvPr>
          <p:cNvSpPr txBox="1"/>
          <p:nvPr/>
        </p:nvSpPr>
        <p:spPr>
          <a:xfrm>
            <a:off x="4342895" y="6071610"/>
            <a:ext cx="2290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Санкт-Петербург</a:t>
            </a:r>
          </a:p>
          <a:p>
            <a:pPr algn="ctr"/>
            <a:r>
              <a:rPr lang="ru-RU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15038666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703" y="381043"/>
            <a:ext cx="11247556" cy="6476957"/>
          </a:xfrm>
        </p:spPr>
        <p:txBody>
          <a:bodyPr>
            <a:normAutofit/>
          </a:bodyPr>
          <a:lstStyle/>
          <a:p>
            <a:r>
              <a:rPr lang="ru-RU" sz="48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работы:</a:t>
            </a:r>
          </a:p>
          <a:p>
            <a:r>
              <a:rPr lang="ru-RU" sz="32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Несколько десятков лет назад мало кто из мальчиков не хотел стать космонавтом. Эта мечта совсем не актуальна для современных детей. Между тем, космические пираты, звездные войны и другие инопланетные существа – герои их любимых мультфильмов. Интерес к Космосу пробуждается у человека весьма рано, буквально с первых шагов. Загадки Вселенной будоражат воображение всегда, с раннего детства до старости. Солнце, Луна, звезды – это одновременно так близко, и в то же время так далеко. Я думаю, что каждому из нас, в том числе и мне, очень интересно смотреть в ночное небо, открывать тайны, фантазировать.</a:t>
            </a:r>
            <a:endParaRPr lang="ru-RU" sz="32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23717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703" y="381043"/>
            <a:ext cx="11247556" cy="6476957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 исследования: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Насколько изучен космос?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космос не исследован полностью?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 ли изучить космос?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ли изучать космос?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жизнь в космосе?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ущерб мы наносим космосу?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себе представляете, что есть еще в космосе, кроме известного нам?</a:t>
            </a:r>
          </a:p>
          <a:p>
            <a:endParaRPr lang="ru-RU" sz="48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1007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831" y="812443"/>
            <a:ext cx="10396151" cy="5071188"/>
          </a:xfrm>
        </p:spPr>
        <p:txBody>
          <a:bodyPr>
            <a:normAutofit/>
          </a:bodyPr>
          <a:lstStyle/>
          <a:p>
            <a:r>
              <a:rPr lang="ru-RU" sz="5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</a:p>
          <a:p>
            <a:pPr algn="l"/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учителя: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и систематизирование знаний детей о космосе.</a:t>
            </a:r>
          </a:p>
          <a:p>
            <a:pPr algn="l"/>
            <a:r>
              <a:rPr lang="ru-RU" sz="40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обучающихся: </a:t>
            </a: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знакомство с космическим пространством, создание альбома </a:t>
            </a:r>
            <a:r>
              <a:rPr lang="ru-RU" sz="4000" u="none" strike="noStrike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Жизнь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космосе глазами детей</a:t>
            </a: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17B72BF-5DC6-408E-B9FA-30903105B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5" b="93452" l="6667" r="93452">
                        <a14:foregroundMark x1="50238" y1="16429" x2="50238" y2="16429"/>
                        <a14:foregroundMark x1="6667" y1="51190" x2="6667" y2="51190"/>
                        <a14:foregroundMark x1="29405" y1="91310" x2="29405" y2="91310"/>
                        <a14:foregroundMark x1="59762" y1="91786" x2="59762" y2="91786"/>
                        <a14:foregroundMark x1="46429" y1="93690" x2="46429" y2="93690"/>
                        <a14:foregroundMark x1="93571" y1="21548" x2="93571" y2="21548"/>
                        <a14:foregroundMark x1="79881" y1="5595" x2="79881" y2="5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926" y="4319607"/>
            <a:ext cx="2473175" cy="247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86027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902" y="288323"/>
            <a:ext cx="11362194" cy="5970433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FF3D6-2A7A-47E4-84F3-59DC791AB7A9}"/>
              </a:ext>
            </a:extLst>
          </p:cNvPr>
          <p:cNvSpPr txBox="1"/>
          <p:nvPr/>
        </p:nvSpPr>
        <p:spPr>
          <a:xfrm>
            <a:off x="1069811" y="76269"/>
            <a:ext cx="10707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162BA-5F69-4EC0-BF25-4F590B852192}"/>
              </a:ext>
            </a:extLst>
          </p:cNvPr>
          <p:cNvSpPr txBox="1"/>
          <p:nvPr/>
        </p:nvSpPr>
        <p:spPr>
          <a:xfrm>
            <a:off x="1069809" y="797510"/>
            <a:ext cx="104672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Образовательные: 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Создать условия для формирования у детей представлений о космосе, этапах его освоения.</a:t>
            </a: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Расширять и уточнять знания детей о полете первого космонавта.</a:t>
            </a: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Обогатить знания детей о космосе, планетах.</a:t>
            </a: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Развивающие: 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-Развивать моторные функции ребенка, 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воображение, творческое мышление, внимание, память, логическое мышление; 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речевое развитие детей</a:t>
            </a: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Воспитательные:</a:t>
            </a: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-Воспитывать уважение к профессии космонавта; 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гордости за свою Родину.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6429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EC7DCB-64C0-4688-881A-80F7436EAB6D}"/>
              </a:ext>
            </a:extLst>
          </p:cNvPr>
          <p:cNvSpPr txBox="1"/>
          <p:nvPr/>
        </p:nvSpPr>
        <p:spPr>
          <a:xfrm>
            <a:off x="779929" y="797510"/>
            <a:ext cx="111476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исследования: 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Космос</a:t>
            </a:r>
          </a:p>
          <a:p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исследования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формы жизни в космосе</a:t>
            </a:r>
          </a:p>
          <a:p>
            <a:r>
              <a:rPr lang="ru-RU" sz="48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Гипотеза исследования</a:t>
            </a:r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Если космос полностью не изучен, то в нем есть вторая жизнь</a:t>
            </a:r>
          </a:p>
          <a:p>
            <a:r>
              <a:rPr lang="ru-RU" sz="48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Тип проекта: </a:t>
            </a:r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Среднесрочный (7 часов)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63206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001AAD51-84F7-44D3-86AE-3ABA4A8DA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329908"/>
            <a:ext cx="1140005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90753AA-CFF7-45B1-9D9E-C1AD19C4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3778" y1="74556" x2="33778" y2="74556"/>
                        <a14:foregroundMark x1="25111" y1="76778" x2="25111" y2="76778"/>
                        <a14:foregroundMark x1="44667" y1="74000" x2="44667" y2="74000"/>
                        <a14:foregroundMark x1="57667" y1="70667" x2="57667" y2="70667"/>
                        <a14:foregroundMark x1="65778" y1="66667" x2="65778" y2="66667"/>
                        <a14:foregroundMark x1="78111" y1="65000" x2="78111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14" y="1655849"/>
            <a:ext cx="5883286" cy="588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3524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1D4E5-403A-432A-91DC-0F7C63E2F48F}"/>
              </a:ext>
            </a:extLst>
          </p:cNvPr>
          <p:cNvSpPr txBox="1"/>
          <p:nvPr/>
        </p:nvSpPr>
        <p:spPr>
          <a:xfrm>
            <a:off x="1069810" y="1559859"/>
            <a:ext cx="1126863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Занятие 1 (урок окружающего мира)</a:t>
            </a:r>
            <a:endParaRPr lang="ru-RU" sz="4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с целью выявления знаний и представлений о космосе. Просмотр видеоролика о космосе.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99917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0320CB-C30D-4E75-8EB1-DA570CC53167}"/>
              </a:ext>
            </a:extLst>
          </p:cNvPr>
          <p:cNvSpPr txBox="1"/>
          <p:nvPr/>
        </p:nvSpPr>
        <p:spPr>
          <a:xfrm>
            <a:off x="1069810" y="289679"/>
            <a:ext cx="1126863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Занятие 2 (внеурочное занятие)</a:t>
            </a:r>
            <a:endParaRPr lang="ru-RU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Подготовительный этап- 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темы исследования, выбор объекта, предмета изучения, определение цели, задач, выдвижение гипотезы исследования, составление плана</a:t>
            </a:r>
          </a:p>
          <a:p>
            <a:r>
              <a:rPr lang="ru-RU" sz="4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Домашняя работа: 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Теоретический этап: сбор информации по исследуемой теме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1B32CF0F-CD85-4273-9B5E-5A8444D512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6683CAF-903A-4C0D-A62C-9ED0BA07F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61" b="95109" l="5217" r="96522">
                        <a14:foregroundMark x1="25652" y1="12500" x2="60000" y2="14022"/>
                        <a14:foregroundMark x1="60000" y1="14022" x2="68913" y2="18043"/>
                        <a14:foregroundMark x1="55870" y1="27065" x2="47065" y2="32935"/>
                        <a14:foregroundMark x1="47065" y1="32935" x2="34565" y2="49457"/>
                        <a14:foregroundMark x1="34565" y1="49457" x2="35217" y2="52717"/>
                        <a14:foregroundMark x1="90761" y1="21522" x2="93587" y2="68261"/>
                        <a14:foregroundMark x1="93587" y1="68261" x2="88587" y2="78587"/>
                        <a14:foregroundMark x1="84022" y1="79565" x2="91304" y2="95109"/>
                        <a14:foregroundMark x1="94457" y1="83913" x2="93913" y2="68913"/>
                        <a14:foregroundMark x1="93913" y1="68913" x2="96630" y2="60217"/>
                        <a14:foregroundMark x1="25217" y1="8261" x2="50326" y2="10978"/>
                        <a14:foregroundMark x1="56957" y1="10000" x2="74783" y2="11413"/>
                        <a14:foregroundMark x1="11848" y1="17065" x2="6196" y2="67500"/>
                        <a14:foregroundMark x1="6196" y1="67500" x2="7500" y2="77935"/>
                        <a14:foregroundMark x1="7500" y1="77935" x2="20435" y2="77935"/>
                        <a14:foregroundMark x1="20435" y1="77935" x2="32935" y2="76739"/>
                        <a14:foregroundMark x1="32935" y1="76739" x2="71304" y2="82717"/>
                        <a14:foregroundMark x1="77174" y1="28261" x2="54891" y2="23152"/>
                        <a14:foregroundMark x1="54891" y1="23152" x2="45870" y2="30000"/>
                        <a14:foregroundMark x1="45870" y1="30000" x2="43804" y2="37826"/>
                        <a14:foregroundMark x1="77935" y1="70761" x2="78152" y2="75326"/>
                        <a14:foregroundMark x1="70761" y1="81522" x2="63478" y2="82391"/>
                        <a14:foregroundMark x1="38370" y1="79565" x2="10217" y2="82500"/>
                        <a14:foregroundMark x1="10217" y1="82500" x2="2826" y2="80326"/>
                        <a14:foregroundMark x1="2826" y1="80326" x2="3043" y2="65543"/>
                        <a14:foregroundMark x1="3043" y1="65543" x2="5217" y2="58804"/>
                        <a14:foregroundMark x1="5217" y1="58804" x2="5652" y2="58587"/>
                        <a14:foregroundMark x1="21739" y1="27500" x2="33804" y2="20978"/>
                        <a14:foregroundMark x1="33804" y1="20978" x2="53370" y2="22500"/>
                        <a14:foregroundMark x1="53370" y1="22500" x2="79565" y2="18587"/>
                        <a14:foregroundMark x1="43478" y1="17500" x2="54130" y2="18913"/>
                        <a14:foregroundMark x1="54130" y1="18913" x2="65000" y2="25000"/>
                        <a14:foregroundMark x1="65000" y1="25000" x2="66630" y2="30217"/>
                        <a14:foregroundMark x1="73696" y1="26522" x2="76630" y2="33152"/>
                        <a14:foregroundMark x1="76630" y1="33152" x2="54674" y2="27391"/>
                        <a14:foregroundMark x1="54674" y1="27391" x2="64130" y2="27391"/>
                        <a14:foregroundMark x1="64130" y1="27391" x2="72174" y2="27935"/>
                        <a14:foregroundMark x1="72174" y1="27935" x2="75000" y2="278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02900">
            <a:off x="10433143" y="5318880"/>
            <a:ext cx="1122363" cy="112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43285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45F167-6D50-423C-99EF-0AF4F3B067D9}"/>
              </a:ext>
            </a:extLst>
          </p:cNvPr>
          <p:cNvSpPr txBox="1"/>
          <p:nvPr/>
        </p:nvSpPr>
        <p:spPr>
          <a:xfrm>
            <a:off x="291352" y="797510"/>
            <a:ext cx="1190064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Занятие 3 (внеурочное занятие)</a:t>
            </a:r>
            <a:endParaRPr lang="ru-RU" sz="4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Аналитический этап – обработка собранных материалов и полученных данных.</a:t>
            </a: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(беседа, выступление учеников)</a:t>
            </a: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задание: принести наждачку,  цветные карандаши, простой карандаш, ластик, точилка.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5E0FC0F-7746-4C31-A085-FFA69327E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93" b="90930" l="10000" r="90000">
                        <a14:foregroundMark x1="47667" y1="7209" x2="47667" y2="7209"/>
                        <a14:foregroundMark x1="62111" y1="90930" x2="62111" y2="909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690" y="4875025"/>
            <a:ext cx="1801309" cy="172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11743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FEF5D7-6C99-40B8-BF02-8F271D1CFCA7}"/>
              </a:ext>
            </a:extLst>
          </p:cNvPr>
          <p:cNvSpPr txBox="1"/>
          <p:nvPr/>
        </p:nvSpPr>
        <p:spPr>
          <a:xfrm>
            <a:off x="658907" y="255494"/>
            <a:ext cx="106097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Занятие 4,5,6 ( уроки изо и технологии)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Практический этап - Разработка альбома «Жизнь в космосе глазами детей»</a:t>
            </a:r>
          </a:p>
          <a:p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час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«Лист упражнений» (см. приложение 1)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задание: нарисовать на листе а4 эскиз рисунка «Загадочный космос»</a:t>
            </a:r>
          </a:p>
          <a:p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час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перенос эскиза на наждачку, выбор гаммы</a:t>
            </a:r>
          </a:p>
          <a:p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час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разукрашивание.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4DF99C-7239-4407-BBDF-78A186FB2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9206">
            <a:off x="9703595" y="3959130"/>
            <a:ext cx="2178334" cy="281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51664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45F167-6D50-423C-99EF-0AF4F3B067D9}"/>
              </a:ext>
            </a:extLst>
          </p:cNvPr>
          <p:cNvSpPr txBox="1"/>
          <p:nvPr/>
        </p:nvSpPr>
        <p:spPr>
          <a:xfrm>
            <a:off x="1183340" y="1523652"/>
            <a:ext cx="1091452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Занятие 7 ( внеурочное занятие)</a:t>
            </a:r>
            <a:endParaRPr lang="ru-RU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Презентационный этап 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представление результатов.</a:t>
            </a:r>
          </a:p>
          <a:p>
            <a:r>
              <a:rPr lang="ru-RU" sz="4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Рефлексивный этап 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анализ результатов работы. Оформление Альбома.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8799424-0B8C-4BFC-90A8-FD899D119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93" b="90930" l="10000" r="90000">
                        <a14:foregroundMark x1="47667" y1="7209" x2="47667" y2="7209"/>
                        <a14:foregroundMark x1="62111" y1="90930" x2="62111" y2="909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690" y="4875025"/>
            <a:ext cx="1801309" cy="172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69561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D64512A-49CA-4DB9-B929-C2E763E2A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4816" y="932155"/>
            <a:ext cx="9203184" cy="4325645"/>
          </a:xfrm>
        </p:spPr>
        <p:txBody>
          <a:bodyPr>
            <a:normAutofit/>
          </a:bodyPr>
          <a:lstStyle/>
          <a:p>
            <a:r>
              <a:rPr lang="ru-RU" sz="44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Оборудование для проведения исследования, творческой работы:</a:t>
            </a:r>
          </a:p>
          <a:p>
            <a:pPr algn="l"/>
            <a:r>
              <a:rPr lang="ru-RU" sz="44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Интернет-ресурсы;</a:t>
            </a:r>
            <a:br>
              <a:rPr lang="ru-RU" sz="44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4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наждачка а4, лист а4, цветные карандаши, простой карандаш, ластик, точилка, лак для волос.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19584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DD2737-243A-4861-8FB1-687529522828}"/>
              </a:ext>
            </a:extLst>
          </p:cNvPr>
          <p:cNvSpPr txBox="1"/>
          <p:nvPr/>
        </p:nvSpPr>
        <p:spPr>
          <a:xfrm>
            <a:off x="372034" y="2700622"/>
            <a:ext cx="116451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Продукт проекта:</a:t>
            </a:r>
          </a:p>
          <a:p>
            <a:pPr algn="ctr"/>
            <a:r>
              <a:rPr lang="ru-RU" sz="36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Альбом «</a:t>
            </a:r>
            <a:r>
              <a:rPr lang="ru-RU" sz="3600" dirty="0"/>
              <a:t>Жизнь в космосе глазами детей</a:t>
            </a:r>
            <a:r>
              <a:rPr lang="ru-RU" sz="36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421299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572" y="505401"/>
            <a:ext cx="9697616" cy="5467738"/>
          </a:xfrm>
        </p:spPr>
        <p:txBody>
          <a:bodyPr>
            <a:normAutofit/>
          </a:bodyPr>
          <a:lstStyle/>
          <a:p>
            <a:r>
              <a:rPr lang="ru-RU" sz="40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Перспектива проекта</a:t>
            </a:r>
          </a:p>
          <a:p>
            <a:pPr algn="l"/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проекта будут полезны тем, что некоторые могут заинтересоваться темой космос, что в будущем может привести к выбору профессии; развивает воображение, что </a:t>
            </a:r>
            <a:r>
              <a:rPr lang="ru-RU" sz="400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стимулирует процесс мышления, помогает выйти за пределы реальности и спрогнозировать будущее, вызывает яркие эмоции.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59992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DD2737-243A-4861-8FB1-687529522828}"/>
              </a:ext>
            </a:extLst>
          </p:cNvPr>
          <p:cNvSpPr txBox="1"/>
          <p:nvPr/>
        </p:nvSpPr>
        <p:spPr>
          <a:xfrm>
            <a:off x="443753" y="900902"/>
            <a:ext cx="11645153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Используемые источники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Видеоролик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Трансляция с международной космической станции https://www.youtube.com/watch?v=_HGQZlK08gQ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https://www.youtube.com/watch?v=EceyCgxG1c8</a:t>
            </a:r>
            <a:endParaRPr lang="ru-RU" sz="4000" u="none" strike="noStrike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https://clck.ru/375dij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88982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3080-EB30-48E5-9E32-B848FC202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10" y="1122363"/>
            <a:ext cx="10052378" cy="238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FBFDFB-334D-4727-9612-2A3F66BB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70F13-18F5-4E4C-860C-50146EA0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962" y="429047"/>
            <a:ext cx="11474367" cy="5971754"/>
          </a:xfrm>
        </p:spPr>
        <p:txBody>
          <a:bodyPr>
            <a:noAutofit/>
          </a:bodyPr>
          <a:lstStyle/>
          <a:p>
            <a:r>
              <a:rPr lang="ru-RU" sz="40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Обоснование выбора темы</a:t>
            </a:r>
          </a:p>
          <a:p>
            <a:pPr algn="l"/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выбрала эту тему по нескольким причинам: </a:t>
            </a:r>
          </a:p>
          <a:p>
            <a:pPr marL="342900" lvl="0" indent="-342900" algn="l">
              <a:buFont typeface="+mj-lt"/>
              <a:buAutoNum type="arabicPeriod"/>
            </a:pP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в рабочей программе ИЗО, Окружающий мир</a:t>
            </a:r>
          </a:p>
          <a:p>
            <a:pPr marL="342900" lvl="0" indent="-342900" algn="l">
              <a:buFont typeface="+mj-lt"/>
              <a:buAutoNum type="arabicPeriod"/>
            </a:pP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 считаю, космос загадочным местом, в котором много чудес. </a:t>
            </a:r>
          </a:p>
          <a:p>
            <a:pPr marL="342900" lvl="0" indent="-342900" algn="l">
              <a:buFont typeface="+mj-lt"/>
              <a:buAutoNum type="arabicPeriod"/>
            </a:pP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Обучающиеся должны знать историю освоения космоса, гордиться своей страной-Родиной космонавтики.</a:t>
            </a:r>
          </a:p>
          <a:p>
            <a:pPr algn="l"/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Развивает фантазию.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0509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728</Words>
  <Application>Microsoft Office PowerPoint</Application>
  <PresentationFormat>Широкоэкранный</PresentationFormat>
  <Paragraphs>74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Государственное бюджетное профессиональное учреждение «Педагогический колледж им. Некрасова № 1 Санкт-Петербурга»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20</cp:revision>
  <dcterms:created xsi:type="dcterms:W3CDTF">2023-03-04T11:19:21Z</dcterms:created>
  <dcterms:modified xsi:type="dcterms:W3CDTF">2023-12-18T08:51:50Z</dcterms:modified>
</cp:coreProperties>
</file>