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49" r:id="rId2"/>
  </p:sldMasterIdLst>
  <p:notesMasterIdLst>
    <p:notesMasterId r:id="rId14"/>
  </p:notesMasterIdLst>
  <p:sldIdLst>
    <p:sldId id="256" r:id="rId3"/>
    <p:sldId id="268" r:id="rId4"/>
    <p:sldId id="269" r:id="rId5"/>
    <p:sldId id="272" r:id="rId6"/>
    <p:sldId id="262" r:id="rId7"/>
    <p:sldId id="263" r:id="rId8"/>
    <p:sldId id="257" r:id="rId9"/>
    <p:sldId id="258" r:id="rId10"/>
    <p:sldId id="261" r:id="rId11"/>
    <p:sldId id="266" r:id="rId12"/>
    <p:sldId id="267" r:id="rId13"/>
  </p:sldIdLst>
  <p:sldSz cx="12192000" cy="6858000"/>
  <p:notesSz cx="7559675" cy="10691813"/>
  <p:defaultTextStyle>
    <a:defPPr>
      <a:defRPr lang="en-GB"/>
    </a:defPPr>
    <a:lvl1pPr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+mn-ea"/>
        <a:cs typeface="Arial Unicode MS" charset="0"/>
      </a:defRPr>
    </a:lvl1pPr>
    <a:lvl2pPr marL="742950" indent="-28575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+mn-ea"/>
        <a:cs typeface="Arial Unicode MS" charset="0"/>
      </a:defRPr>
    </a:lvl2pPr>
    <a:lvl3pPr marL="11430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+mn-ea"/>
        <a:cs typeface="Arial Unicode MS" charset="0"/>
      </a:defRPr>
    </a:lvl3pPr>
    <a:lvl4pPr marL="16002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+mn-ea"/>
        <a:cs typeface="Arial Unicode MS" charset="0"/>
      </a:defRPr>
    </a:lvl4pPr>
    <a:lvl5pPr marL="20574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+mn-ea"/>
        <a:cs typeface="Arial Unicode MS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 Unicode MS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 Unicode MS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 Unicode MS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 Unicode MS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014" y="-96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"/>
          <p:cNvSpPr>
            <a:spLocks noGrp="1" noChangeArrowheads="1"/>
          </p:cNvSpPr>
          <p:nvPr>
            <p:ph type="sldImg"/>
          </p:nvPr>
        </p:nvSpPr>
        <p:spPr bwMode="auto">
          <a:xfrm>
            <a:off x="1106488" y="812800"/>
            <a:ext cx="5343525" cy="40068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sp>
      <p:sp>
        <p:nvSpPr>
          <p:cNvPr id="4098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755650" y="5078413"/>
            <a:ext cx="6046788" cy="4810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noProof="0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279775" cy="53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 smtClean="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4278313" y="0"/>
            <a:ext cx="3279775" cy="53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 smtClean="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/>
          </p:nvPr>
        </p:nvSpPr>
        <p:spPr bwMode="auto">
          <a:xfrm>
            <a:off x="0" y="10156825"/>
            <a:ext cx="3279775" cy="53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 smtClean="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 smtClean="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pPr>
              <a:defRPr/>
            </a:pPr>
            <a:fld id="{66788B64-BC47-4A06-B583-3B369552ED2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E4BE503E-0948-4666-8DD3-499236370C84}" type="slidenum">
              <a:rPr lang="ru-RU"/>
              <a:pPr/>
              <a:t>1</a:t>
            </a:fld>
            <a:endParaRPr lang="ru-RU"/>
          </a:p>
        </p:txBody>
      </p:sp>
      <p:sp>
        <p:nvSpPr>
          <p:cNvPr id="15363" name="Rectangle 1"/>
          <p:cNvSpPr txBox="1">
            <a:spLocks noChangeArrowheads="1" noTextEdit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5364" name="Rectangle 2"/>
          <p:cNvSpPr txBox="1">
            <a:spLocks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7CFE88E4-1E67-4F96-B45C-D7353329C333}" type="slidenum">
              <a:rPr lang="ru-RU"/>
              <a:pPr/>
              <a:t>5</a:t>
            </a:fld>
            <a:endParaRPr lang="ru-RU"/>
          </a:p>
        </p:txBody>
      </p:sp>
      <p:sp>
        <p:nvSpPr>
          <p:cNvPr id="16387" name="Rectangle 1"/>
          <p:cNvSpPr txBox="1">
            <a:spLocks noChangeArrowheads="1" noTextEdit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6388" name="Rectangle 2"/>
          <p:cNvSpPr txBox="1">
            <a:spLocks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70A9B275-F575-48DF-8195-4EEF989E9A92}" type="slidenum">
              <a:rPr lang="ru-RU"/>
              <a:pPr/>
              <a:t>6</a:t>
            </a:fld>
            <a:endParaRPr lang="ru-RU"/>
          </a:p>
        </p:txBody>
      </p:sp>
      <p:sp>
        <p:nvSpPr>
          <p:cNvPr id="17411" name="Rectangle 1"/>
          <p:cNvSpPr txBox="1">
            <a:spLocks noChangeArrowheads="1" noTextEdit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7412" name="Rectangle 2"/>
          <p:cNvSpPr txBox="1">
            <a:spLocks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F3530799-46DB-49DD-B6F4-C08918554FC8}" type="slidenum">
              <a:rPr lang="ru-RU"/>
              <a:pPr/>
              <a:t>7</a:t>
            </a:fld>
            <a:endParaRPr lang="ru-RU"/>
          </a:p>
        </p:txBody>
      </p:sp>
      <p:sp>
        <p:nvSpPr>
          <p:cNvPr id="18435" name="Rectangle 1"/>
          <p:cNvSpPr txBox="1">
            <a:spLocks noChangeArrowheads="1" noTextEdit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8436" name="Rectangle 2"/>
          <p:cNvSpPr txBox="1">
            <a:spLocks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C6D17B7A-6455-4E60-AA44-B4D719B10ECB}" type="slidenum">
              <a:rPr lang="ru-RU"/>
              <a:pPr/>
              <a:t>8</a:t>
            </a:fld>
            <a:endParaRPr lang="ru-RU"/>
          </a:p>
        </p:txBody>
      </p:sp>
      <p:sp>
        <p:nvSpPr>
          <p:cNvPr id="19459" name="Rectangle 1"/>
          <p:cNvSpPr txBox="1">
            <a:spLocks noChangeArrowheads="1" noTextEdit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9460" name="Rectangle 2"/>
          <p:cNvSpPr txBox="1">
            <a:spLocks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693F8F7B-F2A7-490C-914E-D5028D3D8B37}" type="slidenum">
              <a:rPr lang="ru-RU"/>
              <a:pPr/>
              <a:t>9</a:t>
            </a:fld>
            <a:endParaRPr lang="ru-RU"/>
          </a:p>
        </p:txBody>
      </p:sp>
      <p:sp>
        <p:nvSpPr>
          <p:cNvPr id="20483" name="Rectangle 1"/>
          <p:cNvSpPr txBox="1">
            <a:spLocks noChangeArrowheads="1" noTextEdit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0484" name="Rectangle 2"/>
          <p:cNvSpPr txBox="1">
            <a:spLocks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8.11.19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AFE93C-9B4D-44E2-B171-72B6D8392A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8.11.19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768F34-0C0B-4D4D-B645-7F09335DCE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8.11.19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C82964-4F9D-41A7-A224-D68E7972DB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4963"/>
            <a:ext cx="5408613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70613" y="1604963"/>
            <a:ext cx="5410200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8.11.19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545215-789C-4736-9C81-E053ECF2A90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8.11.19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82806D-4D0E-415F-BAAB-729A814036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8.11.19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8003BE-5C88-4FF5-82F7-5D529A749D5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8.11.19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229DF8-4065-4E2D-85E8-EFB2240919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8.11.19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554201-B32E-43AB-A84C-431AC0733D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8.11.19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2F9A67-A353-417B-9AA9-DC1C889C345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8.11.19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C84964-4613-4F91-B95C-4EE445FF6C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1604963"/>
            <a:ext cx="2741613" cy="45243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1604963"/>
            <a:ext cx="8077200" cy="45243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8.11.19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639EDA-B0D8-47DB-9745-030451CCDA3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803400"/>
            <a:ext cx="9447213" cy="18240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8.11.19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76FEFD-1CD7-49D4-895A-56BAEA459E5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8.11.19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6937F6-BAC1-4668-8C6B-68915BDE4B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8.11.19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AD9810-EB34-4E08-9E2A-D3EFD8E41B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8.11.19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2D3E90-B283-44E4-BC6A-68BF3E3FB5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2193925"/>
            <a:ext cx="5332413" cy="4022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70613" y="2193925"/>
            <a:ext cx="5334000" cy="4022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8.11.19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15A4C4-6188-43EF-9D8B-844673C39C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8.11.19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F93C0C-5D0F-402C-8DCA-F1163C89309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8.11.19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A3B30B-6F4E-456C-8641-A18C32ABDA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8.11.19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FF20DE-0EB8-471A-847C-704910E16D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8.11.19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C63ED3-8EF4-441A-B293-1228AF4594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8.11.19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0EE624-58D8-412B-AD2E-F88787043C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8.11.19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D56746-4511-4244-A22D-AC62A86DBA3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01100" y="763588"/>
            <a:ext cx="2703513" cy="54530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763588"/>
            <a:ext cx="7962900" cy="54530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8.11.19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0C6BDF-38F4-448C-81BE-28F7C9E915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12192000" cy="14414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027" name="Picture 2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4375150"/>
            <a:ext cx="12192000" cy="24828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028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371600" y="1803400"/>
            <a:ext cx="9447213" cy="18240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5000" rIns="90000" bIns="450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мышьюОбразец заголовка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7908925" y="4314825"/>
            <a:ext cx="2908300" cy="3730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>
            <a:lvl1pPr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mtClean="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ru-RU"/>
              <a:t>8.11.19</a:t>
            </a:r>
          </a:p>
        </p:txBody>
      </p:sp>
      <p:sp>
        <p:nvSpPr>
          <p:cNvPr id="1029" name="Text Box 5"/>
          <p:cNvSpPr txBox="1">
            <a:spLocks noChangeArrowheads="1"/>
          </p:cNvSpPr>
          <p:nvPr/>
        </p:nvSpPr>
        <p:spPr bwMode="auto">
          <a:xfrm>
            <a:off x="1371600" y="4324350"/>
            <a:ext cx="6400800" cy="365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8077200" y="1430338"/>
            <a:ext cx="2741613" cy="36353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>
            <a:lvl1pPr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</a:tabLst>
              <a:defRPr smtClean="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fld id="{F85C573B-4ACF-4981-A8C2-26A93EA885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32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4963"/>
            <a:ext cx="10971213" cy="4524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30492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Четвёртый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hf sldNum="0" hdr="0" ftr="0"/>
  <p:txStyles>
    <p:titleStyle>
      <a:lvl1pPr algn="l" defTabSz="449263" rtl="0" eaLnBrk="0" fontAlgn="base" hangingPunct="0">
        <a:lnSpc>
          <a:spcPct val="89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lnSpc>
          <a:spcPct val="89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entury Gothic" charset="0"/>
          <a:cs typeface="Arial Unicode MS" charset="0"/>
        </a:defRPr>
      </a:lvl2pPr>
      <a:lvl3pPr algn="l" defTabSz="449263" rtl="0" eaLnBrk="0" fontAlgn="base" hangingPunct="0">
        <a:lnSpc>
          <a:spcPct val="89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entury Gothic" charset="0"/>
          <a:cs typeface="Arial Unicode MS" charset="0"/>
        </a:defRPr>
      </a:lvl3pPr>
      <a:lvl4pPr algn="l" defTabSz="449263" rtl="0" eaLnBrk="0" fontAlgn="base" hangingPunct="0">
        <a:lnSpc>
          <a:spcPct val="89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entury Gothic" charset="0"/>
          <a:cs typeface="Arial Unicode MS" charset="0"/>
        </a:defRPr>
      </a:lvl4pPr>
      <a:lvl5pPr algn="l" defTabSz="449263" rtl="0" eaLnBrk="0" fontAlgn="base" hangingPunct="0">
        <a:lnSpc>
          <a:spcPct val="89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entury Gothic" charset="0"/>
          <a:cs typeface="Arial Unicode MS" charset="0"/>
        </a:defRPr>
      </a:lvl5pPr>
      <a:lvl6pPr marL="2514600" indent="-228600" algn="l" defTabSz="449263" rtl="0" fontAlgn="base">
        <a:lnSpc>
          <a:spcPct val="89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entury Gothic" charset="0"/>
          <a:cs typeface="Arial Unicode MS" charset="0"/>
        </a:defRPr>
      </a:lvl6pPr>
      <a:lvl7pPr marL="2971800" indent="-228600" algn="l" defTabSz="449263" rtl="0" fontAlgn="base">
        <a:lnSpc>
          <a:spcPct val="89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entury Gothic" charset="0"/>
          <a:cs typeface="Arial Unicode MS" charset="0"/>
        </a:defRPr>
      </a:lvl7pPr>
      <a:lvl8pPr marL="3429000" indent="-228600" algn="l" defTabSz="449263" rtl="0" fontAlgn="base">
        <a:lnSpc>
          <a:spcPct val="89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entury Gothic" charset="0"/>
          <a:cs typeface="Arial Unicode MS" charset="0"/>
        </a:defRPr>
      </a:lvl8pPr>
      <a:lvl9pPr marL="3886200" indent="-228600" algn="l" defTabSz="449263" rtl="0" fontAlgn="base">
        <a:lnSpc>
          <a:spcPct val="89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entury Gothic" charset="0"/>
          <a:cs typeface="Arial Unicode MS" charset="0"/>
        </a:defRPr>
      </a:lvl9pPr>
    </p:titleStyle>
    <p:bodyStyle>
      <a:lvl1pPr marL="342900" indent="-342900" algn="l" defTabSz="449263" rtl="0" eaLnBrk="0" fontAlgn="base" hangingPunct="0">
        <a:lnSpc>
          <a:spcPct val="89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itchFamily="16" charset="0"/>
        <a:defRPr sz="2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lnSpc>
          <a:spcPct val="89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+mn-lt"/>
          <a:cs typeface="+mn-cs"/>
        </a:defRPr>
      </a:lvl2pPr>
      <a:lvl3pPr marL="1143000" indent="-228600" algn="l" defTabSz="449263" rtl="0" eaLnBrk="0" fontAlgn="base" hangingPunct="0">
        <a:lnSpc>
          <a:spcPct val="89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+mn-lt"/>
          <a:cs typeface="+mn-cs"/>
        </a:defRPr>
      </a:lvl3pPr>
      <a:lvl4pPr marL="1600200" indent="-228600" algn="l" defTabSz="449263" rtl="0" eaLnBrk="0" fontAlgn="base" hangingPunct="0">
        <a:lnSpc>
          <a:spcPct val="89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+mn-lt"/>
          <a:cs typeface="+mn-cs"/>
        </a:defRPr>
      </a:lvl4pPr>
      <a:lvl5pPr marL="2057400" indent="-228600" algn="l" defTabSz="449263" rtl="0" eaLnBrk="0" fontAlgn="base" hangingPunct="0">
        <a:lnSpc>
          <a:spcPct val="89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5pPr>
      <a:lvl6pPr marL="2514600" indent="-228600" algn="l" defTabSz="449263" rtl="0" fontAlgn="base">
        <a:lnSpc>
          <a:spcPct val="89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6pPr>
      <a:lvl7pPr marL="2971800" indent="-228600" algn="l" defTabSz="449263" rtl="0" fontAlgn="base">
        <a:lnSpc>
          <a:spcPct val="89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7pPr>
      <a:lvl8pPr marL="3429000" indent="-228600" algn="l" defTabSz="449263" rtl="0" fontAlgn="base">
        <a:lnSpc>
          <a:spcPct val="89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8pPr>
      <a:lvl9pPr marL="3886200" indent="-228600" algn="l" defTabSz="449263" rtl="0" fontAlgn="base">
        <a:lnSpc>
          <a:spcPct val="89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12192000" cy="14414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895600" y="763588"/>
            <a:ext cx="8609013" cy="12906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мышьюОбразец заголовка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2193925"/>
            <a:ext cx="10818813" cy="4022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Четвёртый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0"/>
            <a:r>
              <a:rPr lang="en-GB" smtClean="0"/>
              <a:t>Девятый уровень структурыОбразец текста</a:t>
            </a:r>
          </a:p>
          <a:p>
            <a:pPr lvl="1"/>
            <a:r>
              <a:rPr lang="en-GB" smtClean="0"/>
              <a:t>Второй уровень</a:t>
            </a:r>
          </a:p>
          <a:p>
            <a:pPr lvl="2"/>
            <a:r>
              <a:rPr lang="en-GB" smtClean="0"/>
              <a:t>Третий уровень</a:t>
            </a:r>
          </a:p>
          <a:p>
            <a:pPr lvl="3"/>
            <a:r>
              <a:rPr lang="en-GB" smtClean="0"/>
              <a:t>Четвертый уровень</a:t>
            </a:r>
          </a:p>
          <a:p>
            <a:pPr lvl="4"/>
            <a:r>
              <a:rPr lang="en-GB" smtClean="0"/>
              <a:t>Пятый уровень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8594725" y="6356350"/>
            <a:ext cx="2908300" cy="363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>
            <a:lvl1pPr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mtClean="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ru-RU"/>
              <a:t>8.11.19</a:t>
            </a:r>
          </a:p>
        </p:txBody>
      </p:sp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685800" y="6356350"/>
            <a:ext cx="7772400" cy="365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8763000" y="381000"/>
            <a:ext cx="2741613" cy="363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>
            <a:lvl1pPr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</a:tabLst>
              <a:defRPr smtClean="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fld id="{D781ACDF-3D00-449C-9A13-E2B08EF761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sldNum="0" hdr="0" ftr="0"/>
  <p:txStyles>
    <p:titleStyle>
      <a:lvl1pPr algn="l" defTabSz="449263" rtl="0" eaLnBrk="0" fontAlgn="base" hangingPunct="0">
        <a:lnSpc>
          <a:spcPct val="89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lnSpc>
          <a:spcPct val="89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entury Gothic" charset="0"/>
          <a:cs typeface="Arial Unicode MS" charset="0"/>
        </a:defRPr>
      </a:lvl2pPr>
      <a:lvl3pPr algn="l" defTabSz="449263" rtl="0" eaLnBrk="0" fontAlgn="base" hangingPunct="0">
        <a:lnSpc>
          <a:spcPct val="89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entury Gothic" charset="0"/>
          <a:cs typeface="Arial Unicode MS" charset="0"/>
        </a:defRPr>
      </a:lvl3pPr>
      <a:lvl4pPr algn="l" defTabSz="449263" rtl="0" eaLnBrk="0" fontAlgn="base" hangingPunct="0">
        <a:lnSpc>
          <a:spcPct val="89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entury Gothic" charset="0"/>
          <a:cs typeface="Arial Unicode MS" charset="0"/>
        </a:defRPr>
      </a:lvl4pPr>
      <a:lvl5pPr algn="l" defTabSz="449263" rtl="0" eaLnBrk="0" fontAlgn="base" hangingPunct="0">
        <a:lnSpc>
          <a:spcPct val="89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entury Gothic" charset="0"/>
          <a:cs typeface="Arial Unicode MS" charset="0"/>
        </a:defRPr>
      </a:lvl5pPr>
      <a:lvl6pPr marL="2514600" indent="-228600" algn="l" defTabSz="449263" rtl="0" fontAlgn="base">
        <a:lnSpc>
          <a:spcPct val="89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entury Gothic" charset="0"/>
          <a:cs typeface="Arial Unicode MS" charset="0"/>
        </a:defRPr>
      </a:lvl6pPr>
      <a:lvl7pPr marL="2971800" indent="-228600" algn="l" defTabSz="449263" rtl="0" fontAlgn="base">
        <a:lnSpc>
          <a:spcPct val="89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entury Gothic" charset="0"/>
          <a:cs typeface="Arial Unicode MS" charset="0"/>
        </a:defRPr>
      </a:lvl7pPr>
      <a:lvl8pPr marL="3429000" indent="-228600" algn="l" defTabSz="449263" rtl="0" fontAlgn="base">
        <a:lnSpc>
          <a:spcPct val="89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entury Gothic" charset="0"/>
          <a:cs typeface="Arial Unicode MS" charset="0"/>
        </a:defRPr>
      </a:lvl8pPr>
      <a:lvl9pPr marL="3886200" indent="-228600" algn="l" defTabSz="449263" rtl="0" fontAlgn="base">
        <a:lnSpc>
          <a:spcPct val="89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entury Gothic" charset="0"/>
          <a:cs typeface="Arial Unicode MS" charset="0"/>
        </a:defRPr>
      </a:lvl9pPr>
    </p:titleStyle>
    <p:bodyStyle>
      <a:lvl1pPr marL="342900" indent="-342900" algn="l" defTabSz="449263" rtl="0" eaLnBrk="0" fontAlgn="base" hangingPunct="0">
        <a:lnSpc>
          <a:spcPct val="89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itchFamily="16" charset="0"/>
        <a:defRPr sz="2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lnSpc>
          <a:spcPct val="89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+mn-lt"/>
          <a:cs typeface="+mn-cs"/>
        </a:defRPr>
      </a:lvl2pPr>
      <a:lvl3pPr marL="1143000" indent="-228600" algn="l" defTabSz="449263" rtl="0" eaLnBrk="0" fontAlgn="base" hangingPunct="0">
        <a:lnSpc>
          <a:spcPct val="89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+mn-lt"/>
          <a:cs typeface="+mn-cs"/>
        </a:defRPr>
      </a:lvl3pPr>
      <a:lvl4pPr marL="1600200" indent="-228600" algn="l" defTabSz="449263" rtl="0" eaLnBrk="0" fontAlgn="base" hangingPunct="0">
        <a:lnSpc>
          <a:spcPct val="89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+mn-lt"/>
          <a:cs typeface="+mn-cs"/>
        </a:defRPr>
      </a:lvl4pPr>
      <a:lvl5pPr marL="2057400" indent="-228600" algn="l" defTabSz="449263" rtl="0" eaLnBrk="0" fontAlgn="base" hangingPunct="0">
        <a:lnSpc>
          <a:spcPct val="89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5pPr>
      <a:lvl6pPr marL="2514600" indent="-228600" algn="l" defTabSz="449263" rtl="0" fontAlgn="base">
        <a:lnSpc>
          <a:spcPct val="89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6pPr>
      <a:lvl7pPr marL="2971800" indent="-228600" algn="l" defTabSz="449263" rtl="0" fontAlgn="base">
        <a:lnSpc>
          <a:spcPct val="89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7pPr>
      <a:lvl8pPr marL="3429000" indent="-228600" algn="l" defTabSz="449263" rtl="0" fontAlgn="base">
        <a:lnSpc>
          <a:spcPct val="89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8pPr>
      <a:lvl9pPr marL="3886200" indent="-228600" algn="l" defTabSz="449263" rtl="0" fontAlgn="base">
        <a:lnSpc>
          <a:spcPct val="89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371600" y="1341438"/>
            <a:ext cx="9448800" cy="2303462"/>
          </a:xfrm>
        </p:spPr>
        <p:txBody>
          <a:bodyPr anchor="t"/>
          <a:lstStyle/>
          <a:p>
            <a:pPr algn="ctr" eaLnBrk="1" hangingPunct="1">
              <a:lnSpc>
                <a:spcPct val="9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en-US" sz="3200" smtClean="0"/>
              <a:t/>
            </a:r>
            <a:br>
              <a:rPr lang="en-US" sz="3200" smtClean="0"/>
            </a:br>
            <a:r>
              <a:rPr lang="en-US" sz="3600" b="1" smtClean="0">
                <a:solidFill>
                  <a:srgbClr val="C00000"/>
                </a:solidFill>
              </a:rPr>
              <a:t>«</a:t>
            </a:r>
            <a:r>
              <a:rPr lang="ru-RU" sz="3600" b="1" smtClean="0">
                <a:solidFill>
                  <a:srgbClr val="C00000"/>
                </a:solidFill>
              </a:rPr>
              <a:t>Оказание поддержки обучающемуся, имеющему признаки суицидального риска</a:t>
            </a:r>
            <a:r>
              <a:rPr lang="en-US" sz="3600" b="1" smtClean="0">
                <a:solidFill>
                  <a:srgbClr val="C00000"/>
                </a:solidFill>
              </a:rPr>
              <a:t>»</a:t>
            </a:r>
            <a:r>
              <a:rPr lang="en-US" sz="3200" smtClean="0">
                <a:solidFill>
                  <a:srgbClr val="C00000"/>
                </a:solidFill>
              </a:rPr>
              <a:t/>
            </a:r>
            <a:br>
              <a:rPr lang="en-US" sz="3200" smtClean="0">
                <a:solidFill>
                  <a:srgbClr val="C00000"/>
                </a:solidFill>
              </a:rPr>
            </a:br>
            <a:endParaRPr lang="en-US" sz="3200" smtClean="0">
              <a:solidFill>
                <a:srgbClr val="C00000"/>
              </a:solidFill>
            </a:endParaRPr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subTitle" idx="4294967295"/>
          </p:nvPr>
        </p:nvSpPr>
        <p:spPr>
          <a:xfrm>
            <a:off x="1371600" y="3716338"/>
            <a:ext cx="9448800" cy="944562"/>
          </a:xfrm>
        </p:spPr>
        <p:txBody>
          <a:bodyPr lIns="90000" tIns="45000" rIns="90000" bIns="45000"/>
          <a:lstStyle/>
          <a:p>
            <a:pPr marL="0" indent="0" algn="ctr" eaLnBrk="1" hangingPunct="1">
              <a:lnSpc>
                <a:spcPct val="90000"/>
              </a:lnSpc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sz="4000" smtClean="0"/>
              <a:t>Семинар для педагогов образовательной организации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>
          <a:xfrm>
            <a:off x="2566988" y="763588"/>
            <a:ext cx="8937625" cy="1290637"/>
          </a:xfrm>
        </p:spPr>
        <p:txBody>
          <a:bodyPr/>
          <a:lstStyle/>
          <a:p>
            <a:pPr algn="r" eaLnBrk="1" hangingPunct="1"/>
            <a:r>
              <a:rPr lang="ru-RU" sz="4000" b="1" i="1" smtClean="0">
                <a:solidFill>
                  <a:srgbClr val="C00000"/>
                </a:solidFill>
              </a:rPr>
              <a:t>Особенности суицидального поведения несовершеннолетних</a:t>
            </a:r>
            <a:endParaRPr lang="ru-RU" sz="4000" i="1" smtClean="0">
              <a:solidFill>
                <a:srgbClr val="C00000"/>
              </a:solidFill>
            </a:endParaRPr>
          </a:p>
        </p:txBody>
      </p:sp>
      <p:sp>
        <p:nvSpPr>
          <p:cNvPr id="4099" name="Содержимое 2"/>
          <p:cNvSpPr>
            <a:spLocks noGrp="1"/>
          </p:cNvSpPr>
          <p:nvPr>
            <p:ph idx="1"/>
          </p:nvPr>
        </p:nvSpPr>
        <p:spPr>
          <a:xfrm>
            <a:off x="1127125" y="2193925"/>
            <a:ext cx="10377488" cy="2171700"/>
          </a:xfrm>
        </p:spPr>
        <p:txBody>
          <a:bodyPr/>
          <a:lstStyle/>
          <a:p>
            <a:pPr eaLnBrk="1" hangingPunct="1"/>
            <a:r>
              <a:rPr lang="ru-RU" smtClean="0">
                <a:solidFill>
                  <a:schemeClr val="tx1"/>
                </a:solidFill>
              </a:rPr>
              <a:t>Суицид – умышленное самоповреждение со смертельным исходом (лишение себя жизни).</a:t>
            </a:r>
          </a:p>
          <a:p>
            <a:pPr eaLnBrk="1" hangingPunct="1"/>
            <a:r>
              <a:rPr lang="ru-RU" smtClean="0">
                <a:solidFill>
                  <a:schemeClr val="tx1"/>
                </a:solidFill>
              </a:rPr>
              <a:t>Исследования показывают, что вполне серьёзные мысли о том, чтобы покончить с собой, возникают у каждого пятого подростка. С годами суицид «молодеет»: о суициде думают, пытаются покончить с собой и кончают совсем ещё дети. </a:t>
            </a:r>
          </a:p>
          <a:p>
            <a:pPr eaLnBrk="1" hangingPunct="1"/>
            <a:endParaRPr lang="ru-RU" smtClean="0"/>
          </a:p>
        </p:txBody>
      </p:sp>
      <p:pic>
        <p:nvPicPr>
          <p:cNvPr id="4100" name="Picture 4" descr="Родителям подростков и старшеклассников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31950" y="4437063"/>
            <a:ext cx="2847975" cy="210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Picture 5" descr="C:\Documents and Settings\Admin\Рабочий стол\41b8a621cc6718416c2dae4b5ceb84b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88163" y="4365625"/>
            <a:ext cx="4038600" cy="215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2640013" y="620713"/>
            <a:ext cx="8864600" cy="1433512"/>
          </a:xfrm>
        </p:spPr>
        <p:txBody>
          <a:bodyPr/>
          <a:lstStyle/>
          <a:p>
            <a:pPr algn="r" eaLnBrk="1" hangingPunct="1"/>
            <a:r>
              <a:rPr lang="ru-RU" sz="4000" b="1" i="1" smtClean="0">
                <a:solidFill>
                  <a:srgbClr val="C00000"/>
                </a:solidFill>
              </a:rPr>
              <a:t>Особенности суицидального поведения несовершеннолетних</a:t>
            </a:r>
            <a:endParaRPr lang="ru-RU" sz="4000" smtClean="0"/>
          </a:p>
        </p:txBody>
      </p:sp>
      <p:sp>
        <p:nvSpPr>
          <p:cNvPr id="5123" name="Содержимое 2"/>
          <p:cNvSpPr>
            <a:spLocks noGrp="1"/>
          </p:cNvSpPr>
          <p:nvPr>
            <p:ph idx="1"/>
          </p:nvPr>
        </p:nvSpPr>
        <p:spPr>
          <a:xfrm>
            <a:off x="766763" y="1916113"/>
            <a:ext cx="11017250" cy="2952750"/>
          </a:xfrm>
        </p:spPr>
        <p:txBody>
          <a:bodyPr/>
          <a:lstStyle/>
          <a:p>
            <a:pPr eaLnBrk="1" hangingPunct="1"/>
            <a:r>
              <a:rPr lang="ru-RU" smtClean="0">
                <a:solidFill>
                  <a:schemeClr val="tx1"/>
                </a:solidFill>
              </a:rPr>
              <a:t>Среди тех, кто намеревается совершить суицид, </a:t>
            </a:r>
            <a:r>
              <a:rPr lang="ru-RU" u="sng" smtClean="0">
                <a:solidFill>
                  <a:schemeClr val="tx1"/>
                </a:solidFill>
              </a:rPr>
              <a:t>от 70 до 75% тем или иным образом раскрывают свои намерения</a:t>
            </a:r>
            <a:r>
              <a:rPr lang="ru-RU" smtClean="0">
                <a:solidFill>
                  <a:schemeClr val="tx1"/>
                </a:solidFill>
              </a:rPr>
              <a:t>. Иногда это будут едва уловимые намеки, часто же угрозы являются легко узнаваемыми. Они ищут возможности высказаться и быть выслушанными. </a:t>
            </a:r>
          </a:p>
          <a:p>
            <a:pPr eaLnBrk="1" hangingPunct="1"/>
            <a:r>
              <a:rPr lang="ru-RU" u="sng" smtClean="0">
                <a:solidFill>
                  <a:schemeClr val="tx1"/>
                </a:solidFill>
              </a:rPr>
              <a:t>Однако очень часто их не слушают</a:t>
            </a:r>
            <a:r>
              <a:rPr lang="ru-RU" smtClean="0">
                <a:solidFill>
                  <a:schemeClr val="tx1"/>
                </a:solidFill>
              </a:rPr>
              <a:t>. Если человек серьезно задумал совершить самоубийство, то обычно об</a:t>
            </a:r>
            <a:r>
              <a:rPr lang="ru-RU" b="1" smtClean="0">
                <a:solidFill>
                  <a:schemeClr val="tx1"/>
                </a:solidFill>
              </a:rPr>
              <a:t> </a:t>
            </a:r>
            <a:r>
              <a:rPr lang="ru-RU" smtClean="0">
                <a:solidFill>
                  <a:schemeClr val="tx1"/>
                </a:solidFill>
              </a:rPr>
              <a:t>этом можно догадаться по ряду </a:t>
            </a:r>
            <a:r>
              <a:rPr lang="ru-RU" smtClean="0">
                <a:solidFill>
                  <a:srgbClr val="0070C0"/>
                </a:solidFill>
              </a:rPr>
              <a:t>характерных признаков, которые можно разделить на три группы: словесные, поведенческие, ситуационные. </a:t>
            </a:r>
          </a:p>
        </p:txBody>
      </p:sp>
      <p:sp>
        <p:nvSpPr>
          <p:cNvPr id="5124" name="AutoShape 2" descr="Поощрение и наказание детей в семье: методы воспитания"/>
          <p:cNvSpPr>
            <a:spLocks noChangeAspect="1" noChangeArrowheads="1"/>
          </p:cNvSpPr>
          <p:nvPr/>
        </p:nvSpPr>
        <p:spPr bwMode="auto">
          <a:xfrm>
            <a:off x="155575" y="-13335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125" name="AutoShape 4" descr="Поощрение и наказание детей в семье: методы воспитания"/>
          <p:cNvSpPr>
            <a:spLocks noChangeAspect="1" noChangeArrowheads="1"/>
          </p:cNvSpPr>
          <p:nvPr/>
        </p:nvSpPr>
        <p:spPr bwMode="auto">
          <a:xfrm>
            <a:off x="155575" y="-13335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5126" name="Picture 2" descr="ПОДРОСТОК В ТРУДНОЙ ЖИЗНЕННОЙ СИТУАЦИ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51763" y="4365625"/>
            <a:ext cx="3810000" cy="222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eaLnBrk="1" hangingPunct="1"/>
            <a:r>
              <a:rPr lang="ru-RU" sz="4000" b="1" i="1" smtClean="0">
                <a:solidFill>
                  <a:srgbClr val="C00000"/>
                </a:solidFill>
              </a:rPr>
              <a:t>Признаки готовящегося самоубийства</a:t>
            </a:r>
            <a:endParaRPr lang="ru-RU" sz="4000" smtClean="0">
              <a:solidFill>
                <a:srgbClr val="C00000"/>
              </a:solidFill>
            </a:endParaRPr>
          </a:p>
        </p:txBody>
      </p:sp>
      <p:sp>
        <p:nvSpPr>
          <p:cNvPr id="6147" name="Содержимое 2"/>
          <p:cNvSpPr>
            <a:spLocks noGrp="1"/>
          </p:cNvSpPr>
          <p:nvPr>
            <p:ph idx="1"/>
          </p:nvPr>
        </p:nvSpPr>
        <p:spPr>
          <a:xfrm>
            <a:off x="766763" y="2060575"/>
            <a:ext cx="10737850" cy="4156075"/>
          </a:xfrm>
        </p:spPr>
        <p:txBody>
          <a:bodyPr/>
          <a:lstStyle/>
          <a:p>
            <a:pPr marL="457200" lvl="1" indent="0" eaLnBrk="1" hangingPunct="1">
              <a:lnSpc>
                <a:spcPct val="84000"/>
              </a:lnSpc>
            </a:pPr>
            <a:r>
              <a:rPr lang="en-GB" altLang="ru-RU" sz="2200" b="1" i="1" smtClean="0">
                <a:solidFill>
                  <a:srgbClr val="C00000"/>
                </a:solidFill>
              </a:rPr>
              <a:t>Словесные</a:t>
            </a:r>
            <a:r>
              <a:rPr lang="en-GB" altLang="ru-RU" sz="2200" i="1" smtClean="0">
                <a:solidFill>
                  <a:srgbClr val="C00000"/>
                </a:solidFill>
              </a:rPr>
              <a:t> </a:t>
            </a:r>
            <a:r>
              <a:rPr lang="en-GB" altLang="ru-RU" sz="2200" b="1" i="1" smtClean="0">
                <a:solidFill>
                  <a:srgbClr val="C00000"/>
                </a:solidFill>
              </a:rPr>
              <a:t>признаки</a:t>
            </a:r>
            <a:endParaRPr lang="ru-RU" altLang="ru-RU" sz="2200" b="1" i="1" smtClean="0">
              <a:solidFill>
                <a:srgbClr val="C00000"/>
              </a:solidFill>
            </a:endParaRPr>
          </a:p>
          <a:p>
            <a:pPr marL="457200" lvl="1" indent="0" eaLnBrk="1" hangingPunct="1">
              <a:lnSpc>
                <a:spcPct val="84000"/>
              </a:lnSpc>
            </a:pPr>
            <a:r>
              <a:rPr lang="en-GB" altLang="ru-RU" sz="2200" smtClean="0"/>
              <a:t>Человек, готовящийся совершить самоубийство, часто говорит о своем душевном состоянии:</a:t>
            </a:r>
          </a:p>
          <a:p>
            <a:pPr eaLnBrk="1" hangingPunct="1">
              <a:lnSpc>
                <a:spcPct val="120000"/>
              </a:lnSpc>
            </a:pPr>
            <a:r>
              <a:rPr lang="en-GB" altLang="ru-RU" smtClean="0"/>
              <a:t> «я не могу так дальше жить»;</a:t>
            </a:r>
          </a:p>
          <a:p>
            <a:pPr eaLnBrk="1" hangingPunct="1">
              <a:lnSpc>
                <a:spcPct val="120000"/>
              </a:lnSpc>
            </a:pPr>
            <a:r>
              <a:rPr lang="en-GB" altLang="ru-RU" smtClean="0"/>
              <a:t> «я больше не буду ни для кого проблемой»;</a:t>
            </a:r>
          </a:p>
          <a:p>
            <a:pPr eaLnBrk="1" hangingPunct="1">
              <a:lnSpc>
                <a:spcPct val="120000"/>
              </a:lnSpc>
            </a:pPr>
            <a:r>
              <a:rPr lang="en-GB" altLang="ru-RU" smtClean="0"/>
              <a:t> «тебе больше не придется обо мне волноваться»;</a:t>
            </a:r>
            <a:endParaRPr lang="ru-RU" altLang="ru-RU" smtClean="0"/>
          </a:p>
          <a:p>
            <a:pPr eaLnBrk="1" hangingPunct="1">
              <a:lnSpc>
                <a:spcPct val="120000"/>
              </a:lnSpc>
            </a:pPr>
            <a:r>
              <a:rPr lang="en-GB" altLang="ru-RU" smtClean="0"/>
              <a:t>Много шутит на тему самоубийства.</a:t>
            </a:r>
            <a:endParaRPr lang="ru-RU" altLang="ru-RU" smtClean="0"/>
          </a:p>
          <a:p>
            <a:pPr eaLnBrk="1" hangingPunct="1">
              <a:lnSpc>
                <a:spcPct val="120000"/>
              </a:lnSpc>
            </a:pPr>
            <a:r>
              <a:rPr lang="en-GB" altLang="ru-RU" smtClean="0"/>
              <a:t>Проявляет нездоровую заинтересованность вопросами смерти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2895600" y="763588"/>
            <a:ext cx="8610600" cy="1292225"/>
          </a:xfrm>
        </p:spPr>
        <p:txBody>
          <a:bodyPr/>
          <a:lstStyle/>
          <a:p>
            <a:pPr algn="r" eaLnBrk="1" hangingPunct="1">
              <a:lnSpc>
                <a:spcPct val="9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sz="4000" b="1" i="1" smtClean="0">
                <a:solidFill>
                  <a:srgbClr val="C4220D"/>
                </a:solidFill>
              </a:rPr>
              <a:t>Признаки готовящегося самоубийства</a:t>
            </a:r>
          </a:p>
        </p:txBody>
      </p:sp>
      <p:sp>
        <p:nvSpPr>
          <p:cNvPr id="7171" name="Text Box 2"/>
          <p:cNvSpPr txBox="1">
            <a:spLocks noChangeArrowheads="1"/>
          </p:cNvSpPr>
          <p:nvPr/>
        </p:nvSpPr>
        <p:spPr bwMode="auto">
          <a:xfrm>
            <a:off x="685800" y="2193925"/>
            <a:ext cx="10820400" cy="40243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marL="228600" indent="-227013" hangingPunct="1">
              <a:lnSpc>
                <a:spcPct val="90000"/>
              </a:lnSpc>
              <a:spcBef>
                <a:spcPts val="1000"/>
              </a:spcBef>
              <a:spcAft>
                <a:spcPts val="1425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en-US" sz="2200" b="1" i="1">
                <a:solidFill>
                  <a:srgbClr val="000000"/>
                </a:solidFill>
                <a:latin typeface="Century Gothic" charset="0"/>
              </a:rPr>
              <a:t> </a:t>
            </a:r>
            <a:r>
              <a:rPr lang="en-US" sz="2200" b="1" i="1">
                <a:solidFill>
                  <a:srgbClr val="C00000"/>
                </a:solidFill>
                <a:latin typeface="Century Gothic" charset="0"/>
              </a:rPr>
              <a:t>Поведенческие признаки</a:t>
            </a:r>
          </a:p>
          <a:p>
            <a:pPr marL="228600" indent="-227013" hangingPunct="1">
              <a:lnSpc>
                <a:spcPct val="90000"/>
              </a:lnSpc>
              <a:spcBef>
                <a:spcPts val="1000"/>
              </a:spcBef>
              <a:spcAft>
                <a:spcPts val="1425"/>
              </a:spcAft>
              <a:buSzPct val="45000"/>
              <a:buFont typeface="Arial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en-US" sz="2200">
                <a:solidFill>
                  <a:srgbClr val="000000"/>
                </a:solidFill>
                <a:latin typeface="Century Gothic" charset="0"/>
              </a:rPr>
              <a:t>Раздаёт другим вещи, имеющие большую личную значимость,  приводит в порядок  дела, пишет прощальные письма.</a:t>
            </a:r>
          </a:p>
          <a:p>
            <a:pPr marL="228600" indent="-227013" hangingPunct="1">
              <a:lnSpc>
                <a:spcPct val="90000"/>
              </a:lnSpc>
              <a:spcBef>
                <a:spcPts val="1000"/>
              </a:spcBef>
              <a:spcAft>
                <a:spcPts val="1425"/>
              </a:spcAft>
              <a:buSzPct val="45000"/>
              <a:buFont typeface="Arial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en-US" sz="2200">
                <a:solidFill>
                  <a:srgbClr val="000000"/>
                </a:solidFill>
                <a:latin typeface="Century Gothic" charset="0"/>
              </a:rPr>
              <a:t>Демонстрирует радикальные перемены в поведении такие, как:</a:t>
            </a:r>
            <a:br>
              <a:rPr lang="en-US" sz="2200">
                <a:solidFill>
                  <a:srgbClr val="000000"/>
                </a:solidFill>
                <a:latin typeface="Century Gothic" charset="0"/>
              </a:rPr>
            </a:br>
            <a:r>
              <a:rPr lang="en-US" sz="2200">
                <a:solidFill>
                  <a:srgbClr val="000000"/>
                </a:solidFill>
                <a:latin typeface="Century Gothic" charset="0"/>
              </a:rPr>
              <a:t>в еде – ест слишком мало или слишком много; </a:t>
            </a:r>
            <a:br>
              <a:rPr lang="en-US" sz="2200">
                <a:solidFill>
                  <a:srgbClr val="000000"/>
                </a:solidFill>
                <a:latin typeface="Century Gothic" charset="0"/>
              </a:rPr>
            </a:br>
            <a:r>
              <a:rPr lang="en-US" sz="2200">
                <a:solidFill>
                  <a:srgbClr val="000000"/>
                </a:solidFill>
                <a:latin typeface="Century Gothic" charset="0"/>
              </a:rPr>
              <a:t>во сне – спит слишком мало или слишком много; </a:t>
            </a:r>
            <a:br>
              <a:rPr lang="en-US" sz="2200">
                <a:solidFill>
                  <a:srgbClr val="000000"/>
                </a:solidFill>
                <a:latin typeface="Century Gothic" charset="0"/>
              </a:rPr>
            </a:br>
            <a:r>
              <a:rPr lang="en-US" sz="2200">
                <a:solidFill>
                  <a:srgbClr val="000000"/>
                </a:solidFill>
                <a:latin typeface="Century Gothic" charset="0"/>
              </a:rPr>
              <a:t>во внешнем виде – становится неряшливым; </a:t>
            </a:r>
            <a:br>
              <a:rPr lang="en-US" sz="2200">
                <a:solidFill>
                  <a:srgbClr val="000000"/>
                </a:solidFill>
                <a:latin typeface="Century Gothic" charset="0"/>
              </a:rPr>
            </a:br>
            <a:r>
              <a:rPr lang="en-US" sz="2200">
                <a:solidFill>
                  <a:srgbClr val="000000"/>
                </a:solidFill>
                <a:latin typeface="Century Gothic" charset="0"/>
              </a:rPr>
              <a:t>в привычках – пропускает занятия; замыкается от семьи и друзей и т.д.</a:t>
            </a:r>
          </a:p>
          <a:p>
            <a:pPr marL="228600" indent="-227013" hangingPunct="1">
              <a:lnSpc>
                <a:spcPct val="90000"/>
              </a:lnSpc>
              <a:spcBef>
                <a:spcPts val="1000"/>
              </a:spcBef>
              <a:spcAft>
                <a:spcPts val="1425"/>
              </a:spcAft>
              <a:buSzPct val="45000"/>
              <a:buFont typeface="Arial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en-US" sz="2200">
                <a:solidFill>
                  <a:srgbClr val="000000"/>
                </a:solidFill>
                <a:latin typeface="Century Gothic" charset="0"/>
              </a:rPr>
              <a:t>Проявляет признаки беспомощности, безнадежности и отчаяния.</a:t>
            </a:r>
          </a:p>
          <a:p>
            <a:pPr marL="228600" indent="-227013" hangingPunct="1">
              <a:lnSpc>
                <a:spcPct val="90000"/>
              </a:lnSpc>
              <a:spcBef>
                <a:spcPts val="1000"/>
              </a:spcBef>
              <a:spcAft>
                <a:spcPts val="1425"/>
              </a:spcAft>
              <a:buClrTx/>
              <a:buSz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endParaRPr lang="en-US" sz="2200">
              <a:solidFill>
                <a:srgbClr val="000000"/>
              </a:solidFill>
              <a:latin typeface="Century Gothic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350500" y="5408613"/>
            <a:ext cx="1841500" cy="14493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819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895600" y="333375"/>
            <a:ext cx="8610600" cy="1511300"/>
          </a:xfrm>
        </p:spPr>
        <p:txBody>
          <a:bodyPr/>
          <a:lstStyle/>
          <a:p>
            <a:pPr algn="r" eaLnBrk="1" hangingPunct="1">
              <a:lnSpc>
                <a:spcPct val="9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sz="4000" b="1" i="1" smtClean="0">
                <a:solidFill>
                  <a:srgbClr val="C4220D"/>
                </a:solidFill>
              </a:rPr>
              <a:t>Признаки готовящегося самоубийства</a:t>
            </a:r>
          </a:p>
        </p:txBody>
      </p:sp>
      <p:sp>
        <p:nvSpPr>
          <p:cNvPr id="8196" name="Text Box 3"/>
          <p:cNvSpPr txBox="1">
            <a:spLocks noChangeArrowheads="1"/>
          </p:cNvSpPr>
          <p:nvPr/>
        </p:nvSpPr>
        <p:spPr bwMode="auto">
          <a:xfrm>
            <a:off x="685800" y="1557338"/>
            <a:ext cx="10955338" cy="46609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marL="228600" indent="-227013" hangingPunct="1">
              <a:lnSpc>
                <a:spcPct val="90000"/>
              </a:lnSpc>
              <a:spcBef>
                <a:spcPts val="1000"/>
              </a:spcBef>
              <a:spcAft>
                <a:spcPts val="1425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en-US" sz="2200" b="1" i="1">
                <a:solidFill>
                  <a:srgbClr val="C00000"/>
                </a:solidFill>
                <a:latin typeface="Century Gothic" charset="0"/>
              </a:rPr>
              <a:t>Ситуационные признаки</a:t>
            </a:r>
          </a:p>
          <a:p>
            <a:pPr marL="228600" indent="-227013" hangingPunct="1">
              <a:lnSpc>
                <a:spcPct val="90000"/>
              </a:lnSpc>
              <a:spcBef>
                <a:spcPts val="1000"/>
              </a:spcBef>
              <a:spcAft>
                <a:spcPts val="1425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en-US">
                <a:latin typeface="Century Gothic" charset="0"/>
              </a:rPr>
              <a:t>Человек может решиться на самоубийство, если:</a:t>
            </a:r>
          </a:p>
          <a:p>
            <a:pPr marL="228600" indent="-227013" hangingPunct="1">
              <a:lnSpc>
                <a:spcPct val="90000"/>
              </a:lnSpc>
              <a:spcBef>
                <a:spcPts val="1000"/>
              </a:spcBef>
              <a:spcAft>
                <a:spcPts val="1425"/>
              </a:spcAft>
              <a:buSzPct val="45000"/>
              <a:buFont typeface="Arial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en-US">
                <a:latin typeface="Century Gothic" charset="0"/>
              </a:rPr>
              <a:t>Социально изолирован (не имеет друзей или имеет только одного друга), чувствует себя отверженным;</a:t>
            </a:r>
          </a:p>
          <a:p>
            <a:pPr marL="228600" indent="-227013" hangingPunct="1">
              <a:lnSpc>
                <a:spcPct val="90000"/>
              </a:lnSpc>
              <a:spcBef>
                <a:spcPts val="1000"/>
              </a:spcBef>
              <a:spcAft>
                <a:spcPts val="1425"/>
              </a:spcAft>
              <a:buSzPct val="45000"/>
              <a:buFont typeface="Arial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en-US">
                <a:latin typeface="Century Gothic" charset="0"/>
              </a:rPr>
              <a:t>Живет в нестабильном</a:t>
            </a:r>
            <a:r>
              <a:rPr lang="en-US" u="sng">
                <a:latin typeface="Century Gothic" charset="0"/>
              </a:rPr>
              <a:t> </a:t>
            </a:r>
            <a:r>
              <a:rPr lang="en-US">
                <a:latin typeface="Century Gothic" charset="0"/>
              </a:rPr>
              <a:t>состоянии (серьезный кризис в семье – в отношениях к родителям или родителей друг с другом; алкоголизм – личная или семейная проблема);</a:t>
            </a:r>
          </a:p>
          <a:p>
            <a:pPr marL="228600" indent="-227013" hangingPunct="1">
              <a:lnSpc>
                <a:spcPct val="90000"/>
              </a:lnSpc>
              <a:spcBef>
                <a:spcPts val="1000"/>
              </a:spcBef>
              <a:spcAft>
                <a:spcPts val="1425"/>
              </a:spcAft>
              <a:buSzPct val="45000"/>
              <a:buFont typeface="Arial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en-US">
                <a:latin typeface="Century Gothic" charset="0"/>
              </a:rPr>
              <a:t>Ощущает себя жертвой насилия – физического, сексуального или эмоционального; </a:t>
            </a:r>
          </a:p>
          <a:p>
            <a:pPr marL="228600" indent="-227013" hangingPunct="1">
              <a:lnSpc>
                <a:spcPct val="90000"/>
              </a:lnSpc>
              <a:spcBef>
                <a:spcPts val="1000"/>
              </a:spcBef>
              <a:spcAft>
                <a:spcPts val="1425"/>
              </a:spcAft>
              <a:buSzPct val="45000"/>
              <a:buFont typeface="Arial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en-US">
                <a:latin typeface="Century Gothic" charset="0"/>
              </a:rPr>
              <a:t>Предпринимал попытку суицида ранее;</a:t>
            </a:r>
          </a:p>
          <a:p>
            <a:pPr marL="228600" indent="-227013" hangingPunct="1">
              <a:lnSpc>
                <a:spcPct val="90000"/>
              </a:lnSpc>
              <a:spcBef>
                <a:spcPts val="1000"/>
              </a:spcBef>
              <a:spcAft>
                <a:spcPts val="1425"/>
              </a:spcAft>
              <a:buSzPct val="45000"/>
              <a:buFont typeface="Arial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en-US">
                <a:latin typeface="Century Gothic" charset="0"/>
              </a:rPr>
              <a:t>Имеет склонность к самоубийству вследствие того, что оно совершалось кем -то из друзей, знакомых или членов семьи;</a:t>
            </a:r>
          </a:p>
          <a:p>
            <a:pPr marL="228600" indent="-227013" hangingPunct="1">
              <a:lnSpc>
                <a:spcPct val="90000"/>
              </a:lnSpc>
              <a:spcBef>
                <a:spcPts val="1000"/>
              </a:spcBef>
              <a:spcAft>
                <a:spcPts val="1425"/>
              </a:spcAft>
              <a:buSzPct val="45000"/>
              <a:buFont typeface="Arial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en-US">
                <a:latin typeface="Century Gothic" charset="0"/>
              </a:rPr>
              <a:t>Перенес тяжелую потерю (смерть кого-то из близких, развод родителей).</a:t>
            </a:r>
          </a:p>
          <a:p>
            <a:pPr marL="228600" indent="-227013" hangingPunct="1">
              <a:lnSpc>
                <a:spcPct val="80000"/>
              </a:lnSpc>
              <a:spcBef>
                <a:spcPts val="500"/>
              </a:spcBef>
              <a:spcAft>
                <a:spcPts val="1425"/>
              </a:spcAft>
              <a:buClrTx/>
              <a:buSz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endParaRPr lang="en-US" sz="2400">
              <a:solidFill>
                <a:srgbClr val="000000"/>
              </a:solidFill>
              <a:latin typeface="Century Gothic" charset="0"/>
            </a:endParaRPr>
          </a:p>
          <a:p>
            <a:pPr marL="228600" indent="-227013" hangingPunct="1">
              <a:lnSpc>
                <a:spcPct val="90000"/>
              </a:lnSpc>
              <a:spcBef>
                <a:spcPts val="1000"/>
              </a:spcBef>
              <a:spcAft>
                <a:spcPts val="1425"/>
              </a:spcAft>
              <a:buClrTx/>
              <a:buSz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endParaRPr lang="en-US" sz="2200">
              <a:solidFill>
                <a:srgbClr val="000000"/>
              </a:solidFill>
              <a:latin typeface="Century Gothic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7" dur="2000"/>
                                        <p:tgtEl>
                                          <p:spTgt spid="12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872038" y="549275"/>
            <a:ext cx="7056437" cy="1079500"/>
          </a:xfrm>
        </p:spPr>
        <p:txBody>
          <a:bodyPr/>
          <a:lstStyle/>
          <a:p>
            <a:pPr eaLnBrk="1" hangingPunct="1"/>
            <a:r>
              <a:rPr lang="ru-RU" sz="2200" b="1" i="1" smtClean="0">
                <a:solidFill>
                  <a:srgbClr val="C00000"/>
                </a:solidFill>
              </a:rPr>
              <a:t>Рекомендации педагогам по оказанию поддержки обучающемуся, имеющему признаки суицидального риска:</a:t>
            </a:r>
            <a:endParaRPr lang="ru-RU" sz="2200" i="1" smtClean="0">
              <a:solidFill>
                <a:srgbClr val="C00000"/>
              </a:solidFill>
            </a:endParaRPr>
          </a:p>
        </p:txBody>
      </p:sp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685800" y="1800225"/>
            <a:ext cx="10820400" cy="37893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5000" rIns="90000" bIns="45000"/>
          <a:lstStyle/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  <a:defRPr/>
            </a:pPr>
            <a:r>
              <a:rPr lang="ru-RU" sz="2400" dirty="0">
                <a:latin typeface="+mn-lt"/>
              </a:rPr>
              <a:t>Не отталкивайте его, если он решил разделить с вами проблемы, даже если вы потрясены сложившейся ситуацией.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  <a:defRPr/>
            </a:pPr>
            <a:r>
              <a:rPr lang="ru-RU" sz="2400" dirty="0">
                <a:latin typeface="+mn-lt"/>
              </a:rPr>
              <a:t>Доверьтесь своей интуиции, если вы чувствуете суицидальные наклонности в данном индивиде, не игнорируйте предупреждающие знаки.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  <a:defRPr/>
            </a:pPr>
            <a:r>
              <a:rPr lang="ru-RU" sz="2400" dirty="0">
                <a:latin typeface="+mn-lt"/>
              </a:rPr>
              <a:t>Не предлагайте того, чего не в состоянии сделать.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  <a:defRPr/>
            </a:pPr>
            <a:r>
              <a:rPr lang="ru-RU" sz="2400" dirty="0">
                <a:latin typeface="+mn-lt"/>
              </a:rPr>
              <a:t>Дайте знать, что хотите ему помочь, но не видите необходимости в том, чтобы хранить все в секрете, если какая-то информация может повлиять на его безопасность.</a:t>
            </a:r>
          </a:p>
          <a:p>
            <a:pPr marL="228600" indent="-227013" hangingPunct="1">
              <a:lnSpc>
                <a:spcPct val="90000"/>
              </a:lnSpc>
              <a:spcBef>
                <a:spcPts val="1000"/>
              </a:spcBef>
              <a:spcAft>
                <a:spcPts val="1425"/>
              </a:spcAft>
              <a:buClrTx/>
              <a:buSz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  <a:defRPr/>
            </a:pPr>
            <a:endParaRPr lang="en-US" sz="2200" dirty="0">
              <a:solidFill>
                <a:srgbClr val="000000"/>
              </a:solidFill>
              <a:latin typeface="Century Gothic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5232400" y="763588"/>
            <a:ext cx="6273800" cy="12922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2200" b="1" i="1" smtClean="0">
                <a:solidFill>
                  <a:srgbClr val="C00000"/>
                </a:solidFill>
              </a:rPr>
              <a:t>Рекомендации педагогам по оказанию поддержки обучающемуся, имеющему признаки суицидального риска:</a:t>
            </a:r>
            <a:endParaRPr lang="en-US" sz="2200" b="1" i="1" smtClean="0">
              <a:solidFill>
                <a:srgbClr val="C4220D"/>
              </a:solidFill>
            </a:endParaRPr>
          </a:p>
        </p:txBody>
      </p:sp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911225" y="2193925"/>
            <a:ext cx="10594975" cy="40243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5000" rIns="90000" bIns="45000"/>
          <a:lstStyle/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  <a:defRPr/>
            </a:pPr>
            <a:r>
              <a:rPr lang="ru-RU" sz="2400" dirty="0">
                <a:latin typeface="+mn-lt"/>
              </a:rPr>
              <a:t>Сохраняйте спокойствие и не осуждайте его, независимо от того, что он говорит.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  <a:defRPr/>
            </a:pPr>
            <a:r>
              <a:rPr lang="ru-RU" sz="2400" dirty="0">
                <a:latin typeface="+mn-lt"/>
              </a:rPr>
              <a:t>Говорите искренне, постарайтесь определить, насколько серьезна угроза: вопросы о суицидальных мыслях не приводят к попыткам покончить счеты с жизнью, на самом деле они помогут почувствовать облегчение от осознания проблемы.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  <a:defRPr/>
            </a:pPr>
            <a:r>
              <a:rPr lang="ru-RU" sz="2400" dirty="0">
                <a:latin typeface="+mn-lt"/>
              </a:rPr>
              <a:t>Постарайтесь узнать у него план действий, так как конкретный план – это знак реальной опасности.</a:t>
            </a:r>
          </a:p>
          <a:p>
            <a:pPr marL="228600" indent="-227013" hangingPunct="1">
              <a:lnSpc>
                <a:spcPct val="90000"/>
              </a:lnSpc>
              <a:spcBef>
                <a:spcPts val="1000"/>
              </a:spcBef>
              <a:spcAft>
                <a:spcPts val="1425"/>
              </a:spcAft>
              <a:buClrTx/>
              <a:buSz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  <a:defRPr/>
            </a:pPr>
            <a:endParaRPr lang="en-US" sz="2000" dirty="0">
              <a:solidFill>
                <a:srgbClr val="000000"/>
              </a:solidFill>
              <a:latin typeface="Century Gothic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5375275" y="592138"/>
            <a:ext cx="6130925" cy="1146175"/>
          </a:xfrm>
        </p:spPr>
        <p:txBody>
          <a:bodyPr/>
          <a:lstStyle/>
          <a:p>
            <a:pPr eaLnBrk="1" hangingPunct="1">
              <a:lnSpc>
                <a:spcPct val="9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2200" b="1" i="1" smtClean="0">
                <a:solidFill>
                  <a:srgbClr val="C00000"/>
                </a:solidFill>
              </a:rPr>
              <a:t>Рекомендации педагогам по оказанию поддержки обучающемуся, имеющему признаки суицидального риска:</a:t>
            </a:r>
            <a:endParaRPr lang="en-US" sz="2200" b="1" i="1" smtClean="0">
              <a:solidFill>
                <a:srgbClr val="C4220D"/>
              </a:solidFill>
            </a:endParaRPr>
          </a:p>
        </p:txBody>
      </p:sp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1200150" y="2057400"/>
            <a:ext cx="10417175" cy="44719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5000" rIns="90000" bIns="45000"/>
          <a:lstStyle/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  <a:defRPr/>
            </a:pPr>
            <a:r>
              <a:rPr lang="ru-RU" sz="2400" dirty="0"/>
              <a:t> </a:t>
            </a:r>
            <a:r>
              <a:rPr lang="ru-RU" sz="2400" dirty="0">
                <a:latin typeface="+mn-lt"/>
              </a:rPr>
              <a:t>Убедите его, что есть конкретный человек, к которому можно обратиться за помощью.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  <a:defRPr/>
            </a:pPr>
            <a:r>
              <a:rPr lang="ru-RU" sz="2400" dirty="0">
                <a:latin typeface="+mn-lt"/>
              </a:rPr>
              <a:t> Не предлагайте упрощенных решений.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  <a:defRPr/>
            </a:pPr>
            <a:r>
              <a:rPr lang="ru-RU" sz="2400" dirty="0">
                <a:latin typeface="+mn-lt"/>
              </a:rPr>
              <a:t> Дайте понять, что хотите поговорить о чувствах, что не осуждаете его    за эти чувства.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  <a:defRPr/>
            </a:pPr>
            <a:r>
              <a:rPr lang="ru-RU" sz="2400" dirty="0">
                <a:latin typeface="+mn-lt"/>
              </a:rPr>
              <a:t> Помогите ему понять, что сильный стресс мешает полностью осознать ситуацию, ненавязчиво посоветуйте, как найти какое-либо решение и управлять кризисной ситуацией.</a:t>
            </a:r>
          </a:p>
          <a:p>
            <a:pPr marL="228600" indent="-227013" hangingPunct="1">
              <a:lnSpc>
                <a:spcPct val="90000"/>
              </a:lnSpc>
              <a:spcBef>
                <a:spcPts val="1000"/>
              </a:spcBef>
              <a:spcAft>
                <a:spcPts val="1425"/>
              </a:spcAft>
              <a:buClrTx/>
              <a:buSz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</a:tabLst>
              <a:defRPr/>
            </a:pPr>
            <a:endParaRPr lang="en-US" sz="2200" dirty="0">
              <a:solidFill>
                <a:srgbClr val="000000"/>
              </a:solidFill>
              <a:latin typeface="Century Gothic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>
          <a:xfrm>
            <a:off x="5375275" y="549275"/>
            <a:ext cx="6129338" cy="1150938"/>
          </a:xfrm>
        </p:spPr>
        <p:txBody>
          <a:bodyPr/>
          <a:lstStyle/>
          <a:p>
            <a:pPr eaLnBrk="1" hangingPunct="1"/>
            <a:r>
              <a:rPr lang="ru-RU" sz="2200" b="1" smtClean="0">
                <a:solidFill>
                  <a:srgbClr val="C00000"/>
                </a:solidFill>
              </a:rPr>
              <a:t>Рекомендации педагогам по оказанию поддержки обучающемуся, имеющему признаки суицидального риска:</a:t>
            </a:r>
            <a:endParaRPr lang="ru-RU" sz="2200" smtClean="0"/>
          </a:p>
        </p:txBody>
      </p:sp>
      <p:sp>
        <p:nvSpPr>
          <p:cNvPr id="12291" name="Содержимое 2"/>
          <p:cNvSpPr>
            <a:spLocks noGrp="1"/>
          </p:cNvSpPr>
          <p:nvPr>
            <p:ph idx="1"/>
          </p:nvPr>
        </p:nvSpPr>
        <p:spPr>
          <a:xfrm>
            <a:off x="982663" y="1773238"/>
            <a:ext cx="10521950" cy="2303462"/>
          </a:xfrm>
        </p:spPr>
        <p:txBody>
          <a:bodyPr/>
          <a:lstStyle/>
          <a:p>
            <a:pPr eaLnBrk="1" hangingPunct="1">
              <a:buFont typeface="Wingdings" charset="2"/>
              <a:buChar char="ü"/>
            </a:pPr>
            <a:r>
              <a:rPr lang="ru-RU" smtClean="0">
                <a:solidFill>
                  <a:schemeClr val="tx1"/>
                </a:solidFill>
              </a:rPr>
              <a:t>Помогите найти людей и места, которые смогли бы снизить пережитый стресс.</a:t>
            </a:r>
          </a:p>
          <a:p>
            <a:pPr eaLnBrk="1" hangingPunct="1">
              <a:buFont typeface="Wingdings" charset="2"/>
              <a:buChar char="ü"/>
            </a:pPr>
            <a:r>
              <a:rPr lang="ru-RU" smtClean="0">
                <a:solidFill>
                  <a:schemeClr val="tx1"/>
                </a:solidFill>
              </a:rPr>
              <a:t>При малейшей возможности действуйте так, чтобы несколько изменить его внутреннее состояние.</a:t>
            </a:r>
          </a:p>
          <a:p>
            <a:pPr eaLnBrk="1" hangingPunct="1">
              <a:buFont typeface="Wingdings" charset="2"/>
              <a:buChar char="ü"/>
            </a:pPr>
            <a:r>
              <a:rPr lang="ru-RU" smtClean="0">
                <a:solidFill>
                  <a:schemeClr val="tx1"/>
                </a:solidFill>
              </a:rPr>
              <a:t>Помогите ему понять, что присутствующее чувство безнадежности не будет длиться вечно.</a:t>
            </a:r>
          </a:p>
          <a:p>
            <a:pPr eaLnBrk="1" hangingPunct="1"/>
            <a:r>
              <a:rPr lang="ru-RU" smtClean="0">
                <a:solidFill>
                  <a:schemeClr val="tx1"/>
                </a:solidFill>
              </a:rPr>
              <a:t> </a:t>
            </a:r>
          </a:p>
        </p:txBody>
      </p:sp>
      <p:pic>
        <p:nvPicPr>
          <p:cNvPr id="12292" name="Picture 2" descr="Телефон довери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59600" y="3716338"/>
            <a:ext cx="4084638" cy="288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3" name="Picture 4" descr="Телефон доверия\Психологическая служба КФУ - Казанский ..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92313" y="4076700"/>
            <a:ext cx="4175125" cy="238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>
          <a:xfrm>
            <a:off x="4151313" y="763588"/>
            <a:ext cx="7353300" cy="1290637"/>
          </a:xfrm>
        </p:spPr>
        <p:txBody>
          <a:bodyPr/>
          <a:lstStyle/>
          <a:p>
            <a:pPr algn="r" eaLnBrk="1" hangingPunct="1"/>
            <a:r>
              <a:rPr lang="en-US" sz="4000" b="1" i="1" smtClean="0">
                <a:solidFill>
                  <a:srgbClr val="C00000"/>
                </a:solidFill>
              </a:rPr>
              <a:t>СПАСИБО ЗА ВНИМАНИЕ!</a:t>
            </a:r>
            <a:endParaRPr lang="ru-RU" sz="4000" smtClean="0"/>
          </a:p>
        </p:txBody>
      </p:sp>
      <p:pic>
        <p:nvPicPr>
          <p:cNvPr id="13315" name="Picture 2" descr="В Мордовии трудным подросткам протянули &quot;Руку помощи&quot; – Новости ..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5325" y="1628775"/>
            <a:ext cx="4695825" cy="4503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6" name="Picture 4" descr="Успейте увидеть, о чем молчит подросток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91175" y="1628775"/>
            <a:ext cx="6248400" cy="447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Century Gothic"/>
        <a:ea typeface=""/>
        <a:cs typeface="Arial Unicode MS"/>
      </a:majorFont>
      <a:minorFont>
        <a:latin typeface="Century Gothic"/>
        <a:ea typeface=""/>
        <a:cs typeface="Arial Unicode MS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cs typeface="Arial Unicode M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cs typeface="Arial Unicode MS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Century Gothic"/>
        <a:ea typeface=""/>
        <a:cs typeface="Arial Unicode MS"/>
      </a:majorFont>
      <a:minorFont>
        <a:latin typeface="Century Gothic"/>
        <a:ea typeface=""/>
        <a:cs typeface="Arial Unicode MS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cs typeface="Arial Unicode M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cs typeface="Arial Unicode MS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649</Words>
  <Application>Microsoft Office PowerPoint</Application>
  <PresentationFormat>Произвольный</PresentationFormat>
  <Paragraphs>56</Paragraphs>
  <Slides>11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Arial</vt:lpstr>
      <vt:lpstr>Arial Unicode MS</vt:lpstr>
      <vt:lpstr>Times New Roman</vt:lpstr>
      <vt:lpstr>Century Gothic</vt:lpstr>
      <vt:lpstr>Wingdings</vt:lpstr>
      <vt:lpstr>Тема Office</vt:lpstr>
      <vt:lpstr>1_Тема Office</vt:lpstr>
      <vt:lpstr> «Оказание поддержки обучающемуся, имеющему признаки суицидального риска» </vt:lpstr>
      <vt:lpstr>Особенности суицидального поведения несовершеннолетних</vt:lpstr>
      <vt:lpstr>Особенности суицидального поведения несовершеннолетних</vt:lpstr>
      <vt:lpstr>Признаки готовящегося самоубийства</vt:lpstr>
      <vt:lpstr>Признаки готовящегося самоубийства</vt:lpstr>
      <vt:lpstr>Признаки готовящегося самоубийства</vt:lpstr>
      <vt:lpstr>Рекомендации педагогам по оказанию поддержки обучающемуся, имеющему признаки суицидального риска:</vt:lpstr>
      <vt:lpstr>Рекомендации педагогам по оказанию поддержки обучающемуся, имеющему признаки суицидального риска:</vt:lpstr>
      <vt:lpstr>Рекомендации педагогам по оказанию поддержки обучающемуся, имеющему признаки суицидального риска:</vt:lpstr>
      <vt:lpstr>Рекомендации педагогам по оказанию поддержки обучающемуся, имеющему признаки суицидального риска: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«Выявление обучающихся группы суицидального риска и находящихся в кризисном состоянии» </dc:title>
  <cp:lastModifiedBy>Admin</cp:lastModifiedBy>
  <cp:revision>15</cp:revision>
  <cp:lastPrinted>2019-11-08T06:10:15Z</cp:lastPrinted>
  <dcterms:created xsi:type="dcterms:W3CDTF">1601-01-01T00:00:00Z</dcterms:created>
  <dcterms:modified xsi:type="dcterms:W3CDTF">2020-04-12T17:36:35Z</dcterms:modified>
</cp:coreProperties>
</file>