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9" r:id="rId4"/>
    <p:sldId id="262" r:id="rId5"/>
    <p:sldId id="263" r:id="rId6"/>
    <p:sldId id="264" r:id="rId7"/>
    <p:sldId id="290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91" r:id="rId19"/>
    <p:sldId id="292" r:id="rId20"/>
    <p:sldId id="282" r:id="rId21"/>
    <p:sldId id="275" r:id="rId22"/>
    <p:sldId id="276" r:id="rId23"/>
    <p:sldId id="293" r:id="rId24"/>
    <p:sldId id="277" r:id="rId25"/>
    <p:sldId id="278" r:id="rId26"/>
    <p:sldId id="279" r:id="rId27"/>
    <p:sldId id="280" r:id="rId28"/>
    <p:sldId id="281" r:id="rId29"/>
    <p:sldId id="286" r:id="rId30"/>
    <p:sldId id="283" r:id="rId31"/>
    <p:sldId id="284" r:id="rId32"/>
    <p:sldId id="288" r:id="rId33"/>
    <p:sldId id="28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2268" y="-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B2ABD-7064-4F77-881B-133208DD643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E3719A-939E-46FA-9EE8-3625887690C8}">
      <dgm:prSet custT="1"/>
      <dgm:spPr/>
      <dgm:t>
        <a:bodyPr/>
        <a:lstStyle/>
        <a:p>
          <a:pPr rtl="0"/>
          <a:r>
            <a:rPr lang="ru-RU" sz="1600" dirty="0" smtClean="0"/>
            <a:t> </a:t>
          </a:r>
          <a:r>
            <a:rPr lang="ru-RU" sz="3600" dirty="0" smtClean="0"/>
            <a:t>ЕГЭ можно сдать</a:t>
          </a:r>
          <a:endParaRPr lang="ru-RU" sz="3600" dirty="0"/>
        </a:p>
      </dgm:t>
    </dgm:pt>
    <dgm:pt modelId="{243A5F05-2F10-460A-895D-CD1F9B3CBAF5}" type="parTrans" cxnId="{40AD7E3B-4DA5-4C4A-8EA4-063D7B5362A7}">
      <dgm:prSet/>
      <dgm:spPr/>
      <dgm:t>
        <a:bodyPr/>
        <a:lstStyle/>
        <a:p>
          <a:endParaRPr lang="ru-RU"/>
        </a:p>
      </dgm:t>
    </dgm:pt>
    <dgm:pt modelId="{A9E81D35-BF30-4F8B-A4EB-34783E5A4A24}" type="sibTrans" cxnId="{40AD7E3B-4DA5-4C4A-8EA4-063D7B5362A7}">
      <dgm:prSet/>
      <dgm:spPr/>
      <dgm:t>
        <a:bodyPr/>
        <a:lstStyle/>
        <a:p>
          <a:endParaRPr lang="ru-RU"/>
        </a:p>
      </dgm:t>
    </dgm:pt>
    <dgm:pt modelId="{E966D120-EF7E-4DBE-B41C-54597291C88B}">
      <dgm:prSet/>
      <dgm:spPr/>
      <dgm:t>
        <a:bodyPr/>
        <a:lstStyle/>
        <a:p>
          <a:pPr rtl="0"/>
          <a:r>
            <a:rPr lang="ru-RU" dirty="0" smtClean="0">
              <a:solidFill>
                <a:srgbClr val="FF0000"/>
              </a:solidFill>
            </a:rPr>
            <a:t>по русскому языку, математике, </a:t>
          </a:r>
        </a:p>
        <a:p>
          <a:pPr rtl="0"/>
          <a:r>
            <a:rPr lang="ru-RU" dirty="0" smtClean="0"/>
            <a:t>литературе, физике, химии, биологии, географии, истории, обществознанию, иностранным </a:t>
          </a:r>
          <a:r>
            <a:rPr lang="ru-RU" dirty="0" smtClean="0"/>
            <a:t>языкам, </a:t>
          </a:r>
          <a:r>
            <a:rPr lang="ru-RU" dirty="0" smtClean="0"/>
            <a:t>информатике и информационно-коммуникационным технологиям (ИКТ).</a:t>
          </a:r>
          <a:endParaRPr lang="ru-RU" dirty="0"/>
        </a:p>
      </dgm:t>
    </dgm:pt>
    <dgm:pt modelId="{ADCC082E-B122-4AC7-83DE-FEDC8BC662A8}" type="parTrans" cxnId="{D624E93B-2EAD-44E1-85C1-F45A1B38E79C}">
      <dgm:prSet/>
      <dgm:spPr/>
      <dgm:t>
        <a:bodyPr/>
        <a:lstStyle/>
        <a:p>
          <a:endParaRPr lang="ru-RU"/>
        </a:p>
      </dgm:t>
    </dgm:pt>
    <dgm:pt modelId="{E50CD2DB-AD51-4528-84BB-2813389FAAF0}" type="sibTrans" cxnId="{D624E93B-2EAD-44E1-85C1-F45A1B38E79C}">
      <dgm:prSet/>
      <dgm:spPr/>
      <dgm:t>
        <a:bodyPr/>
        <a:lstStyle/>
        <a:p>
          <a:endParaRPr lang="ru-RU"/>
        </a:p>
      </dgm:t>
    </dgm:pt>
    <dgm:pt modelId="{D9E4F0E0-BDA2-40D0-BC2C-BA4837A37AC0}" type="pres">
      <dgm:prSet presAssocID="{B74B2ABD-7064-4F77-881B-133208DD643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6534BF-88BC-4B07-B262-CCF15F45B3A5}" type="pres">
      <dgm:prSet presAssocID="{F6E3719A-939E-46FA-9EE8-3625887690C8}" presName="circ1" presStyleLbl="vennNode1" presStyleIdx="0" presStyleCnt="2"/>
      <dgm:spPr/>
      <dgm:t>
        <a:bodyPr/>
        <a:lstStyle/>
        <a:p>
          <a:endParaRPr lang="ru-RU"/>
        </a:p>
      </dgm:t>
    </dgm:pt>
    <dgm:pt modelId="{B8EFB5DE-0740-4B6B-8EA1-EB8A972B4B90}" type="pres">
      <dgm:prSet presAssocID="{F6E3719A-939E-46FA-9EE8-3625887690C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B5CCEF-D191-42ED-81BF-2027D24919D6}" type="pres">
      <dgm:prSet presAssocID="{E966D120-EF7E-4DBE-B41C-54597291C88B}" presName="circ2" presStyleLbl="vennNode1" presStyleIdx="1" presStyleCnt="2"/>
      <dgm:spPr/>
      <dgm:t>
        <a:bodyPr/>
        <a:lstStyle/>
        <a:p>
          <a:endParaRPr lang="ru-RU"/>
        </a:p>
      </dgm:t>
    </dgm:pt>
    <dgm:pt modelId="{A58E681B-A964-4872-9B31-5A728350F724}" type="pres">
      <dgm:prSet presAssocID="{E966D120-EF7E-4DBE-B41C-54597291C88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AD7E3B-4DA5-4C4A-8EA4-063D7B5362A7}" srcId="{B74B2ABD-7064-4F77-881B-133208DD6438}" destId="{F6E3719A-939E-46FA-9EE8-3625887690C8}" srcOrd="0" destOrd="0" parTransId="{243A5F05-2F10-460A-895D-CD1F9B3CBAF5}" sibTransId="{A9E81D35-BF30-4F8B-A4EB-34783E5A4A24}"/>
    <dgm:cxn modelId="{958E3FBE-4BD0-4F32-A49C-8E09DD20472B}" type="presOf" srcId="{F6E3719A-939E-46FA-9EE8-3625887690C8}" destId="{016534BF-88BC-4B07-B262-CCF15F45B3A5}" srcOrd="0" destOrd="0" presId="urn:microsoft.com/office/officeart/2005/8/layout/venn1"/>
    <dgm:cxn modelId="{22478ACD-F651-4D6A-A899-C13A5F5823F9}" type="presOf" srcId="{E966D120-EF7E-4DBE-B41C-54597291C88B}" destId="{C0B5CCEF-D191-42ED-81BF-2027D24919D6}" srcOrd="0" destOrd="0" presId="urn:microsoft.com/office/officeart/2005/8/layout/venn1"/>
    <dgm:cxn modelId="{D624E93B-2EAD-44E1-85C1-F45A1B38E79C}" srcId="{B74B2ABD-7064-4F77-881B-133208DD6438}" destId="{E966D120-EF7E-4DBE-B41C-54597291C88B}" srcOrd="1" destOrd="0" parTransId="{ADCC082E-B122-4AC7-83DE-FEDC8BC662A8}" sibTransId="{E50CD2DB-AD51-4528-84BB-2813389FAAF0}"/>
    <dgm:cxn modelId="{7C8769EF-C575-42A7-98DB-2EF873D43F13}" type="presOf" srcId="{F6E3719A-939E-46FA-9EE8-3625887690C8}" destId="{B8EFB5DE-0740-4B6B-8EA1-EB8A972B4B90}" srcOrd="1" destOrd="0" presId="urn:microsoft.com/office/officeart/2005/8/layout/venn1"/>
    <dgm:cxn modelId="{5D956E67-454A-43F4-9E88-22160799C8BA}" type="presOf" srcId="{B74B2ABD-7064-4F77-881B-133208DD6438}" destId="{D9E4F0E0-BDA2-40D0-BC2C-BA4837A37AC0}" srcOrd="0" destOrd="0" presId="urn:microsoft.com/office/officeart/2005/8/layout/venn1"/>
    <dgm:cxn modelId="{6C192083-BA39-40EB-B1B7-7B022C74DA19}" type="presOf" srcId="{E966D120-EF7E-4DBE-B41C-54597291C88B}" destId="{A58E681B-A964-4872-9B31-5A728350F724}" srcOrd="1" destOrd="0" presId="urn:microsoft.com/office/officeart/2005/8/layout/venn1"/>
    <dgm:cxn modelId="{3CFA3091-279A-4769-AFEB-75B49032778D}" type="presParOf" srcId="{D9E4F0E0-BDA2-40D0-BC2C-BA4837A37AC0}" destId="{016534BF-88BC-4B07-B262-CCF15F45B3A5}" srcOrd="0" destOrd="0" presId="urn:microsoft.com/office/officeart/2005/8/layout/venn1"/>
    <dgm:cxn modelId="{F3CE1680-0895-44D6-9874-E0A08D7DA462}" type="presParOf" srcId="{D9E4F0E0-BDA2-40D0-BC2C-BA4837A37AC0}" destId="{B8EFB5DE-0740-4B6B-8EA1-EB8A972B4B90}" srcOrd="1" destOrd="0" presId="urn:microsoft.com/office/officeart/2005/8/layout/venn1"/>
    <dgm:cxn modelId="{CAE78E7B-77D5-4256-8EAB-EA278ED60F70}" type="presParOf" srcId="{D9E4F0E0-BDA2-40D0-BC2C-BA4837A37AC0}" destId="{C0B5CCEF-D191-42ED-81BF-2027D24919D6}" srcOrd="2" destOrd="0" presId="urn:microsoft.com/office/officeart/2005/8/layout/venn1"/>
    <dgm:cxn modelId="{2D8EAAAD-D77B-49FA-96BA-2B4FED8353B2}" type="presParOf" srcId="{D9E4F0E0-BDA2-40D0-BC2C-BA4837A37AC0}" destId="{A58E681B-A964-4872-9B31-5A728350F72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F74B51-132F-4211-940E-D5CE79DB21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AF1E82-9410-4B16-8FF2-8A8550497012}">
      <dgm:prSet phldrT="[Текст]"/>
      <dgm:spPr/>
      <dgm:t>
        <a:bodyPr/>
        <a:lstStyle/>
        <a:p>
          <a:r>
            <a:rPr lang="ru-RU" dirty="0" err="1" smtClean="0"/>
            <a:t>Заявление+</a:t>
          </a:r>
          <a:r>
            <a:rPr lang="ru-RU" dirty="0" smtClean="0"/>
            <a:t> рекомендации ПМПК </a:t>
          </a:r>
          <a:endParaRPr lang="ru-RU" dirty="0"/>
        </a:p>
      </dgm:t>
    </dgm:pt>
    <dgm:pt modelId="{E2314049-4E19-4D0A-879D-0DC91929A81D}" type="parTrans" cxnId="{11771987-59DB-4C0D-8D5C-2C72B3AD069D}">
      <dgm:prSet/>
      <dgm:spPr/>
      <dgm:t>
        <a:bodyPr/>
        <a:lstStyle/>
        <a:p>
          <a:endParaRPr lang="ru-RU"/>
        </a:p>
      </dgm:t>
    </dgm:pt>
    <dgm:pt modelId="{105E71A1-CC55-4073-BA4B-CE6EDC5557E5}" type="sibTrans" cxnId="{11771987-59DB-4C0D-8D5C-2C72B3AD069D}">
      <dgm:prSet/>
      <dgm:spPr/>
      <dgm:t>
        <a:bodyPr/>
        <a:lstStyle/>
        <a:p>
          <a:endParaRPr lang="ru-RU"/>
        </a:p>
      </dgm:t>
    </dgm:pt>
    <dgm:pt modelId="{3117B159-494A-4C57-82E0-9BABAF653A2B}">
      <dgm:prSet phldrT="[Текст]"/>
      <dgm:spPr/>
      <dgm:t>
        <a:bodyPr/>
        <a:lstStyle/>
        <a:p>
          <a:r>
            <a:rPr lang="ru-RU" dirty="0" smtClean="0"/>
            <a:t>Участник с ОВЗ</a:t>
          </a:r>
          <a:endParaRPr lang="ru-RU" dirty="0"/>
        </a:p>
      </dgm:t>
    </dgm:pt>
    <dgm:pt modelId="{266159AE-685E-4B20-8558-C4C47B67809A}" type="parTrans" cxnId="{C77ECC1F-ED9E-4358-8857-A2034BAC4BAB}">
      <dgm:prSet/>
      <dgm:spPr/>
      <dgm:t>
        <a:bodyPr/>
        <a:lstStyle/>
        <a:p>
          <a:endParaRPr lang="ru-RU"/>
        </a:p>
      </dgm:t>
    </dgm:pt>
    <dgm:pt modelId="{D765AE54-1F0D-4B58-A9AD-D13601AE35A4}" type="sibTrans" cxnId="{C77ECC1F-ED9E-4358-8857-A2034BAC4BAB}">
      <dgm:prSet/>
      <dgm:spPr/>
      <dgm:t>
        <a:bodyPr/>
        <a:lstStyle/>
        <a:p>
          <a:endParaRPr lang="ru-RU"/>
        </a:p>
      </dgm:t>
    </dgm:pt>
    <dgm:pt modelId="{DF5C4E9F-F4C4-4E60-86D2-8DC050F22CD9}">
      <dgm:prSet phldrT="[Текст]"/>
      <dgm:spPr/>
      <dgm:t>
        <a:bodyPr/>
        <a:lstStyle/>
        <a:p>
          <a:r>
            <a:rPr lang="ru-RU" dirty="0" err="1" smtClean="0"/>
            <a:t>Заявление+справка</a:t>
          </a:r>
          <a:r>
            <a:rPr lang="ru-RU" dirty="0" smtClean="0"/>
            <a:t> об инвалидности</a:t>
          </a:r>
          <a:endParaRPr lang="ru-RU" dirty="0"/>
        </a:p>
      </dgm:t>
    </dgm:pt>
    <dgm:pt modelId="{1AC968B1-40E2-4825-8945-6364D8A08E05}" type="parTrans" cxnId="{50126286-8C15-42F8-91FB-EC9CCA3506B6}">
      <dgm:prSet/>
      <dgm:spPr/>
      <dgm:t>
        <a:bodyPr/>
        <a:lstStyle/>
        <a:p>
          <a:endParaRPr lang="ru-RU"/>
        </a:p>
      </dgm:t>
    </dgm:pt>
    <dgm:pt modelId="{1EAEE6BF-14DB-4062-9E64-891310AB280E}" type="sibTrans" cxnId="{50126286-8C15-42F8-91FB-EC9CCA3506B6}">
      <dgm:prSet/>
      <dgm:spPr/>
      <dgm:t>
        <a:bodyPr/>
        <a:lstStyle/>
        <a:p>
          <a:endParaRPr lang="ru-RU"/>
        </a:p>
      </dgm:t>
    </dgm:pt>
    <dgm:pt modelId="{C83458B9-C5C1-40D9-9640-B2EC360E1ACC}">
      <dgm:prSet phldrT="[Текст]"/>
      <dgm:spPr/>
      <dgm:t>
        <a:bodyPr/>
        <a:lstStyle/>
        <a:p>
          <a:r>
            <a:rPr lang="ru-RU" dirty="0" smtClean="0"/>
            <a:t>Участник с инвалидностью</a:t>
          </a:r>
          <a:endParaRPr lang="ru-RU" dirty="0"/>
        </a:p>
      </dgm:t>
    </dgm:pt>
    <dgm:pt modelId="{BA46FD4C-F41A-48C7-8866-FBC2D4DBD9FC}" type="parTrans" cxnId="{C16AD3DC-2CD5-4815-8FBF-62655D04FBD6}">
      <dgm:prSet/>
      <dgm:spPr/>
      <dgm:t>
        <a:bodyPr/>
        <a:lstStyle/>
        <a:p>
          <a:endParaRPr lang="ru-RU"/>
        </a:p>
      </dgm:t>
    </dgm:pt>
    <dgm:pt modelId="{1B3682AF-10AD-42A8-99D4-72B1C997A3D6}" type="sibTrans" cxnId="{C16AD3DC-2CD5-4815-8FBF-62655D04FBD6}">
      <dgm:prSet/>
      <dgm:spPr/>
      <dgm:t>
        <a:bodyPr/>
        <a:lstStyle/>
        <a:p>
          <a:endParaRPr lang="ru-RU"/>
        </a:p>
      </dgm:t>
    </dgm:pt>
    <dgm:pt modelId="{2BA97F07-8992-4596-B518-4071FFF3EFFD}" type="pres">
      <dgm:prSet presAssocID="{0CF74B51-132F-4211-940E-D5CE79DB21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9A89CC-FFC1-466D-AF94-56EE68E34C7F}" type="pres">
      <dgm:prSet presAssocID="{67AF1E82-9410-4B16-8FF2-8A855049701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51B88-4D9D-4E02-9DF5-8A2B0078E3F0}" type="pres">
      <dgm:prSet presAssocID="{67AF1E82-9410-4B16-8FF2-8A855049701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C9D10-7863-4E44-A649-2DCE2083DA35}" type="pres">
      <dgm:prSet presAssocID="{DF5C4E9F-F4C4-4E60-86D2-8DC050F22CD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AF7CF-C1D5-42D6-B6BC-5F16E89B8839}" type="pres">
      <dgm:prSet presAssocID="{DF5C4E9F-F4C4-4E60-86D2-8DC050F22CD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BF4846-619B-4296-B4F9-2A8336B246CB}" type="presOf" srcId="{3117B159-494A-4C57-82E0-9BABAF653A2B}" destId="{35651B88-4D9D-4E02-9DF5-8A2B0078E3F0}" srcOrd="0" destOrd="0" presId="urn:microsoft.com/office/officeart/2005/8/layout/vList2"/>
    <dgm:cxn modelId="{50126286-8C15-42F8-91FB-EC9CCA3506B6}" srcId="{0CF74B51-132F-4211-940E-D5CE79DB2163}" destId="{DF5C4E9F-F4C4-4E60-86D2-8DC050F22CD9}" srcOrd="1" destOrd="0" parTransId="{1AC968B1-40E2-4825-8945-6364D8A08E05}" sibTransId="{1EAEE6BF-14DB-4062-9E64-891310AB280E}"/>
    <dgm:cxn modelId="{11771987-59DB-4C0D-8D5C-2C72B3AD069D}" srcId="{0CF74B51-132F-4211-940E-D5CE79DB2163}" destId="{67AF1E82-9410-4B16-8FF2-8A8550497012}" srcOrd="0" destOrd="0" parTransId="{E2314049-4E19-4D0A-879D-0DC91929A81D}" sibTransId="{105E71A1-CC55-4073-BA4B-CE6EDC5557E5}"/>
    <dgm:cxn modelId="{D527F5D7-BAC8-4831-9A55-CB1F7D8EB025}" type="presOf" srcId="{DF5C4E9F-F4C4-4E60-86D2-8DC050F22CD9}" destId="{EF4C9D10-7863-4E44-A649-2DCE2083DA35}" srcOrd="0" destOrd="0" presId="urn:microsoft.com/office/officeart/2005/8/layout/vList2"/>
    <dgm:cxn modelId="{C16AD3DC-2CD5-4815-8FBF-62655D04FBD6}" srcId="{DF5C4E9F-F4C4-4E60-86D2-8DC050F22CD9}" destId="{C83458B9-C5C1-40D9-9640-B2EC360E1ACC}" srcOrd="0" destOrd="0" parTransId="{BA46FD4C-F41A-48C7-8866-FBC2D4DBD9FC}" sibTransId="{1B3682AF-10AD-42A8-99D4-72B1C997A3D6}"/>
    <dgm:cxn modelId="{C77ECC1F-ED9E-4358-8857-A2034BAC4BAB}" srcId="{67AF1E82-9410-4B16-8FF2-8A8550497012}" destId="{3117B159-494A-4C57-82E0-9BABAF653A2B}" srcOrd="0" destOrd="0" parTransId="{266159AE-685E-4B20-8558-C4C47B67809A}" sibTransId="{D765AE54-1F0D-4B58-A9AD-D13601AE35A4}"/>
    <dgm:cxn modelId="{8ADF1D44-0F0F-4FED-B622-66A22B63F095}" type="presOf" srcId="{0CF74B51-132F-4211-940E-D5CE79DB2163}" destId="{2BA97F07-8992-4596-B518-4071FFF3EFFD}" srcOrd="0" destOrd="0" presId="urn:microsoft.com/office/officeart/2005/8/layout/vList2"/>
    <dgm:cxn modelId="{100CFBFD-78CB-4E91-8390-87533AC242FC}" type="presOf" srcId="{C83458B9-C5C1-40D9-9640-B2EC360E1ACC}" destId="{40EAF7CF-C1D5-42D6-B6BC-5F16E89B8839}" srcOrd="0" destOrd="0" presId="urn:microsoft.com/office/officeart/2005/8/layout/vList2"/>
    <dgm:cxn modelId="{F7B25722-3149-4F81-89CC-446382D91961}" type="presOf" srcId="{67AF1E82-9410-4B16-8FF2-8A8550497012}" destId="{0C9A89CC-FFC1-466D-AF94-56EE68E34C7F}" srcOrd="0" destOrd="0" presId="urn:microsoft.com/office/officeart/2005/8/layout/vList2"/>
    <dgm:cxn modelId="{F933658B-F965-43A4-BD58-47AA502FD9A1}" type="presParOf" srcId="{2BA97F07-8992-4596-B518-4071FFF3EFFD}" destId="{0C9A89CC-FFC1-466D-AF94-56EE68E34C7F}" srcOrd="0" destOrd="0" presId="urn:microsoft.com/office/officeart/2005/8/layout/vList2"/>
    <dgm:cxn modelId="{95233ED3-30E5-402E-9287-35525BE79D81}" type="presParOf" srcId="{2BA97F07-8992-4596-B518-4071FFF3EFFD}" destId="{35651B88-4D9D-4E02-9DF5-8A2B0078E3F0}" srcOrd="1" destOrd="0" presId="urn:microsoft.com/office/officeart/2005/8/layout/vList2"/>
    <dgm:cxn modelId="{3B4BDB38-43FE-42E0-9CF3-AFBAFCB24B28}" type="presParOf" srcId="{2BA97F07-8992-4596-B518-4071FFF3EFFD}" destId="{EF4C9D10-7863-4E44-A649-2DCE2083DA35}" srcOrd="2" destOrd="0" presId="urn:microsoft.com/office/officeart/2005/8/layout/vList2"/>
    <dgm:cxn modelId="{7CE3794B-C4E4-4FF9-96AD-5E8F4A9C9DE2}" type="presParOf" srcId="{2BA97F07-8992-4596-B518-4071FFF3EFFD}" destId="{40EAF7CF-C1D5-42D6-B6BC-5F16E89B883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230567-A0A2-46F4-A236-FC7CE949E0B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562DE3-322E-416F-948B-494B0EDA4A5E}">
      <dgm:prSet phldrT="[Текст]"/>
      <dgm:spPr/>
      <dgm:t>
        <a:bodyPr/>
        <a:lstStyle/>
        <a:p>
          <a:r>
            <a:rPr lang="ru-RU" dirty="0" smtClean="0"/>
            <a:t>Оценивается по 5-ти балльной шкале, учитывается при получении аттестата о среднем общем образовании</a:t>
          </a:r>
          <a:endParaRPr lang="ru-RU" dirty="0"/>
        </a:p>
      </dgm:t>
    </dgm:pt>
    <dgm:pt modelId="{13E11A63-26EB-4535-9DA2-365A7A734CE2}" type="parTrans" cxnId="{4074D7C2-A0B1-476B-B0B3-1E92B93B1E51}">
      <dgm:prSet/>
      <dgm:spPr/>
      <dgm:t>
        <a:bodyPr/>
        <a:lstStyle/>
        <a:p>
          <a:endParaRPr lang="ru-RU"/>
        </a:p>
      </dgm:t>
    </dgm:pt>
    <dgm:pt modelId="{588FC204-BAD8-40CB-A552-B103ABC75B98}" type="sibTrans" cxnId="{4074D7C2-A0B1-476B-B0B3-1E92B93B1E51}">
      <dgm:prSet/>
      <dgm:spPr/>
      <dgm:t>
        <a:bodyPr/>
        <a:lstStyle/>
        <a:p>
          <a:endParaRPr lang="ru-RU"/>
        </a:p>
      </dgm:t>
    </dgm:pt>
    <dgm:pt modelId="{E4642DDC-57BE-481F-85F5-BCC81975C0CE}">
      <dgm:prSet phldrT="[Текст]" custT="1"/>
      <dgm:spPr/>
      <dgm:t>
        <a:bodyPr/>
        <a:lstStyle/>
        <a:p>
          <a:r>
            <a:rPr lang="ru-RU" sz="2400" dirty="0" smtClean="0"/>
            <a:t>База</a:t>
          </a:r>
          <a:endParaRPr lang="ru-RU" sz="2400" dirty="0"/>
        </a:p>
      </dgm:t>
    </dgm:pt>
    <dgm:pt modelId="{944D68D4-8809-406A-A15E-419ED40F55ED}" type="parTrans" cxnId="{38CB4C19-742A-47AB-A117-B6A18F3404D5}">
      <dgm:prSet/>
      <dgm:spPr/>
      <dgm:t>
        <a:bodyPr/>
        <a:lstStyle/>
        <a:p>
          <a:endParaRPr lang="ru-RU"/>
        </a:p>
      </dgm:t>
    </dgm:pt>
    <dgm:pt modelId="{5BA35FA4-3470-4045-9F90-A8063992B6E4}" type="sibTrans" cxnId="{38CB4C19-742A-47AB-A117-B6A18F3404D5}">
      <dgm:prSet/>
      <dgm:spPr/>
      <dgm:t>
        <a:bodyPr/>
        <a:lstStyle/>
        <a:p>
          <a:endParaRPr lang="ru-RU"/>
        </a:p>
      </dgm:t>
    </dgm:pt>
    <dgm:pt modelId="{D1A1884D-33A0-422E-A63E-F690BDAEE0C0}">
      <dgm:prSet phldrT="[Текст]"/>
      <dgm:spPr/>
      <dgm:t>
        <a:bodyPr/>
        <a:lstStyle/>
        <a:p>
          <a:r>
            <a:rPr lang="ru-RU" dirty="0" smtClean="0"/>
            <a:t>Оценивается по 100-балльной шкале, учитываются при получении аттестата, могут быть использованы в качестве вступительных испытаний при поступлении в ВУЗ</a:t>
          </a:r>
          <a:endParaRPr lang="ru-RU" dirty="0"/>
        </a:p>
      </dgm:t>
    </dgm:pt>
    <dgm:pt modelId="{96CFAB93-604B-4E8E-A4EC-C15026F449E7}" type="parTrans" cxnId="{AAFFC8BB-F7AE-4325-BB52-35F535443838}">
      <dgm:prSet/>
      <dgm:spPr/>
      <dgm:t>
        <a:bodyPr/>
        <a:lstStyle/>
        <a:p>
          <a:endParaRPr lang="ru-RU"/>
        </a:p>
      </dgm:t>
    </dgm:pt>
    <dgm:pt modelId="{1FC2D29A-7079-40D9-BC4E-8F6526F2E17E}" type="sibTrans" cxnId="{AAFFC8BB-F7AE-4325-BB52-35F535443838}">
      <dgm:prSet/>
      <dgm:spPr/>
      <dgm:t>
        <a:bodyPr/>
        <a:lstStyle/>
        <a:p>
          <a:endParaRPr lang="ru-RU"/>
        </a:p>
      </dgm:t>
    </dgm:pt>
    <dgm:pt modelId="{5A245789-593C-45E1-9BDD-AF8F9F2E3689}">
      <dgm:prSet phldrT="[Текст]"/>
      <dgm:spPr/>
      <dgm:t>
        <a:bodyPr/>
        <a:lstStyle/>
        <a:p>
          <a:r>
            <a:rPr lang="ru-RU" dirty="0" smtClean="0"/>
            <a:t>Профиль</a:t>
          </a:r>
          <a:endParaRPr lang="ru-RU" dirty="0"/>
        </a:p>
      </dgm:t>
    </dgm:pt>
    <dgm:pt modelId="{B5FEE20D-299D-4851-AE16-4519C0946DF8}" type="parTrans" cxnId="{E1023CB8-AAF6-4829-A8C1-91D7D4C01AD8}">
      <dgm:prSet/>
      <dgm:spPr/>
      <dgm:t>
        <a:bodyPr/>
        <a:lstStyle/>
        <a:p>
          <a:endParaRPr lang="ru-RU"/>
        </a:p>
      </dgm:t>
    </dgm:pt>
    <dgm:pt modelId="{616813E8-B815-4DB5-8B03-BE38509B7F53}" type="sibTrans" cxnId="{E1023CB8-AAF6-4829-A8C1-91D7D4C01AD8}">
      <dgm:prSet/>
      <dgm:spPr/>
      <dgm:t>
        <a:bodyPr/>
        <a:lstStyle/>
        <a:p>
          <a:endParaRPr lang="ru-RU"/>
        </a:p>
      </dgm:t>
    </dgm:pt>
    <dgm:pt modelId="{37B61A46-CE80-47A3-8173-51D546632424}" type="pres">
      <dgm:prSet presAssocID="{D9230567-A0A2-46F4-A236-FC7CE949E0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791E39-234A-4071-9B23-C28BCC0CA1C7}" type="pres">
      <dgm:prSet presAssocID="{97562DE3-322E-416F-948B-494B0EDA4A5E}" presName="parentText" presStyleLbl="node1" presStyleIdx="0" presStyleCnt="2" custScaleY="1126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6AECF-7221-4764-A7CD-3393429A77D1}" type="pres">
      <dgm:prSet presAssocID="{97562DE3-322E-416F-948B-494B0EDA4A5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97028-FEB7-4504-8262-E7B6771B70C7}" type="pres">
      <dgm:prSet presAssocID="{D1A1884D-33A0-422E-A63E-F690BDAEE0C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648129-F616-4F4D-AC42-2D81E4AC825F}" type="pres">
      <dgm:prSet presAssocID="{D1A1884D-33A0-422E-A63E-F690BDAEE0C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FFC8BB-F7AE-4325-BB52-35F535443838}" srcId="{D9230567-A0A2-46F4-A236-FC7CE949E0B0}" destId="{D1A1884D-33A0-422E-A63E-F690BDAEE0C0}" srcOrd="1" destOrd="0" parTransId="{96CFAB93-604B-4E8E-A4EC-C15026F449E7}" sibTransId="{1FC2D29A-7079-40D9-BC4E-8F6526F2E17E}"/>
    <dgm:cxn modelId="{5FC08CED-21D2-4334-BE4F-5B4519A9931F}" type="presOf" srcId="{D1A1884D-33A0-422E-A63E-F690BDAEE0C0}" destId="{F4A97028-FEB7-4504-8262-E7B6771B70C7}" srcOrd="0" destOrd="0" presId="urn:microsoft.com/office/officeart/2005/8/layout/vList2"/>
    <dgm:cxn modelId="{28CBC323-597F-4AE1-8DD3-7A2C52C2BD83}" type="presOf" srcId="{97562DE3-322E-416F-948B-494B0EDA4A5E}" destId="{7C791E39-234A-4071-9B23-C28BCC0CA1C7}" srcOrd="0" destOrd="0" presId="urn:microsoft.com/office/officeart/2005/8/layout/vList2"/>
    <dgm:cxn modelId="{41313648-9F76-45A2-9F2F-B349F78C322D}" type="presOf" srcId="{D9230567-A0A2-46F4-A236-FC7CE949E0B0}" destId="{37B61A46-CE80-47A3-8173-51D546632424}" srcOrd="0" destOrd="0" presId="urn:microsoft.com/office/officeart/2005/8/layout/vList2"/>
    <dgm:cxn modelId="{38CB4C19-742A-47AB-A117-B6A18F3404D5}" srcId="{97562DE3-322E-416F-948B-494B0EDA4A5E}" destId="{E4642DDC-57BE-481F-85F5-BCC81975C0CE}" srcOrd="0" destOrd="0" parTransId="{944D68D4-8809-406A-A15E-419ED40F55ED}" sibTransId="{5BA35FA4-3470-4045-9F90-A8063992B6E4}"/>
    <dgm:cxn modelId="{4074D7C2-A0B1-476B-B0B3-1E92B93B1E51}" srcId="{D9230567-A0A2-46F4-A236-FC7CE949E0B0}" destId="{97562DE3-322E-416F-948B-494B0EDA4A5E}" srcOrd="0" destOrd="0" parTransId="{13E11A63-26EB-4535-9DA2-365A7A734CE2}" sibTransId="{588FC204-BAD8-40CB-A552-B103ABC75B98}"/>
    <dgm:cxn modelId="{0C3B3704-9C89-438F-8EBE-37E66E0C833F}" type="presOf" srcId="{5A245789-593C-45E1-9BDD-AF8F9F2E3689}" destId="{5C648129-F616-4F4D-AC42-2D81E4AC825F}" srcOrd="0" destOrd="0" presId="urn:microsoft.com/office/officeart/2005/8/layout/vList2"/>
    <dgm:cxn modelId="{E1023CB8-AAF6-4829-A8C1-91D7D4C01AD8}" srcId="{D1A1884D-33A0-422E-A63E-F690BDAEE0C0}" destId="{5A245789-593C-45E1-9BDD-AF8F9F2E3689}" srcOrd="0" destOrd="0" parTransId="{B5FEE20D-299D-4851-AE16-4519C0946DF8}" sibTransId="{616813E8-B815-4DB5-8B03-BE38509B7F53}"/>
    <dgm:cxn modelId="{9829667F-EE92-4FDD-8E95-034F85B3849B}" type="presOf" srcId="{E4642DDC-57BE-481F-85F5-BCC81975C0CE}" destId="{BBF6AECF-7221-4764-A7CD-3393429A77D1}" srcOrd="0" destOrd="0" presId="urn:microsoft.com/office/officeart/2005/8/layout/vList2"/>
    <dgm:cxn modelId="{92EAEBC0-A4C2-41ED-9793-F3447CBA3AE6}" type="presParOf" srcId="{37B61A46-CE80-47A3-8173-51D546632424}" destId="{7C791E39-234A-4071-9B23-C28BCC0CA1C7}" srcOrd="0" destOrd="0" presId="urn:microsoft.com/office/officeart/2005/8/layout/vList2"/>
    <dgm:cxn modelId="{2F8C7F5D-2CDA-4C09-BD75-92245238E366}" type="presParOf" srcId="{37B61A46-CE80-47A3-8173-51D546632424}" destId="{BBF6AECF-7221-4764-A7CD-3393429A77D1}" srcOrd="1" destOrd="0" presId="urn:microsoft.com/office/officeart/2005/8/layout/vList2"/>
    <dgm:cxn modelId="{EF39A4B8-7BA0-40AE-8711-755E935B1859}" type="presParOf" srcId="{37B61A46-CE80-47A3-8173-51D546632424}" destId="{F4A97028-FEB7-4504-8262-E7B6771B70C7}" srcOrd="2" destOrd="0" presId="urn:microsoft.com/office/officeart/2005/8/layout/vList2"/>
    <dgm:cxn modelId="{03580F26-E63A-4358-ADD0-68517461F7EF}" type="presParOf" srcId="{37B61A46-CE80-47A3-8173-51D546632424}" destId="{5C648129-F616-4F4D-AC42-2D81E4AC825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CA0780-7ED6-4C3D-8AE6-673AA5AB58F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2F276E-F394-409A-8641-1AB5BF44834A}">
      <dgm:prSet phldrT="[Текст]"/>
      <dgm:spPr/>
      <dgm:t>
        <a:bodyPr/>
        <a:lstStyle/>
        <a:p>
          <a:r>
            <a:rPr lang="ru-RU" dirty="0" smtClean="0"/>
            <a:t>Апелляция о нарушении установленного порядка проведения ГИА</a:t>
          </a:r>
          <a:endParaRPr lang="ru-RU" dirty="0"/>
        </a:p>
      </dgm:t>
    </dgm:pt>
    <dgm:pt modelId="{C09D3E0A-0D9A-4814-BE73-0635AC429CED}" type="parTrans" cxnId="{7BB88C4F-7355-4185-BA1D-59D2BD2904BE}">
      <dgm:prSet/>
      <dgm:spPr/>
      <dgm:t>
        <a:bodyPr/>
        <a:lstStyle/>
        <a:p>
          <a:endParaRPr lang="ru-RU"/>
        </a:p>
      </dgm:t>
    </dgm:pt>
    <dgm:pt modelId="{1DEB268F-BA71-4C74-A403-C16AB82C09E6}" type="sibTrans" cxnId="{7BB88C4F-7355-4185-BA1D-59D2BD2904BE}">
      <dgm:prSet/>
      <dgm:spPr/>
      <dgm:t>
        <a:bodyPr/>
        <a:lstStyle/>
        <a:p>
          <a:endParaRPr lang="ru-RU"/>
        </a:p>
      </dgm:t>
    </dgm:pt>
    <dgm:pt modelId="{2FEC1008-DBCE-4A4D-9E48-8B6A03726206}">
      <dgm:prSet phldrT="[Текст]"/>
      <dgm:spPr/>
      <dgm:t>
        <a:bodyPr/>
        <a:lstStyle/>
        <a:p>
          <a:r>
            <a:rPr lang="ru-RU" dirty="0" smtClean="0"/>
            <a:t>В день проведения экзамена, не покидая ППЭ</a:t>
          </a:r>
          <a:endParaRPr lang="ru-RU" dirty="0"/>
        </a:p>
      </dgm:t>
    </dgm:pt>
    <dgm:pt modelId="{5EB629E9-2527-4164-A23B-0A636914B267}" type="parTrans" cxnId="{222A547B-4F35-49E6-9340-3F852B7E8546}">
      <dgm:prSet/>
      <dgm:spPr/>
      <dgm:t>
        <a:bodyPr/>
        <a:lstStyle/>
        <a:p>
          <a:endParaRPr lang="ru-RU"/>
        </a:p>
      </dgm:t>
    </dgm:pt>
    <dgm:pt modelId="{25AAA63A-6F60-48CD-BFE8-203E8F705856}" type="sibTrans" cxnId="{222A547B-4F35-49E6-9340-3F852B7E8546}">
      <dgm:prSet/>
      <dgm:spPr/>
      <dgm:t>
        <a:bodyPr/>
        <a:lstStyle/>
        <a:p>
          <a:endParaRPr lang="ru-RU"/>
        </a:p>
      </dgm:t>
    </dgm:pt>
    <dgm:pt modelId="{7DD9C8D8-BEA5-4434-82EB-A84A098140BD}">
      <dgm:prSet phldrT="[Текст]"/>
      <dgm:spPr/>
      <dgm:t>
        <a:bodyPr/>
        <a:lstStyle/>
        <a:p>
          <a:r>
            <a:rPr lang="ru-RU" dirty="0" smtClean="0"/>
            <a:t>Подается члену ГЭК</a:t>
          </a:r>
          <a:endParaRPr lang="ru-RU" dirty="0"/>
        </a:p>
      </dgm:t>
    </dgm:pt>
    <dgm:pt modelId="{414142CF-0177-4000-8A9E-11CE0FCAA8A1}" type="parTrans" cxnId="{9D961B5C-4BDD-4763-93B5-2C187BCF49F4}">
      <dgm:prSet/>
      <dgm:spPr/>
      <dgm:t>
        <a:bodyPr/>
        <a:lstStyle/>
        <a:p>
          <a:endParaRPr lang="ru-RU"/>
        </a:p>
      </dgm:t>
    </dgm:pt>
    <dgm:pt modelId="{92AE5535-0F45-483F-B19C-BA903FB420BC}" type="sibTrans" cxnId="{9D961B5C-4BDD-4763-93B5-2C187BCF49F4}">
      <dgm:prSet/>
      <dgm:spPr/>
      <dgm:t>
        <a:bodyPr/>
        <a:lstStyle/>
        <a:p>
          <a:endParaRPr lang="ru-RU"/>
        </a:p>
      </dgm:t>
    </dgm:pt>
    <dgm:pt modelId="{C41D0067-9B42-4573-BC71-01850B7141E1}">
      <dgm:prSet phldrT="[Текст]"/>
      <dgm:spPr/>
      <dgm:t>
        <a:bodyPr/>
        <a:lstStyle/>
        <a:p>
          <a:r>
            <a:rPr lang="ru-RU" dirty="0" smtClean="0"/>
            <a:t>Апелляция о несогласии с выставленными баллами</a:t>
          </a:r>
          <a:endParaRPr lang="ru-RU" dirty="0"/>
        </a:p>
      </dgm:t>
    </dgm:pt>
    <dgm:pt modelId="{5FAD8B5D-84CE-41C1-B22E-7206D36BA12D}" type="parTrans" cxnId="{A8456DBF-9640-43CC-86B4-30DF75C57A97}">
      <dgm:prSet/>
      <dgm:spPr/>
      <dgm:t>
        <a:bodyPr/>
        <a:lstStyle/>
        <a:p>
          <a:endParaRPr lang="ru-RU"/>
        </a:p>
      </dgm:t>
    </dgm:pt>
    <dgm:pt modelId="{128C5EB0-C783-461C-A54B-1235719EC781}" type="sibTrans" cxnId="{A8456DBF-9640-43CC-86B4-30DF75C57A97}">
      <dgm:prSet/>
      <dgm:spPr/>
      <dgm:t>
        <a:bodyPr/>
        <a:lstStyle/>
        <a:p>
          <a:endParaRPr lang="ru-RU"/>
        </a:p>
      </dgm:t>
    </dgm:pt>
    <dgm:pt modelId="{2E7B2C78-EBBC-4F09-B2B5-4FE553DC33C9}">
      <dgm:prSet phldrT="[Текст]"/>
      <dgm:spPr/>
      <dgm:t>
        <a:bodyPr/>
        <a:lstStyle/>
        <a:p>
          <a:r>
            <a:rPr lang="ru-RU" dirty="0" smtClean="0"/>
            <a:t>Не рассматривается апелляция по структуре, содержанию заданий, по вопросам, связанным с нарушением участником требований к заполнению и оформлению бланков</a:t>
          </a:r>
          <a:endParaRPr lang="ru-RU" dirty="0"/>
        </a:p>
      </dgm:t>
    </dgm:pt>
    <dgm:pt modelId="{0AF191AC-7967-4A25-9349-AC21DEA76BE0}" type="parTrans" cxnId="{E6090B98-C453-4486-8613-17BC7D91013D}">
      <dgm:prSet/>
      <dgm:spPr/>
      <dgm:t>
        <a:bodyPr/>
        <a:lstStyle/>
        <a:p>
          <a:endParaRPr lang="ru-RU"/>
        </a:p>
      </dgm:t>
    </dgm:pt>
    <dgm:pt modelId="{141F16B8-0486-4CB7-A9D2-B1E296CEB639}" type="sibTrans" cxnId="{E6090B98-C453-4486-8613-17BC7D91013D}">
      <dgm:prSet/>
      <dgm:spPr/>
      <dgm:t>
        <a:bodyPr/>
        <a:lstStyle/>
        <a:p>
          <a:endParaRPr lang="ru-RU"/>
        </a:p>
      </dgm:t>
    </dgm:pt>
    <dgm:pt modelId="{A60ADD71-76F5-4DA7-BB88-CB2A7A3E2CE0}">
      <dgm:prSet phldrT="[Текст]"/>
      <dgm:spPr/>
      <dgm:t>
        <a:bodyPr/>
        <a:lstStyle/>
        <a:p>
          <a:r>
            <a:rPr lang="ru-RU" dirty="0" smtClean="0"/>
            <a:t>Подается </a:t>
          </a:r>
          <a:r>
            <a:rPr lang="ru-RU" dirty="0" smtClean="0"/>
            <a:t>заявление в школе.</a:t>
          </a:r>
          <a:endParaRPr lang="ru-RU" dirty="0"/>
        </a:p>
      </dgm:t>
    </dgm:pt>
    <dgm:pt modelId="{7121858A-D66E-45FB-9A32-D0A16BD90C9F}" type="parTrans" cxnId="{356BE802-62FD-4DA6-BF2B-2A4C36FD7D1F}">
      <dgm:prSet/>
      <dgm:spPr/>
      <dgm:t>
        <a:bodyPr/>
        <a:lstStyle/>
        <a:p>
          <a:endParaRPr lang="ru-RU"/>
        </a:p>
      </dgm:t>
    </dgm:pt>
    <dgm:pt modelId="{8A2BDAA3-39F3-4020-958A-714F00816441}" type="sibTrans" cxnId="{356BE802-62FD-4DA6-BF2B-2A4C36FD7D1F}">
      <dgm:prSet/>
      <dgm:spPr/>
      <dgm:t>
        <a:bodyPr/>
        <a:lstStyle/>
        <a:p>
          <a:endParaRPr lang="ru-RU"/>
        </a:p>
      </dgm:t>
    </dgm:pt>
    <dgm:pt modelId="{14A8F023-6C2A-4ACA-BAFB-0481A121A5DE}" type="pres">
      <dgm:prSet presAssocID="{33CA0780-7ED6-4C3D-8AE6-673AA5AB58F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CE5269E-94BB-4E37-8772-875586987AC2}" type="pres">
      <dgm:prSet presAssocID="{CA2F276E-F394-409A-8641-1AB5BF44834A}" presName="linNode" presStyleCnt="0"/>
      <dgm:spPr/>
    </dgm:pt>
    <dgm:pt modelId="{D70FAF8F-1966-48F9-9311-83F2407F08D1}" type="pres">
      <dgm:prSet presAssocID="{CA2F276E-F394-409A-8641-1AB5BF44834A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ACF624-F7C4-480F-ACB9-F068F64C243D}" type="pres">
      <dgm:prSet presAssocID="{CA2F276E-F394-409A-8641-1AB5BF44834A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D5D95-5745-48A9-BE1B-D4A88AAB09D1}" type="pres">
      <dgm:prSet presAssocID="{1DEB268F-BA71-4C74-A403-C16AB82C09E6}" presName="spacing" presStyleCnt="0"/>
      <dgm:spPr/>
    </dgm:pt>
    <dgm:pt modelId="{08655E90-64D7-4482-A8B9-C4E8602DCF95}" type="pres">
      <dgm:prSet presAssocID="{C41D0067-9B42-4573-BC71-01850B7141E1}" presName="linNode" presStyleCnt="0"/>
      <dgm:spPr/>
    </dgm:pt>
    <dgm:pt modelId="{49C94AB5-69B4-4B09-97F4-84A97A470734}" type="pres">
      <dgm:prSet presAssocID="{C41D0067-9B42-4573-BC71-01850B7141E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D59185-E516-4AD0-AA58-2B2C76136B26}" type="pres">
      <dgm:prSet presAssocID="{C41D0067-9B42-4573-BC71-01850B7141E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15695E-6A90-4A47-8534-C05918D051CD}" type="presOf" srcId="{A60ADD71-76F5-4DA7-BB88-CB2A7A3E2CE0}" destId="{45D59185-E516-4AD0-AA58-2B2C76136B26}" srcOrd="0" destOrd="1" presId="urn:microsoft.com/office/officeart/2005/8/layout/vList6"/>
    <dgm:cxn modelId="{E6090B98-C453-4486-8613-17BC7D91013D}" srcId="{C41D0067-9B42-4573-BC71-01850B7141E1}" destId="{2E7B2C78-EBBC-4F09-B2B5-4FE553DC33C9}" srcOrd="0" destOrd="0" parTransId="{0AF191AC-7967-4A25-9349-AC21DEA76BE0}" sibTransId="{141F16B8-0486-4CB7-A9D2-B1E296CEB639}"/>
    <dgm:cxn modelId="{3EFBC3E6-F516-4A99-80E7-AEE2253B0336}" type="presOf" srcId="{2E7B2C78-EBBC-4F09-B2B5-4FE553DC33C9}" destId="{45D59185-E516-4AD0-AA58-2B2C76136B26}" srcOrd="0" destOrd="0" presId="urn:microsoft.com/office/officeart/2005/8/layout/vList6"/>
    <dgm:cxn modelId="{C8439AB7-500B-443D-86EC-5DEB03952958}" type="presOf" srcId="{2FEC1008-DBCE-4A4D-9E48-8B6A03726206}" destId="{87ACF624-F7C4-480F-ACB9-F068F64C243D}" srcOrd="0" destOrd="0" presId="urn:microsoft.com/office/officeart/2005/8/layout/vList6"/>
    <dgm:cxn modelId="{EEE326E3-106A-4F2D-80AF-0C7B0E1F7D35}" type="presOf" srcId="{C41D0067-9B42-4573-BC71-01850B7141E1}" destId="{49C94AB5-69B4-4B09-97F4-84A97A470734}" srcOrd="0" destOrd="0" presId="urn:microsoft.com/office/officeart/2005/8/layout/vList6"/>
    <dgm:cxn modelId="{356BE802-62FD-4DA6-BF2B-2A4C36FD7D1F}" srcId="{C41D0067-9B42-4573-BC71-01850B7141E1}" destId="{A60ADD71-76F5-4DA7-BB88-CB2A7A3E2CE0}" srcOrd="1" destOrd="0" parTransId="{7121858A-D66E-45FB-9A32-D0A16BD90C9F}" sibTransId="{8A2BDAA3-39F3-4020-958A-714F00816441}"/>
    <dgm:cxn modelId="{7BF8DC3D-6D33-4895-A325-6BF593840F43}" type="presOf" srcId="{33CA0780-7ED6-4C3D-8AE6-673AA5AB58FC}" destId="{14A8F023-6C2A-4ACA-BAFB-0481A121A5DE}" srcOrd="0" destOrd="0" presId="urn:microsoft.com/office/officeart/2005/8/layout/vList6"/>
    <dgm:cxn modelId="{A8456DBF-9640-43CC-86B4-30DF75C57A97}" srcId="{33CA0780-7ED6-4C3D-8AE6-673AA5AB58FC}" destId="{C41D0067-9B42-4573-BC71-01850B7141E1}" srcOrd="1" destOrd="0" parTransId="{5FAD8B5D-84CE-41C1-B22E-7206D36BA12D}" sibTransId="{128C5EB0-C783-461C-A54B-1235719EC781}"/>
    <dgm:cxn modelId="{222A547B-4F35-49E6-9340-3F852B7E8546}" srcId="{CA2F276E-F394-409A-8641-1AB5BF44834A}" destId="{2FEC1008-DBCE-4A4D-9E48-8B6A03726206}" srcOrd="0" destOrd="0" parTransId="{5EB629E9-2527-4164-A23B-0A636914B267}" sibTransId="{25AAA63A-6F60-48CD-BFE8-203E8F705856}"/>
    <dgm:cxn modelId="{7BB88C4F-7355-4185-BA1D-59D2BD2904BE}" srcId="{33CA0780-7ED6-4C3D-8AE6-673AA5AB58FC}" destId="{CA2F276E-F394-409A-8641-1AB5BF44834A}" srcOrd="0" destOrd="0" parTransId="{C09D3E0A-0D9A-4814-BE73-0635AC429CED}" sibTransId="{1DEB268F-BA71-4C74-A403-C16AB82C09E6}"/>
    <dgm:cxn modelId="{9D961B5C-4BDD-4763-93B5-2C187BCF49F4}" srcId="{CA2F276E-F394-409A-8641-1AB5BF44834A}" destId="{7DD9C8D8-BEA5-4434-82EB-A84A098140BD}" srcOrd="1" destOrd="0" parTransId="{414142CF-0177-4000-8A9E-11CE0FCAA8A1}" sibTransId="{92AE5535-0F45-483F-B19C-BA903FB420BC}"/>
    <dgm:cxn modelId="{C0D1962A-F3C1-4BD3-82BF-23AC30D91CDC}" type="presOf" srcId="{CA2F276E-F394-409A-8641-1AB5BF44834A}" destId="{D70FAF8F-1966-48F9-9311-83F2407F08D1}" srcOrd="0" destOrd="0" presId="urn:microsoft.com/office/officeart/2005/8/layout/vList6"/>
    <dgm:cxn modelId="{71E8C0B8-2132-4689-A7F5-F7DCF252317A}" type="presOf" srcId="{7DD9C8D8-BEA5-4434-82EB-A84A098140BD}" destId="{87ACF624-F7C4-480F-ACB9-F068F64C243D}" srcOrd="0" destOrd="1" presId="urn:microsoft.com/office/officeart/2005/8/layout/vList6"/>
    <dgm:cxn modelId="{19483D76-B614-436C-A6AB-7813A41EEC21}" type="presParOf" srcId="{14A8F023-6C2A-4ACA-BAFB-0481A121A5DE}" destId="{8CE5269E-94BB-4E37-8772-875586987AC2}" srcOrd="0" destOrd="0" presId="urn:microsoft.com/office/officeart/2005/8/layout/vList6"/>
    <dgm:cxn modelId="{18FEC287-044A-421A-ADDD-1615DA7E85F4}" type="presParOf" srcId="{8CE5269E-94BB-4E37-8772-875586987AC2}" destId="{D70FAF8F-1966-48F9-9311-83F2407F08D1}" srcOrd="0" destOrd="0" presId="urn:microsoft.com/office/officeart/2005/8/layout/vList6"/>
    <dgm:cxn modelId="{B8DE99A0-279D-413D-843F-DEB45E284A71}" type="presParOf" srcId="{8CE5269E-94BB-4E37-8772-875586987AC2}" destId="{87ACF624-F7C4-480F-ACB9-F068F64C243D}" srcOrd="1" destOrd="0" presId="urn:microsoft.com/office/officeart/2005/8/layout/vList6"/>
    <dgm:cxn modelId="{7E761EC1-BC64-4B47-9467-E88AFD605C20}" type="presParOf" srcId="{14A8F023-6C2A-4ACA-BAFB-0481A121A5DE}" destId="{ED0D5D95-5745-48A9-BE1B-D4A88AAB09D1}" srcOrd="1" destOrd="0" presId="urn:microsoft.com/office/officeart/2005/8/layout/vList6"/>
    <dgm:cxn modelId="{624F7D13-F7F1-4C9D-ADA7-0D171DF4223B}" type="presParOf" srcId="{14A8F023-6C2A-4ACA-BAFB-0481A121A5DE}" destId="{08655E90-64D7-4482-A8B9-C4E8602DCF95}" srcOrd="2" destOrd="0" presId="urn:microsoft.com/office/officeart/2005/8/layout/vList6"/>
    <dgm:cxn modelId="{8B1D1DAD-5CAC-4BA6-87CC-60789C17DD76}" type="presParOf" srcId="{08655E90-64D7-4482-A8B9-C4E8602DCF95}" destId="{49C94AB5-69B4-4B09-97F4-84A97A470734}" srcOrd="0" destOrd="0" presId="urn:microsoft.com/office/officeart/2005/8/layout/vList6"/>
    <dgm:cxn modelId="{20A7B8B8-BD61-47D7-9F90-A57552B0C4E0}" type="presParOf" srcId="{08655E90-64D7-4482-A8B9-C4E8602DCF95}" destId="{45D59185-E516-4AD0-AA58-2B2C76136B2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91D7A7-72B8-43A9-B22F-981ADDDE830B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D47161-49BC-4BFD-9D16-2CEDFA28C468}">
      <dgm:prSet phldrT="[Текст]"/>
      <dgm:spPr/>
      <dgm:t>
        <a:bodyPr/>
        <a:lstStyle/>
        <a:p>
          <a:r>
            <a:rPr lang="ru-RU" dirty="0" smtClean="0"/>
            <a:t>4Декабря</a:t>
          </a:r>
          <a:endParaRPr lang="ru-RU" dirty="0"/>
        </a:p>
      </dgm:t>
    </dgm:pt>
    <dgm:pt modelId="{8766323F-C9D9-43FF-9431-A40411B53873}" type="parTrans" cxnId="{07E4C4F6-811F-4E20-ACF0-7B2FCEEFA2D9}">
      <dgm:prSet/>
      <dgm:spPr/>
      <dgm:t>
        <a:bodyPr/>
        <a:lstStyle/>
        <a:p>
          <a:endParaRPr lang="ru-RU"/>
        </a:p>
      </dgm:t>
    </dgm:pt>
    <dgm:pt modelId="{3DF14EC3-2F91-4208-9FBF-28DB4682F954}" type="sibTrans" cxnId="{07E4C4F6-811F-4E20-ACF0-7B2FCEEFA2D9}">
      <dgm:prSet/>
      <dgm:spPr/>
      <dgm:t>
        <a:bodyPr/>
        <a:lstStyle/>
        <a:p>
          <a:endParaRPr lang="ru-RU"/>
        </a:p>
      </dgm:t>
    </dgm:pt>
    <dgm:pt modelId="{ADC04981-0C51-434F-9A1E-F549A63EDE66}">
      <dgm:prSet phldrT="[Текст]"/>
      <dgm:spPr/>
      <dgm:t>
        <a:bodyPr/>
        <a:lstStyle/>
        <a:p>
          <a:r>
            <a:rPr lang="ru-RU" dirty="0" smtClean="0"/>
            <a:t>Первая среда декабря</a:t>
          </a:r>
          <a:endParaRPr lang="ru-RU" dirty="0"/>
        </a:p>
      </dgm:t>
    </dgm:pt>
    <dgm:pt modelId="{09F4CB8F-B232-42C4-923A-E08FBCE30AC6}" type="parTrans" cxnId="{90DDB8B3-DD3B-4865-8A30-F2C9F0D09658}">
      <dgm:prSet/>
      <dgm:spPr/>
      <dgm:t>
        <a:bodyPr/>
        <a:lstStyle/>
        <a:p>
          <a:endParaRPr lang="ru-RU"/>
        </a:p>
      </dgm:t>
    </dgm:pt>
    <dgm:pt modelId="{E8655999-427B-4676-8184-4AA47E001A9E}" type="sibTrans" cxnId="{90DDB8B3-DD3B-4865-8A30-F2C9F0D09658}">
      <dgm:prSet/>
      <dgm:spPr/>
      <dgm:t>
        <a:bodyPr/>
        <a:lstStyle/>
        <a:p>
          <a:endParaRPr lang="ru-RU"/>
        </a:p>
      </dgm:t>
    </dgm:pt>
    <dgm:pt modelId="{71A49301-4063-4A7E-9115-24D0760CDB0C}">
      <dgm:prSet phldrT="[Текст]"/>
      <dgm:spPr/>
      <dgm:t>
        <a:bodyPr/>
        <a:lstStyle/>
        <a:p>
          <a:r>
            <a:rPr lang="ru-RU" dirty="0" smtClean="0"/>
            <a:t>5Февраля</a:t>
          </a:r>
          <a:endParaRPr lang="ru-RU" dirty="0"/>
        </a:p>
      </dgm:t>
    </dgm:pt>
    <dgm:pt modelId="{20C362FB-FF76-4DE9-BF6A-DB084FE8A989}" type="parTrans" cxnId="{8638990E-2DE8-48B5-8DF6-8BB340B0A0DD}">
      <dgm:prSet/>
      <dgm:spPr/>
      <dgm:t>
        <a:bodyPr/>
        <a:lstStyle/>
        <a:p>
          <a:endParaRPr lang="ru-RU"/>
        </a:p>
      </dgm:t>
    </dgm:pt>
    <dgm:pt modelId="{40E7BD84-7E97-4361-BCBD-B25641890F10}" type="sibTrans" cxnId="{8638990E-2DE8-48B5-8DF6-8BB340B0A0DD}">
      <dgm:prSet/>
      <dgm:spPr/>
      <dgm:t>
        <a:bodyPr/>
        <a:lstStyle/>
        <a:p>
          <a:endParaRPr lang="ru-RU"/>
        </a:p>
      </dgm:t>
    </dgm:pt>
    <dgm:pt modelId="{752EE026-7A9D-4370-B5A1-6A4662E374EE}">
      <dgm:prSet phldrT="[Текст]"/>
      <dgm:spPr/>
      <dgm:t>
        <a:bodyPr/>
        <a:lstStyle/>
        <a:p>
          <a:r>
            <a:rPr lang="ru-RU" dirty="0" smtClean="0"/>
            <a:t>Первая среда февраля</a:t>
          </a:r>
          <a:endParaRPr lang="ru-RU" dirty="0"/>
        </a:p>
      </dgm:t>
    </dgm:pt>
    <dgm:pt modelId="{DF1B3807-DB55-4621-957D-5AEE6B9A9BF1}" type="parTrans" cxnId="{1B4775A3-006F-4978-9E37-359ED6061777}">
      <dgm:prSet/>
      <dgm:spPr/>
      <dgm:t>
        <a:bodyPr/>
        <a:lstStyle/>
        <a:p>
          <a:endParaRPr lang="ru-RU"/>
        </a:p>
      </dgm:t>
    </dgm:pt>
    <dgm:pt modelId="{A2EC4A46-6C50-4B69-9C0F-EB35F5C08A61}" type="sibTrans" cxnId="{1B4775A3-006F-4978-9E37-359ED6061777}">
      <dgm:prSet/>
      <dgm:spPr/>
      <dgm:t>
        <a:bodyPr/>
        <a:lstStyle/>
        <a:p>
          <a:endParaRPr lang="ru-RU"/>
        </a:p>
      </dgm:t>
    </dgm:pt>
    <dgm:pt modelId="{D0342622-B6B5-4E68-B174-E0772B01569B}">
      <dgm:prSet phldrT="[Текст]"/>
      <dgm:spPr/>
      <dgm:t>
        <a:bodyPr/>
        <a:lstStyle/>
        <a:p>
          <a:r>
            <a:rPr lang="ru-RU" dirty="0" smtClean="0"/>
            <a:t>6 Мая</a:t>
          </a:r>
          <a:endParaRPr lang="ru-RU" dirty="0"/>
        </a:p>
      </dgm:t>
    </dgm:pt>
    <dgm:pt modelId="{E7434307-4E8D-4420-B60C-7C0E6A29F332}" type="parTrans" cxnId="{BCAD996C-ABD9-4CB0-9673-8599C37E8BF1}">
      <dgm:prSet/>
      <dgm:spPr/>
      <dgm:t>
        <a:bodyPr/>
        <a:lstStyle/>
        <a:p>
          <a:endParaRPr lang="ru-RU"/>
        </a:p>
      </dgm:t>
    </dgm:pt>
    <dgm:pt modelId="{94ABF1ED-5DFD-4268-89C4-E26377BA1B5D}" type="sibTrans" cxnId="{BCAD996C-ABD9-4CB0-9673-8599C37E8BF1}">
      <dgm:prSet/>
      <dgm:spPr/>
      <dgm:t>
        <a:bodyPr/>
        <a:lstStyle/>
        <a:p>
          <a:endParaRPr lang="ru-RU"/>
        </a:p>
      </dgm:t>
    </dgm:pt>
    <dgm:pt modelId="{E9DDC7FF-3988-460F-BA24-B3211CFED816}" type="pres">
      <dgm:prSet presAssocID="{DD91D7A7-72B8-43A9-B22F-981ADDDE830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4297AF-C127-42B0-935B-059B1AD0CB39}" type="pres">
      <dgm:prSet presAssocID="{AED47161-49BC-4BFD-9D16-2CEDFA28C46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0F8DF-9733-40A8-8C12-036EF5A0FE50}" type="pres">
      <dgm:prSet presAssocID="{3DF14EC3-2F91-4208-9FBF-28DB4682F954}" presName="sibTrans" presStyleCnt="0"/>
      <dgm:spPr/>
    </dgm:pt>
    <dgm:pt modelId="{F829D40E-2E5A-4704-B750-50ED6D1DB281}" type="pres">
      <dgm:prSet presAssocID="{71A49301-4063-4A7E-9115-24D0760CDB0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A43C1D-A8D0-4B12-BE41-3C57D74C96D5}" type="pres">
      <dgm:prSet presAssocID="{40E7BD84-7E97-4361-BCBD-B25641890F10}" presName="sibTrans" presStyleCnt="0"/>
      <dgm:spPr/>
    </dgm:pt>
    <dgm:pt modelId="{A2CA7F18-E642-448A-8389-11AD806BB324}" type="pres">
      <dgm:prSet presAssocID="{D0342622-B6B5-4E68-B174-E0772B01569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2EAD1-1437-4EDB-936C-4BF3826F6908}" type="presOf" srcId="{DD91D7A7-72B8-43A9-B22F-981ADDDE830B}" destId="{E9DDC7FF-3988-460F-BA24-B3211CFED816}" srcOrd="0" destOrd="0" presId="urn:microsoft.com/office/officeart/2005/8/layout/hList6"/>
    <dgm:cxn modelId="{07E4C4F6-811F-4E20-ACF0-7B2FCEEFA2D9}" srcId="{DD91D7A7-72B8-43A9-B22F-981ADDDE830B}" destId="{AED47161-49BC-4BFD-9D16-2CEDFA28C468}" srcOrd="0" destOrd="0" parTransId="{8766323F-C9D9-43FF-9431-A40411B53873}" sibTransId="{3DF14EC3-2F91-4208-9FBF-28DB4682F954}"/>
    <dgm:cxn modelId="{A2B44594-382C-4CE5-A289-EAFAE51EDDC0}" type="presOf" srcId="{AED47161-49BC-4BFD-9D16-2CEDFA28C468}" destId="{7E4297AF-C127-42B0-935B-059B1AD0CB39}" srcOrd="0" destOrd="0" presId="urn:microsoft.com/office/officeart/2005/8/layout/hList6"/>
    <dgm:cxn modelId="{BCAD996C-ABD9-4CB0-9673-8599C37E8BF1}" srcId="{DD91D7A7-72B8-43A9-B22F-981ADDDE830B}" destId="{D0342622-B6B5-4E68-B174-E0772B01569B}" srcOrd="2" destOrd="0" parTransId="{E7434307-4E8D-4420-B60C-7C0E6A29F332}" sibTransId="{94ABF1ED-5DFD-4268-89C4-E26377BA1B5D}"/>
    <dgm:cxn modelId="{7B54937E-CB04-4C8F-ADDC-9A56FB26ECA6}" type="presOf" srcId="{752EE026-7A9D-4370-B5A1-6A4662E374EE}" destId="{F829D40E-2E5A-4704-B750-50ED6D1DB281}" srcOrd="0" destOrd="1" presId="urn:microsoft.com/office/officeart/2005/8/layout/hList6"/>
    <dgm:cxn modelId="{1B4775A3-006F-4978-9E37-359ED6061777}" srcId="{71A49301-4063-4A7E-9115-24D0760CDB0C}" destId="{752EE026-7A9D-4370-B5A1-6A4662E374EE}" srcOrd="0" destOrd="0" parTransId="{DF1B3807-DB55-4621-957D-5AEE6B9A9BF1}" sibTransId="{A2EC4A46-6C50-4B69-9C0F-EB35F5C08A61}"/>
    <dgm:cxn modelId="{90DDB8B3-DD3B-4865-8A30-F2C9F0D09658}" srcId="{AED47161-49BC-4BFD-9D16-2CEDFA28C468}" destId="{ADC04981-0C51-434F-9A1E-F549A63EDE66}" srcOrd="0" destOrd="0" parTransId="{09F4CB8F-B232-42C4-923A-E08FBCE30AC6}" sibTransId="{E8655999-427B-4676-8184-4AA47E001A9E}"/>
    <dgm:cxn modelId="{68BD6FA9-5212-4118-B1BE-8195D3722DA0}" type="presOf" srcId="{71A49301-4063-4A7E-9115-24D0760CDB0C}" destId="{F829D40E-2E5A-4704-B750-50ED6D1DB281}" srcOrd="0" destOrd="0" presId="urn:microsoft.com/office/officeart/2005/8/layout/hList6"/>
    <dgm:cxn modelId="{1FA504D7-B5FF-4830-9B3F-C8F03F334402}" type="presOf" srcId="{D0342622-B6B5-4E68-B174-E0772B01569B}" destId="{A2CA7F18-E642-448A-8389-11AD806BB324}" srcOrd="0" destOrd="0" presId="urn:microsoft.com/office/officeart/2005/8/layout/hList6"/>
    <dgm:cxn modelId="{CB7505B9-A8BB-416C-8C24-BE9BB252DF20}" type="presOf" srcId="{ADC04981-0C51-434F-9A1E-F549A63EDE66}" destId="{7E4297AF-C127-42B0-935B-059B1AD0CB39}" srcOrd="0" destOrd="1" presId="urn:microsoft.com/office/officeart/2005/8/layout/hList6"/>
    <dgm:cxn modelId="{8638990E-2DE8-48B5-8DF6-8BB340B0A0DD}" srcId="{DD91D7A7-72B8-43A9-B22F-981ADDDE830B}" destId="{71A49301-4063-4A7E-9115-24D0760CDB0C}" srcOrd="1" destOrd="0" parTransId="{20C362FB-FF76-4DE9-BF6A-DB084FE8A989}" sibTransId="{40E7BD84-7E97-4361-BCBD-B25641890F10}"/>
    <dgm:cxn modelId="{EB0E7140-9FEB-4D02-9CFD-AD9A0E89C13C}" type="presParOf" srcId="{E9DDC7FF-3988-460F-BA24-B3211CFED816}" destId="{7E4297AF-C127-42B0-935B-059B1AD0CB39}" srcOrd="0" destOrd="0" presId="urn:microsoft.com/office/officeart/2005/8/layout/hList6"/>
    <dgm:cxn modelId="{36CF26C9-89B6-4537-899E-46CAAC1B9AC2}" type="presParOf" srcId="{E9DDC7FF-3988-460F-BA24-B3211CFED816}" destId="{2520F8DF-9733-40A8-8C12-036EF5A0FE50}" srcOrd="1" destOrd="0" presId="urn:microsoft.com/office/officeart/2005/8/layout/hList6"/>
    <dgm:cxn modelId="{7F33AC17-D6A4-4463-A2E8-E7ADE5B239FD}" type="presParOf" srcId="{E9DDC7FF-3988-460F-BA24-B3211CFED816}" destId="{F829D40E-2E5A-4704-B750-50ED6D1DB281}" srcOrd="2" destOrd="0" presId="urn:microsoft.com/office/officeart/2005/8/layout/hList6"/>
    <dgm:cxn modelId="{E3461C14-F5F6-4BAD-9A62-F9BDC732E8C7}" type="presParOf" srcId="{E9DDC7FF-3988-460F-BA24-B3211CFED816}" destId="{7FA43C1D-A8D0-4B12-BE41-3C57D74C96D5}" srcOrd="3" destOrd="0" presId="urn:microsoft.com/office/officeart/2005/8/layout/hList6"/>
    <dgm:cxn modelId="{BB508C72-D404-497C-A67F-8C84E6B299E7}" type="presParOf" srcId="{E9DDC7FF-3988-460F-BA24-B3211CFED816}" destId="{A2CA7F18-E642-448A-8389-11AD806BB324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534BF-88BC-4B07-B262-CCF15F45B3A5}">
      <dsp:nvSpPr>
        <dsp:cNvPr id="0" name=""/>
        <dsp:cNvSpPr/>
      </dsp:nvSpPr>
      <dsp:spPr>
        <a:xfrm>
          <a:off x="583967" y="12277"/>
          <a:ext cx="4489133" cy="44891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</a:t>
          </a:r>
          <a:r>
            <a:rPr lang="ru-RU" sz="3600" kern="1200" dirty="0" smtClean="0"/>
            <a:t>ЕГЭ можно сдать</a:t>
          </a:r>
          <a:endParaRPr lang="ru-RU" sz="3600" kern="1200" dirty="0"/>
        </a:p>
      </dsp:txBody>
      <dsp:txXfrm>
        <a:off x="1210828" y="541642"/>
        <a:ext cx="2588329" cy="3430402"/>
      </dsp:txXfrm>
    </dsp:sp>
    <dsp:sp modelId="{C0B5CCEF-D191-42ED-81BF-2027D24919D6}">
      <dsp:nvSpPr>
        <dsp:cNvPr id="0" name=""/>
        <dsp:cNvSpPr/>
      </dsp:nvSpPr>
      <dsp:spPr>
        <a:xfrm>
          <a:off x="3819379" y="12277"/>
          <a:ext cx="4489133" cy="44891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по русскому языку, математике,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литературе, физике, химии, биологии, географии, истории, обществознанию, иностранным </a:t>
          </a:r>
          <a:r>
            <a:rPr lang="ru-RU" sz="2000" kern="1200" dirty="0" smtClean="0"/>
            <a:t>языкам, </a:t>
          </a:r>
          <a:r>
            <a:rPr lang="ru-RU" sz="2000" kern="1200" dirty="0" smtClean="0"/>
            <a:t>информатике и информационно-коммуникационным технологиям (ИКТ).</a:t>
          </a:r>
          <a:endParaRPr lang="ru-RU" sz="2000" kern="1200" dirty="0"/>
        </a:p>
      </dsp:txBody>
      <dsp:txXfrm>
        <a:off x="5093322" y="541642"/>
        <a:ext cx="2588329" cy="34304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A89CC-FFC1-466D-AF94-56EE68E34C7F}">
      <dsp:nvSpPr>
        <dsp:cNvPr id="0" name=""/>
        <dsp:cNvSpPr/>
      </dsp:nvSpPr>
      <dsp:spPr>
        <a:xfrm>
          <a:off x="0" y="2175"/>
          <a:ext cx="8229600" cy="149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err="1" smtClean="0"/>
            <a:t>Заявление+</a:t>
          </a:r>
          <a:r>
            <a:rPr lang="ru-RU" sz="4000" kern="1200" dirty="0" smtClean="0"/>
            <a:t> рекомендации ПМПК </a:t>
          </a:r>
          <a:endParaRPr lang="ru-RU" sz="4000" kern="1200" dirty="0"/>
        </a:p>
      </dsp:txBody>
      <dsp:txXfrm>
        <a:off x="73107" y="75282"/>
        <a:ext cx="8083386" cy="1351386"/>
      </dsp:txXfrm>
    </dsp:sp>
    <dsp:sp modelId="{35651B88-4D9D-4E02-9DF5-8A2B0078E3F0}">
      <dsp:nvSpPr>
        <dsp:cNvPr id="0" name=""/>
        <dsp:cNvSpPr/>
      </dsp:nvSpPr>
      <dsp:spPr>
        <a:xfrm>
          <a:off x="0" y="1499775"/>
          <a:ext cx="8229600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Участник с ОВЗ</a:t>
          </a:r>
          <a:endParaRPr lang="ru-RU" sz="3100" kern="1200" dirty="0"/>
        </a:p>
      </dsp:txBody>
      <dsp:txXfrm>
        <a:off x="0" y="1499775"/>
        <a:ext cx="8229600" cy="662400"/>
      </dsp:txXfrm>
    </dsp:sp>
    <dsp:sp modelId="{EF4C9D10-7863-4E44-A649-2DCE2083DA35}">
      <dsp:nvSpPr>
        <dsp:cNvPr id="0" name=""/>
        <dsp:cNvSpPr/>
      </dsp:nvSpPr>
      <dsp:spPr>
        <a:xfrm>
          <a:off x="0" y="2162175"/>
          <a:ext cx="8229600" cy="149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err="1" smtClean="0"/>
            <a:t>Заявление+справка</a:t>
          </a:r>
          <a:r>
            <a:rPr lang="ru-RU" sz="4000" kern="1200" dirty="0" smtClean="0"/>
            <a:t> об инвалидности</a:t>
          </a:r>
          <a:endParaRPr lang="ru-RU" sz="4000" kern="1200" dirty="0"/>
        </a:p>
      </dsp:txBody>
      <dsp:txXfrm>
        <a:off x="73107" y="2235282"/>
        <a:ext cx="8083386" cy="1351386"/>
      </dsp:txXfrm>
    </dsp:sp>
    <dsp:sp modelId="{40EAF7CF-C1D5-42D6-B6BC-5F16E89B8839}">
      <dsp:nvSpPr>
        <dsp:cNvPr id="0" name=""/>
        <dsp:cNvSpPr/>
      </dsp:nvSpPr>
      <dsp:spPr>
        <a:xfrm>
          <a:off x="0" y="3659775"/>
          <a:ext cx="8229600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100" kern="1200" dirty="0" smtClean="0"/>
            <a:t>Участник с инвалидностью</a:t>
          </a:r>
          <a:endParaRPr lang="ru-RU" sz="3100" kern="1200" dirty="0"/>
        </a:p>
      </dsp:txBody>
      <dsp:txXfrm>
        <a:off x="0" y="3659775"/>
        <a:ext cx="8229600" cy="662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791E39-234A-4071-9B23-C28BCC0CA1C7}">
      <dsp:nvSpPr>
        <dsp:cNvPr id="0" name=""/>
        <dsp:cNvSpPr/>
      </dsp:nvSpPr>
      <dsp:spPr>
        <a:xfrm>
          <a:off x="0" y="70099"/>
          <a:ext cx="8856984" cy="1877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Оценивается по 5-ти балльной шкале, учитывается при получении аттестата о среднем общем образовании</a:t>
          </a:r>
          <a:endParaRPr lang="ru-RU" sz="2500" kern="1200" dirty="0"/>
        </a:p>
      </dsp:txBody>
      <dsp:txXfrm>
        <a:off x="91654" y="161753"/>
        <a:ext cx="8673676" cy="1694232"/>
      </dsp:txXfrm>
    </dsp:sp>
    <dsp:sp modelId="{BBF6AECF-7221-4764-A7CD-3393429A77D1}">
      <dsp:nvSpPr>
        <dsp:cNvPr id="0" name=""/>
        <dsp:cNvSpPr/>
      </dsp:nvSpPr>
      <dsp:spPr>
        <a:xfrm>
          <a:off x="0" y="1947640"/>
          <a:ext cx="8856984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209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База</a:t>
          </a:r>
          <a:endParaRPr lang="ru-RU" sz="2400" kern="1200" dirty="0"/>
        </a:p>
      </dsp:txBody>
      <dsp:txXfrm>
        <a:off x="0" y="1947640"/>
        <a:ext cx="8856984" cy="414000"/>
      </dsp:txXfrm>
    </dsp:sp>
    <dsp:sp modelId="{F4A97028-FEB7-4504-8262-E7B6771B70C7}">
      <dsp:nvSpPr>
        <dsp:cNvPr id="0" name=""/>
        <dsp:cNvSpPr/>
      </dsp:nvSpPr>
      <dsp:spPr>
        <a:xfrm>
          <a:off x="0" y="2361640"/>
          <a:ext cx="8856984" cy="1667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Оценивается по 100-балльной шкале, учитываются при получении аттестата, могут быть использованы в качестве вступительных испытаний при поступлении в ВУЗ</a:t>
          </a:r>
          <a:endParaRPr lang="ru-RU" sz="2500" kern="1200" dirty="0"/>
        </a:p>
      </dsp:txBody>
      <dsp:txXfrm>
        <a:off x="81388" y="2443028"/>
        <a:ext cx="8694208" cy="1504474"/>
      </dsp:txXfrm>
    </dsp:sp>
    <dsp:sp modelId="{5C648129-F616-4F4D-AC42-2D81E4AC825F}">
      <dsp:nvSpPr>
        <dsp:cNvPr id="0" name=""/>
        <dsp:cNvSpPr/>
      </dsp:nvSpPr>
      <dsp:spPr>
        <a:xfrm>
          <a:off x="0" y="4028890"/>
          <a:ext cx="8856984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209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Профиль</a:t>
          </a:r>
          <a:endParaRPr lang="ru-RU" sz="2000" kern="1200" dirty="0"/>
        </a:p>
      </dsp:txBody>
      <dsp:txXfrm>
        <a:off x="0" y="4028890"/>
        <a:ext cx="8856984" cy="41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ACF624-F7C4-480F-ACB9-F068F64C243D}">
      <dsp:nvSpPr>
        <dsp:cNvPr id="0" name=""/>
        <dsp:cNvSpPr/>
      </dsp:nvSpPr>
      <dsp:spPr>
        <a:xfrm>
          <a:off x="3316505" y="586"/>
          <a:ext cx="4974758" cy="228564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день проведения экзамена, не покидая ППЭ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Подается члену ГЭК</a:t>
          </a:r>
          <a:endParaRPr lang="ru-RU" sz="1800" kern="1200" dirty="0"/>
        </a:p>
      </dsp:txBody>
      <dsp:txXfrm>
        <a:off x="3316505" y="286291"/>
        <a:ext cx="4117642" cy="1714232"/>
      </dsp:txXfrm>
    </dsp:sp>
    <dsp:sp modelId="{D70FAF8F-1966-48F9-9311-83F2407F08D1}">
      <dsp:nvSpPr>
        <dsp:cNvPr id="0" name=""/>
        <dsp:cNvSpPr/>
      </dsp:nvSpPr>
      <dsp:spPr>
        <a:xfrm>
          <a:off x="0" y="586"/>
          <a:ext cx="3316505" cy="22856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Апелляция о нарушении установленного порядка проведения ГИА</a:t>
          </a:r>
          <a:endParaRPr lang="ru-RU" sz="2800" kern="1200" dirty="0"/>
        </a:p>
      </dsp:txBody>
      <dsp:txXfrm>
        <a:off x="111576" y="112162"/>
        <a:ext cx="3093353" cy="2062490"/>
      </dsp:txXfrm>
    </dsp:sp>
    <dsp:sp modelId="{45D59185-E516-4AD0-AA58-2B2C76136B26}">
      <dsp:nvSpPr>
        <dsp:cNvPr id="0" name=""/>
        <dsp:cNvSpPr/>
      </dsp:nvSpPr>
      <dsp:spPr>
        <a:xfrm>
          <a:off x="3316505" y="2514793"/>
          <a:ext cx="4974758" cy="228564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Не рассматривается апелляция по структуре, содержанию заданий, по вопросам, связанным с нарушением участником требований к заполнению и оформлению бланков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Подается </a:t>
          </a:r>
          <a:r>
            <a:rPr lang="ru-RU" sz="1800" kern="1200" dirty="0" smtClean="0"/>
            <a:t>заявление в школе.</a:t>
          </a:r>
          <a:endParaRPr lang="ru-RU" sz="1800" kern="1200" dirty="0"/>
        </a:p>
      </dsp:txBody>
      <dsp:txXfrm>
        <a:off x="3316505" y="2800498"/>
        <a:ext cx="4117642" cy="1714232"/>
      </dsp:txXfrm>
    </dsp:sp>
    <dsp:sp modelId="{49C94AB5-69B4-4B09-97F4-84A97A470734}">
      <dsp:nvSpPr>
        <dsp:cNvPr id="0" name=""/>
        <dsp:cNvSpPr/>
      </dsp:nvSpPr>
      <dsp:spPr>
        <a:xfrm>
          <a:off x="0" y="2514793"/>
          <a:ext cx="3316505" cy="22856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Апелляция о несогласии с выставленными баллами</a:t>
          </a:r>
          <a:endParaRPr lang="ru-RU" sz="2800" kern="1200" dirty="0"/>
        </a:p>
      </dsp:txBody>
      <dsp:txXfrm>
        <a:off x="111576" y="2626369"/>
        <a:ext cx="3093353" cy="20624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297AF-C127-42B0-935B-059B1AD0CB39}">
      <dsp:nvSpPr>
        <dsp:cNvPr id="0" name=""/>
        <dsp:cNvSpPr/>
      </dsp:nvSpPr>
      <dsp:spPr>
        <a:xfrm rot="16200000">
          <a:off x="-855203" y="856208"/>
          <a:ext cx="4324350" cy="261193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0" tIns="0" rIns="234156" bIns="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4Декабря</a:t>
          </a:r>
          <a:endParaRPr lang="ru-RU" sz="37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Первая среда декабря</a:t>
          </a:r>
          <a:endParaRPr lang="ru-RU" sz="2900" kern="1200" dirty="0"/>
        </a:p>
      </dsp:txBody>
      <dsp:txXfrm rot="5400000">
        <a:off x="1006" y="864869"/>
        <a:ext cx="2611933" cy="2594610"/>
      </dsp:txXfrm>
    </dsp:sp>
    <dsp:sp modelId="{F829D40E-2E5A-4704-B750-50ED6D1DB281}">
      <dsp:nvSpPr>
        <dsp:cNvPr id="0" name=""/>
        <dsp:cNvSpPr/>
      </dsp:nvSpPr>
      <dsp:spPr>
        <a:xfrm rot="16200000">
          <a:off x="1952624" y="856208"/>
          <a:ext cx="4324350" cy="261193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0" tIns="0" rIns="234156" bIns="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5Февраля</a:t>
          </a:r>
          <a:endParaRPr lang="ru-RU" sz="37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Первая среда февраля</a:t>
          </a:r>
          <a:endParaRPr lang="ru-RU" sz="2900" kern="1200" dirty="0"/>
        </a:p>
      </dsp:txBody>
      <dsp:txXfrm rot="5400000">
        <a:off x="2808833" y="864869"/>
        <a:ext cx="2611933" cy="2594610"/>
      </dsp:txXfrm>
    </dsp:sp>
    <dsp:sp modelId="{A2CA7F18-E642-448A-8389-11AD806BB324}">
      <dsp:nvSpPr>
        <dsp:cNvPr id="0" name=""/>
        <dsp:cNvSpPr/>
      </dsp:nvSpPr>
      <dsp:spPr>
        <a:xfrm rot="16200000">
          <a:off x="4760453" y="856208"/>
          <a:ext cx="4324350" cy="261193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0" tIns="0" rIns="234156" bIns="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6 Мая</a:t>
          </a:r>
          <a:endParaRPr lang="ru-RU" sz="3700" kern="1200" dirty="0"/>
        </a:p>
      </dsp:txBody>
      <dsp:txXfrm rot="5400000">
        <a:off x="5616662" y="864869"/>
        <a:ext cx="2611933" cy="2594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A8E66F2-829E-4468-A67F-FE9BF79FA70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B275F8A-ED79-4A49-B788-62C78C3C1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458200" cy="2027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Подготовка к проведению государственной итоговой аттестации в 2020 году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3826768" cy="17526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Единый государственный экзамен</a:t>
            </a:r>
            <a:endParaRPr lang="ru-RU" sz="2800" b="1" dirty="0"/>
          </a:p>
        </p:txBody>
      </p:sp>
      <p:pic>
        <p:nvPicPr>
          <p:cNvPr id="2050" name="Picture 2" descr="https://sch947u.mskobr.ru/cache/8/1/1/c/0/811c0f3bedfcff3fea7e9a94338e9ca0e48b1f6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9" y="4228079"/>
            <a:ext cx="3983555" cy="262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29600" cy="1066800"/>
          </a:xfrm>
        </p:spPr>
        <p:txBody>
          <a:bodyPr/>
          <a:lstStyle/>
          <a:p>
            <a:r>
              <a:rPr lang="ru-RU" dirty="0" smtClean="0"/>
              <a:t>Нормативные документы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204864"/>
            <a:ext cx="9036496" cy="43696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Федеральный закон от 29.12.2012 г. № 273-ФЗ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«Об образовании в Российской Федерации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России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Рособрнадзора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от 07.11.2018 №190/1512 "Об утверждении Порядка проведения государственной итоговой аттестации по образовательным программам среднего общего образования". 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 утверждении единого расписания и продолжительности проведения   единого государственного экзамена по каждому учебному предмету,  требований к использованию средств обучения и воспитания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его проведении в 2020 году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1520"/>
            <a:ext cx="8229600" cy="106680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  <a:tabLst>
                <a:tab pos="4591050" algn="l"/>
              </a:tabLst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b="1" dirty="0" smtClean="0"/>
              <a:t>«Об </a:t>
            </a:r>
            <a:r>
              <a:rPr lang="ru-RU" b="1" dirty="0"/>
              <a:t>утверждении единого расписания и продолжительности проведения   единого государственного экзамена по каждому учебному предмету,  требований к использованию средств обучения и воспитания                                       при его проведении в 2020 </a:t>
            </a:r>
            <a:r>
              <a:rPr lang="ru-RU" b="1" dirty="0" smtClean="0"/>
              <a:t>году»</a:t>
            </a:r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 </a:t>
            </a: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и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09.09.2019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790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Регистрация на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заявления на участие в ГИА-11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</a:p>
          <a:p>
            <a:pPr marL="109728" indent="0" algn="ctr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февраля 2020 года:</a:t>
            </a:r>
            <a:endParaRPr lang="ru-RU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Добавление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(изменение перечня) предметов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после 1 февраля 2020 года только: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-наличие уважительных причин, подтвержденных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документально;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заявление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ГЭК.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Изменения в порядке проведения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203912"/>
          </a:xfrm>
        </p:spPr>
        <p:txBody>
          <a:bodyPr/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Печать в аудиториях ППЭ полного комплекта </a:t>
            </a:r>
            <a:r>
              <a:rPr lang="ru-RU" b="1" u="sng" dirty="0" smtClean="0"/>
              <a:t>односторонних</a:t>
            </a:r>
            <a:r>
              <a:rPr lang="ru-RU" b="1" dirty="0" smtClean="0"/>
              <a:t> черно-белых</a:t>
            </a:r>
          </a:p>
          <a:p>
            <a:pPr algn="ctr">
              <a:buNone/>
            </a:pPr>
            <a:r>
              <a:rPr lang="ru-RU" b="1" dirty="0" smtClean="0"/>
              <a:t>экзаменационных материалов и сканирование бланков </a:t>
            </a:r>
          </a:p>
          <a:p>
            <a:pPr algn="ctr">
              <a:buNone/>
            </a:pPr>
            <a:r>
              <a:rPr lang="ru-RU" b="1" dirty="0" smtClean="0"/>
              <a:t>ответов участников в каждом ППЭ</a:t>
            </a:r>
          </a:p>
          <a:p>
            <a:pPr algn="ctr">
              <a:buNone/>
            </a:pPr>
            <a:endParaRPr lang="ru-RU" b="1" dirty="0" smtClean="0"/>
          </a:p>
          <a:p>
            <a:pPr>
              <a:buNone/>
            </a:pPr>
            <a:r>
              <a:rPr lang="ru-RU" dirty="0" smtClean="0"/>
              <a:t>Проекты бланков на сайте ФГБУ ФЦТ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http://www.rustest.ru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ru-RU" dirty="0" smtClean="0"/>
              <a:t>Правила проведения ГИА-11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624078" indent="-514350">
              <a:buAutoNum type="arabicPeriod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Прием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 вузы осуществляется на основании результатов ЕГЭ.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                     Результаты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ЕГЭ действительны 4 года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728" indent="0">
              <a:buNone/>
            </a:pP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2. Расписание экзаменов и необходимая информация о порядке проведения ГИА-11 публикуются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официальном информационном  портале государственной итоговой аттестации выпускников 9 и 11 классов в Санкт-Петербурге </a:t>
            </a:r>
            <a:r>
              <a:rPr lang="en-US" sz="3800" b="1" dirty="0" smtClean="0">
                <a:latin typeface="Times New Roman" pitchFamily="18" charset="0"/>
                <a:cs typeface="Times New Roman" pitchFamily="18" charset="0"/>
              </a:rPr>
              <a:t>ege.spb.ru</a:t>
            </a: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 ГИА допускаются обучающиеся, не имеющие академической задолженности и в полном объеме выполнившие учебный план (индивидуальный учебный план), а также получившие зачет на итоговом сочинении (изложении).</a:t>
            </a:r>
          </a:p>
          <a:p>
            <a:pPr>
              <a:buNone/>
            </a:pP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7812" r="1855" b="48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6154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lang="ru-RU" dirty="0" smtClean="0"/>
              <a:t>Правила проведения ГИА-11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994252"/>
              </p:ext>
            </p:extLst>
          </p:nvPr>
        </p:nvGraphicFramePr>
        <p:xfrm>
          <a:off x="0" y="2060848"/>
          <a:ext cx="8892480" cy="4513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проведения ГИА-11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ЕГЭ по математике- выбор базы ИЛИ профиля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059583"/>
              </p:ext>
            </p:extLst>
          </p:nvPr>
        </p:nvGraphicFramePr>
        <p:xfrm>
          <a:off x="179512" y="2060848"/>
          <a:ext cx="8856984" cy="4512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Особенности ЕГЭ по</a:t>
            </a:r>
            <a:br>
              <a:rPr lang="ru-RU" dirty="0" smtClean="0"/>
            </a:br>
            <a:r>
              <a:rPr lang="ru-RU" dirty="0" smtClean="0"/>
              <a:t> иностранному языку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ЕГЭ по иностранным языкам состоит из двух частей: письменной и устной.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Ответы на задания ЕГЭ по иностранному языку в устной форме записываются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аудионосители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Экзамены по иностранному языку в письменной и устной формах проходят в разные дни.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Максимальный результат экзамена по иностранному языку – 100 тестовых баллов, из них максимальный балл по письменной части составляет 80 баллов, по устной части – 20 баллов.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участников с ограниченными возможностями здоровья, детей-инвалидов и инвалидов часть «Говорение» по иностранным языкам увеличена по времени на 30 минут.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66800"/>
          </a:xfrm>
        </p:spPr>
        <p:txBody>
          <a:bodyPr/>
          <a:lstStyle/>
          <a:p>
            <a:r>
              <a:rPr lang="ru-RU" dirty="0" smtClean="0"/>
              <a:t>Правила проведения ГИА-11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8686800" cy="5377784"/>
          </a:xfrm>
        </p:spPr>
        <p:txBody>
          <a:bodyPr>
            <a:normAutofit fontScale="85000" lnSpcReduction="20000"/>
          </a:bodyPr>
          <a:lstStyle/>
          <a:p>
            <a:pPr marL="624078" indent="-51435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Проход в ППЭ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ранее 9.00</a:t>
            </a:r>
          </a:p>
          <a:p>
            <a:pPr marL="624078" lvl="0" indent="-514350" algn="just">
              <a:buFont typeface="Georgia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Вдень экзамена участнику ЕГЭ/ГВЭ запрещается иметь при себе средства связи, электронно-вычислительную технику, фото, аудио и видеоаппаратуру, справочные материалы, письменные заметки и иные средства хранения и передачи информации.</a:t>
            </a:r>
          </a:p>
          <a:p>
            <a:pPr marL="624078" indent="-514350" algn="just">
              <a:buFont typeface="Georgia"/>
              <a:buAutoNum type="arabicPeriod"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Свидетельство о рождении не является документом, удостоверяющим личность.</a:t>
            </a:r>
          </a:p>
          <a:p>
            <a:pPr marL="624078" lvl="0" indent="-514350" algn="just">
              <a:buFont typeface="Georgia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ППЭ оборудуются стационарными и переносными металлоискателями, системами видеонаблюдения; также по решению ГЭК ППЭ может быть оборудован системами подавления сигналов подвижной связи.</a:t>
            </a:r>
          </a:p>
          <a:p>
            <a:pPr marL="624078" indent="-514350" algn="just">
              <a:buFont typeface="Georgia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входе в ППЭ сотрудники, осуществляющие охрану правопорядка (сотрудники полиции), совместно с организаторами проверяют наличие документов, удостоверяющих личность, и наличие в списках распределения в данный ППЭ.</a:t>
            </a:r>
          </a:p>
          <a:p>
            <a:pPr marL="624078" lvl="0" indent="-514350" algn="just">
              <a:buFont typeface="Georgia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24078" indent="-514350" algn="just">
              <a:buFont typeface="Georgia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24078" lvl="0" indent="-514350">
              <a:buFont typeface="Georgia"/>
              <a:buAutoNum type="arabicPeriod"/>
            </a:pPr>
            <a:endParaRPr lang="ru-RU" dirty="0" smtClean="0"/>
          </a:p>
          <a:p>
            <a:pPr marL="624078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проведения ГИА-11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В случае отказа от сдачи запрещенного средства участник экзамена в ППЭ не допускается.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Если участник ЕГЭ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опоздал на экзамен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он допускается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этом время окончания экзамена не продлевается, о чем сообщается участнику экзамена. Повторный общий инструктаж для опоздавших участников экзамена не проводится.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В случае проведения ЕГЭ по иностранным языкам (письменная часть, раздел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Аудирование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») допуск опоздавших участников в аудиторию после включения аудиозаписи не осуществляется (за исключением, если в аудитории нет других участников или если участники в аудитории завершили прослушивание аудиозаписи). Персональное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аудирование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опоздавших участников не проводится.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Дополнительные средства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Математика – линейка</a:t>
            </a:r>
          </a:p>
          <a:p>
            <a:pPr>
              <a:buNone/>
            </a:pPr>
            <a:r>
              <a:rPr lang="ru-RU" dirty="0" smtClean="0"/>
              <a:t>Химия – непрограммируемый калькулятор</a:t>
            </a:r>
          </a:p>
          <a:p>
            <a:pPr>
              <a:buNone/>
            </a:pPr>
            <a:r>
              <a:rPr lang="ru-RU" dirty="0" smtClean="0"/>
              <a:t>Физика - непрограммируемый калькулятор + линейка</a:t>
            </a:r>
          </a:p>
          <a:p>
            <a:pPr>
              <a:buNone/>
            </a:pPr>
            <a:r>
              <a:rPr lang="ru-RU" dirty="0" smtClean="0"/>
              <a:t>География - непрограммируемый калькулятор + линейка + транспортир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/>
          <a:lstStyle/>
          <a:p>
            <a:r>
              <a:rPr lang="ru-RU" dirty="0" smtClean="0"/>
              <a:t>Инструктаж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4"/>
            <a:ext cx="9036496" cy="48245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начала экзамена в аудитории организатор проводит для участников экзамена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инструктаж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включающий информацию о порядке проведения экзамена, правилах оформления экзаменационной работы, продолжительности экзамена, порядке подачи апелляций о нарушении установленного порядка проведения ГИА и о несогласии с выставленными баллами, о случаях удаления с экзамена, а также о времени и месте ознакомления с результатами ЕГЭ.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 участнике  экзамена  производится  печать  экзаменационных  материалов,  после печати участнику выдается индивидуальный комплект.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r>
              <a:rPr lang="ru-RU" dirty="0" smtClean="0"/>
              <a:t>Правила проведения ГИА 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496944" cy="489654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Во время экзамена участники экзамена не имеют права общаться друг с другом. Выходить во время экзамена из аудитории, перемещаться по ППЭ разрешается в сопровождении одного из организаторов. При выходе из аудитории участник экзамена оставляет экзаменационные материалы и черновики на рабочем столе. Выносить из аудиторий и ППЭ экзаменационные материалы или фотографировать их запрещено.</a:t>
            </a:r>
          </a:p>
          <a:p>
            <a:pPr algn="just">
              <a:buNone/>
            </a:pPr>
            <a:r>
              <a:rPr lang="ru-RU" dirty="0" smtClean="0"/>
              <a:t> </a:t>
            </a:r>
          </a:p>
          <a:p>
            <a:pPr algn="just"/>
            <a:r>
              <a:rPr lang="ru-RU" dirty="0" smtClean="0"/>
              <a:t>Участники ГИА-11, допустившие нарушение установленного порядка, удаляются с экзамена. Информация об удалении передается в ГЭК, результат участника, нарушившего установленный порядок проведения ГИА, аннулируется. </a:t>
            </a:r>
            <a:endParaRPr lang="ru-RU" dirty="0" smtClean="0"/>
          </a:p>
          <a:p>
            <a:pPr algn="just"/>
            <a:r>
              <a:rPr lang="ru-RU" b="1" dirty="0" smtClean="0"/>
              <a:t>К </a:t>
            </a:r>
            <a:r>
              <a:rPr lang="ru-RU" b="1" dirty="0" smtClean="0"/>
              <a:t>дальнейшей сдаче экзамена по этому предмету участник в текущем году не допускается.</a:t>
            </a:r>
          </a:p>
          <a:p>
            <a:pPr algn="just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проведения ГИА 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Если участник экзамена по состоянию здоровья или другим объективным причинам не может завершить выполнение экзаменационной работы, то он может покинуть аудиторию.</a:t>
            </a:r>
          </a:p>
          <a:p>
            <a:pPr algn="just">
              <a:buNone/>
            </a:pPr>
            <a:endParaRPr lang="ru-RU" dirty="0" smtClean="0"/>
          </a:p>
          <a:p>
            <a:pPr lvl="0" algn="just"/>
            <a:r>
              <a:rPr lang="ru-RU" dirty="0" smtClean="0"/>
              <a:t>В этом случае он обращается к организатору, тот приглашает члена ГЭК, и они составляют акт о досрочном завершении экзамена по объективным причинам. В дальнейшем участник экзамена при желании может обратиться в ГЭК для получения повторного допуска к экзамену по данному предмету.</a:t>
            </a:r>
          </a:p>
          <a:p>
            <a:pPr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За 30 минут и за 5 минут до окончания экзамена организаторы сообщают участникам экзамена о времени завершения экзамена и напоминают о необходимости перенести ответы из черновиков и КИМ в экзаменационную работу.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340768"/>
            <a:ext cx="946854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25 мая (понедельник) – география, литература, информатика и информационно-коммуникационные технологии (ИКТ</a:t>
            </a:r>
            <a:r>
              <a:rPr lang="ru-RU" b="1" dirty="0" smtClean="0"/>
              <a:t>);</a:t>
            </a:r>
          </a:p>
          <a:p>
            <a:r>
              <a:rPr lang="ru-RU" b="1" dirty="0" smtClean="0"/>
              <a:t> </a:t>
            </a:r>
          </a:p>
          <a:p>
            <a:r>
              <a:rPr lang="ru-RU" b="1" dirty="0" smtClean="0"/>
              <a:t>28 </a:t>
            </a:r>
            <a:r>
              <a:rPr lang="ru-RU" b="1" dirty="0"/>
              <a:t>мая (четверг) – русский язык;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1 </a:t>
            </a:r>
            <a:r>
              <a:rPr lang="ru-RU" b="1" dirty="0"/>
              <a:t>июня (понедельник) – ЕГЭ по математике базового уровня, ЕГЭ по математике профильного уровня;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4 </a:t>
            </a:r>
            <a:r>
              <a:rPr lang="ru-RU" b="1" dirty="0"/>
              <a:t>июня (четверг) – история, физика;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8 </a:t>
            </a:r>
            <a:r>
              <a:rPr lang="ru-RU" b="1" dirty="0"/>
              <a:t>июня (понедельник) – обществознание, химия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</a:t>
            </a:r>
          </a:p>
          <a:p>
            <a:r>
              <a:rPr lang="ru-RU" b="1" dirty="0" smtClean="0"/>
              <a:t>11 </a:t>
            </a:r>
            <a:r>
              <a:rPr lang="ru-RU" b="1" dirty="0"/>
              <a:t>июня (четверг) – иностранные языки (</a:t>
            </a:r>
            <a:r>
              <a:rPr lang="ru-RU" b="1" dirty="0" smtClean="0"/>
              <a:t>английский</a:t>
            </a:r>
            <a:r>
              <a:rPr lang="ru-RU" b="1" dirty="0"/>
              <a:t>)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 </a:t>
            </a:r>
            <a:r>
              <a:rPr lang="ru-RU" b="1" dirty="0"/>
              <a:t>(кроме раздела «Говорение»), биология;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15 </a:t>
            </a:r>
            <a:r>
              <a:rPr lang="ru-RU" b="1" dirty="0"/>
              <a:t>июня (понедельник) – иностранные языки (</a:t>
            </a:r>
            <a:r>
              <a:rPr lang="ru-RU" b="1" dirty="0" smtClean="0"/>
              <a:t>английский) </a:t>
            </a:r>
            <a:r>
              <a:rPr lang="ru-RU" b="1" dirty="0"/>
              <a:t>(раздел «Говорение»);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16 </a:t>
            </a:r>
            <a:r>
              <a:rPr lang="ru-RU" b="1" dirty="0"/>
              <a:t>июня (вторник) – иностранные языки (английский</a:t>
            </a:r>
            <a:r>
              <a:rPr lang="ru-RU" b="1" dirty="0" smtClean="0"/>
              <a:t>,) </a:t>
            </a:r>
            <a:r>
              <a:rPr lang="ru-RU" b="1" dirty="0"/>
              <a:t>(раздел «Говорение</a:t>
            </a:r>
            <a:r>
              <a:rPr lang="ru-RU" b="1" dirty="0" smtClean="0"/>
              <a:t>»)</a:t>
            </a:r>
          </a:p>
          <a:p>
            <a:endParaRPr lang="ru-RU" b="1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76672"/>
            <a:ext cx="849694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Проект расписания ЕГЭ-2020</a:t>
            </a:r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7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Продолжительность </a:t>
            </a:r>
            <a:r>
              <a:rPr lang="ru-RU" sz="3600" b="1" dirty="0"/>
              <a:t>ЕГЭ 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468" y="1484784"/>
            <a:ext cx="9071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-по </a:t>
            </a:r>
            <a:r>
              <a:rPr lang="ru-RU" sz="2400" dirty="0"/>
              <a:t>математике профильного уровня, физике, литературе, информатике и информационно-коммуникационным технологиям (ИКТ), обществознанию, истории </a:t>
            </a:r>
            <a:r>
              <a:rPr lang="ru-RU" sz="2400" dirty="0"/>
              <a:t>-</a:t>
            </a:r>
            <a:r>
              <a:rPr lang="ru-RU" sz="2400" dirty="0" smtClean="0"/>
              <a:t> </a:t>
            </a:r>
            <a:r>
              <a:rPr lang="ru-RU" sz="2400" b="1" dirty="0"/>
              <a:t>3 часа 55 минут </a:t>
            </a:r>
            <a:endParaRPr lang="ru-RU" sz="2400" b="1" dirty="0" smtClean="0"/>
          </a:p>
          <a:p>
            <a:r>
              <a:rPr lang="ru-RU" sz="2400" dirty="0" smtClean="0"/>
              <a:t>(</a:t>
            </a:r>
            <a:r>
              <a:rPr lang="ru-RU" sz="2400" dirty="0"/>
              <a:t>235 минут);        </a:t>
            </a:r>
            <a:endParaRPr lang="ru-RU" sz="2400" dirty="0" smtClean="0"/>
          </a:p>
          <a:p>
            <a:r>
              <a:rPr lang="ru-RU" sz="2400" dirty="0" smtClean="0"/>
              <a:t>                      </a:t>
            </a:r>
            <a:endParaRPr lang="ru-RU" sz="2400" dirty="0"/>
          </a:p>
          <a:p>
            <a:r>
              <a:rPr lang="ru-RU" sz="2400" dirty="0" smtClean="0"/>
              <a:t>  -по </a:t>
            </a:r>
            <a:r>
              <a:rPr lang="ru-RU" sz="2400" dirty="0"/>
              <a:t>русскому языку, химии, биологии – </a:t>
            </a:r>
            <a:r>
              <a:rPr lang="ru-RU" sz="2400" b="1" dirty="0"/>
              <a:t>3 часа 30 минут </a:t>
            </a:r>
            <a:r>
              <a:rPr lang="ru-RU" sz="2400" dirty="0"/>
              <a:t>(210 минут</a:t>
            </a:r>
            <a:r>
              <a:rPr lang="ru-RU" sz="2400" dirty="0" smtClean="0"/>
              <a:t>);</a:t>
            </a:r>
          </a:p>
          <a:p>
            <a:r>
              <a:rPr lang="ru-RU" sz="2400" dirty="0" smtClean="0"/>
              <a:t> -по </a:t>
            </a:r>
            <a:r>
              <a:rPr lang="ru-RU" sz="2400" dirty="0"/>
              <a:t>математике базового уровня, географии, иностранным языкам (</a:t>
            </a:r>
            <a:r>
              <a:rPr lang="ru-RU" sz="2400" dirty="0" smtClean="0"/>
              <a:t>английский</a:t>
            </a:r>
            <a:r>
              <a:rPr lang="ru-RU" sz="2400" dirty="0"/>
              <a:t>)</a:t>
            </a:r>
            <a:r>
              <a:rPr lang="ru-RU" sz="2400" dirty="0" smtClean="0"/>
              <a:t>– </a:t>
            </a:r>
            <a:r>
              <a:rPr lang="ru-RU" sz="2400" b="1" dirty="0"/>
              <a:t>3 часа </a:t>
            </a:r>
            <a:r>
              <a:rPr lang="ru-RU" sz="2400" dirty="0"/>
              <a:t>(180 минут);   </a:t>
            </a:r>
            <a:endParaRPr lang="ru-RU" sz="2400" dirty="0" smtClean="0"/>
          </a:p>
          <a:p>
            <a:r>
              <a:rPr lang="ru-RU" sz="2400" dirty="0" smtClean="0"/>
              <a:t>                      </a:t>
            </a:r>
          </a:p>
          <a:p>
            <a:r>
              <a:rPr lang="ru-RU" sz="2400" dirty="0" smtClean="0"/>
              <a:t>     </a:t>
            </a:r>
            <a:r>
              <a:rPr lang="ru-RU" sz="2400" dirty="0"/>
              <a:t>по иностранным языкам (</a:t>
            </a:r>
            <a:r>
              <a:rPr lang="ru-RU" sz="2400" dirty="0" smtClean="0"/>
              <a:t>английский)  (</a:t>
            </a:r>
            <a:r>
              <a:rPr lang="ru-RU" sz="2400" dirty="0"/>
              <a:t>раздел «Говорение») </a:t>
            </a:r>
            <a:r>
              <a:rPr lang="ru-RU" sz="2400" b="1" dirty="0"/>
              <a:t>– </a:t>
            </a:r>
            <a:endParaRPr lang="ru-RU" sz="2400" b="1" dirty="0" smtClean="0"/>
          </a:p>
          <a:p>
            <a:r>
              <a:rPr lang="ru-RU" sz="2400" b="1" dirty="0" smtClean="0"/>
              <a:t>15 </a:t>
            </a:r>
            <a:r>
              <a:rPr lang="ru-RU" sz="2400" b="1" dirty="0"/>
              <a:t>минут; </a:t>
            </a:r>
          </a:p>
        </p:txBody>
      </p:sp>
    </p:spTree>
    <p:extLst>
      <p:ext uri="{BB962C8B-B14F-4D97-AF65-F5344CB8AC3E}">
        <p14:creationId xmlns:p14="http://schemas.microsoft.com/office/powerpoint/2010/main" val="1484341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Прием и рассмотрение апелляций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654762"/>
              </p:ext>
            </p:extLst>
          </p:nvPr>
        </p:nvGraphicFramePr>
        <p:xfrm>
          <a:off x="395536" y="1772816"/>
          <a:ext cx="8291264" cy="4801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r>
              <a:rPr lang="ru-RU" dirty="0" smtClean="0"/>
              <a:t>Итоговое сочинение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873728"/>
          </a:xfrm>
        </p:spPr>
        <p:txBody>
          <a:bodyPr>
            <a:normAutofit/>
          </a:bodyPr>
          <a:lstStyle/>
          <a:p>
            <a:pPr marL="624078" indent="-514350" algn="just">
              <a:buAutoNum type="arabicPeriod"/>
            </a:pPr>
            <a:r>
              <a:rPr lang="ru-RU" dirty="0" smtClean="0"/>
              <a:t>Итоговое сочинение является условием  допуска к государственной итоговой аттестации по образовательным программам среднего общего образования </a:t>
            </a:r>
          </a:p>
          <a:p>
            <a:pPr marL="624078" indent="-514350" algn="just">
              <a:buAutoNum type="arabicPeriod"/>
            </a:pPr>
            <a:r>
              <a:rPr lang="ru-RU" dirty="0" smtClean="0"/>
              <a:t>Документы: </a:t>
            </a:r>
          </a:p>
          <a:p>
            <a:pPr marL="624078" indent="-514350" algn="just">
              <a:buNone/>
            </a:pPr>
            <a:r>
              <a:rPr lang="ru-RU" dirty="0" smtClean="0"/>
              <a:t> -заявление</a:t>
            </a:r>
          </a:p>
          <a:p>
            <a:pPr marL="624078" indent="-514350" algn="just">
              <a:buFontTx/>
              <a:buChar char="-"/>
            </a:pPr>
            <a:r>
              <a:rPr lang="ru-RU" dirty="0" smtClean="0"/>
              <a:t>согласие на обработку персональных данных</a:t>
            </a:r>
          </a:p>
          <a:p>
            <a:pPr marL="624078" indent="-514350" algn="just">
              <a:buFontTx/>
              <a:buChar char="-"/>
            </a:pPr>
            <a:r>
              <a:rPr lang="ru-RU" dirty="0" smtClean="0"/>
              <a:t>памятка о порядке проведения итогового сочинения под </a:t>
            </a:r>
            <a:r>
              <a:rPr lang="ru-RU" dirty="0" smtClean="0"/>
              <a:t>подпись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Даты проведения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568715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Открытые </a:t>
            </a:r>
            <a:r>
              <a:rPr lang="ru-RU" dirty="0"/>
              <a:t>направления тем итогового сочинения на 2019-2020 учебный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91264" cy="472971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"Война и мир", </a:t>
            </a:r>
            <a:endParaRPr lang="ru-RU" dirty="0" smtClean="0"/>
          </a:p>
          <a:p>
            <a:r>
              <a:rPr lang="ru-RU" dirty="0" smtClean="0"/>
              <a:t>"</a:t>
            </a:r>
            <a:r>
              <a:rPr lang="ru-RU" dirty="0"/>
              <a:t>Надежда и отчаяние</a:t>
            </a:r>
            <a:r>
              <a:rPr lang="ru-RU" dirty="0" smtClean="0"/>
              <a:t>",</a:t>
            </a:r>
          </a:p>
          <a:p>
            <a:r>
              <a:rPr lang="ru-RU" dirty="0" smtClean="0"/>
              <a:t> </a:t>
            </a:r>
            <a:r>
              <a:rPr lang="ru-RU" dirty="0"/>
              <a:t>"Добро и зло", </a:t>
            </a:r>
            <a:endParaRPr lang="ru-RU" dirty="0" smtClean="0"/>
          </a:p>
          <a:p>
            <a:r>
              <a:rPr lang="ru-RU" dirty="0" smtClean="0"/>
              <a:t>"</a:t>
            </a:r>
            <a:r>
              <a:rPr lang="ru-RU" dirty="0"/>
              <a:t>Гордость и смирение", </a:t>
            </a:r>
            <a:endParaRPr lang="ru-RU" dirty="0" smtClean="0"/>
          </a:p>
          <a:p>
            <a:r>
              <a:rPr lang="ru-RU" dirty="0" smtClean="0"/>
              <a:t>"</a:t>
            </a:r>
            <a:r>
              <a:rPr lang="ru-RU" dirty="0"/>
              <a:t>Он и она". </a:t>
            </a: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Более </a:t>
            </a:r>
            <a:r>
              <a:rPr lang="ru-RU" dirty="0"/>
              <a:t>конкретные темы в рамках указанных направлений станут известны школьникам за 15 минут до начала написания сочинения.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679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856984" cy="1210816"/>
          </a:xfrm>
        </p:spPr>
        <p:txBody>
          <a:bodyPr/>
          <a:lstStyle/>
          <a:p>
            <a:pPr algn="ctr"/>
            <a:r>
              <a:rPr lang="ru-RU" dirty="0" smtClean="0"/>
              <a:t>Проведение сочинения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507288" cy="4945736"/>
          </a:xfrm>
        </p:spPr>
        <p:txBody>
          <a:bodyPr/>
          <a:lstStyle/>
          <a:p>
            <a:r>
              <a:rPr lang="ru-RU" b="1" dirty="0" smtClean="0"/>
              <a:t>Начало в </a:t>
            </a:r>
            <a:r>
              <a:rPr lang="ru-RU" b="1" dirty="0" smtClean="0"/>
              <a:t>10.00 в ГБОУ СОШ №531</a:t>
            </a:r>
            <a:endParaRPr lang="ru-RU" b="1" dirty="0" smtClean="0"/>
          </a:p>
          <a:p>
            <a:pPr algn="just"/>
            <a:r>
              <a:rPr lang="ru-RU" dirty="0" smtClean="0"/>
              <a:t>Если участник итогового сочинения (изложения) опоздал, он допускается к написанию итогового сочинения (изложения), при этом время окончания написания итогового сочинения (изложения) не продлевается. </a:t>
            </a:r>
            <a:endParaRPr lang="ru-RU" dirty="0" smtClean="0"/>
          </a:p>
          <a:p>
            <a:pPr marL="109728" indent="0"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Повторный общий инструктаж для опоздавших участников не проводится. 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Проведение сочинения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252520" cy="5373216"/>
          </a:xfrm>
        </p:spPr>
        <p:txBody>
          <a:bodyPr>
            <a:normAutofit fontScale="92500" lnSpcReduction="20000"/>
          </a:bodyPr>
          <a:lstStyle/>
          <a:p>
            <a:pPr lvl="0" hangingPunct="0"/>
            <a:r>
              <a:rPr lang="ru-RU" dirty="0" smtClean="0"/>
              <a:t>При себе участник сочинения должен иметь: </a:t>
            </a:r>
          </a:p>
          <a:p>
            <a:pPr lvl="0" hangingPunct="0">
              <a:buNone/>
            </a:pPr>
            <a:r>
              <a:rPr lang="ru-RU" dirty="0" smtClean="0"/>
              <a:t>- паспорт</a:t>
            </a:r>
          </a:p>
          <a:p>
            <a:pPr lvl="0" hangingPunct="0">
              <a:buNone/>
            </a:pPr>
            <a:r>
              <a:rPr lang="ru-RU" dirty="0" smtClean="0"/>
              <a:t>-черная </a:t>
            </a:r>
            <a:r>
              <a:rPr lang="ru-RU" dirty="0" err="1" smtClean="0"/>
              <a:t>гелевая</a:t>
            </a:r>
            <a:r>
              <a:rPr lang="ru-RU" dirty="0" smtClean="0"/>
              <a:t> ручка (1+1)</a:t>
            </a:r>
          </a:p>
          <a:p>
            <a:pPr>
              <a:buNone/>
            </a:pPr>
            <a:r>
              <a:rPr lang="ru-RU" dirty="0" smtClean="0"/>
              <a:t>-лекарства и питание (при необходимости)</a:t>
            </a:r>
          </a:p>
          <a:p>
            <a:pPr>
              <a:buFontTx/>
              <a:buChar char="-"/>
            </a:pPr>
            <a:endParaRPr lang="ru-RU" dirty="0" smtClean="0"/>
          </a:p>
          <a:p>
            <a:pPr lvl="0" hangingPunct="0"/>
            <a:r>
              <a:rPr lang="ru-RU" dirty="0" smtClean="0"/>
              <a:t>Иные личные вещи участники обязаны оставить в специально выделенном месте для хранения личных вещей участников.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lvl="0" hangingPunct="0"/>
            <a:r>
              <a:rPr lang="ru-RU" dirty="0" smtClean="0"/>
              <a:t>Во время проведения итогового сочинения выдаются  </a:t>
            </a:r>
            <a:r>
              <a:rPr lang="ru-RU" b="1" dirty="0" smtClean="0"/>
              <a:t>черновики, а также орфографический словарь </a:t>
            </a:r>
            <a:r>
              <a:rPr lang="ru-RU" dirty="0" smtClean="0"/>
              <a:t>для участников итогового сочинения. </a:t>
            </a:r>
          </a:p>
          <a:p>
            <a:pPr>
              <a:buNone/>
            </a:pPr>
            <a:endParaRPr lang="ru-RU" dirty="0" smtClean="0"/>
          </a:p>
          <a:p>
            <a:pPr hangingPunct="0"/>
            <a:r>
              <a:rPr lang="en-US" dirty="0" err="1" smtClean="0"/>
              <a:t>Черновики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проверяются</a:t>
            </a:r>
            <a:r>
              <a:rPr lang="en-US" dirty="0" smtClean="0"/>
              <a:t>, и </a:t>
            </a:r>
            <a:r>
              <a:rPr lang="en-US" dirty="0" err="1" smtClean="0"/>
              <a:t>записи</a:t>
            </a:r>
            <a:r>
              <a:rPr lang="en-US" dirty="0" smtClean="0"/>
              <a:t> в </a:t>
            </a:r>
            <a:r>
              <a:rPr lang="en-US" dirty="0" err="1" smtClean="0"/>
              <a:t>них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учитываются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проверке</a:t>
            </a:r>
            <a:r>
              <a:rPr lang="en-US" dirty="0" smtClean="0"/>
              <a:t>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712968" cy="1066800"/>
          </a:xfrm>
        </p:spPr>
        <p:txBody>
          <a:bodyPr/>
          <a:lstStyle/>
          <a:p>
            <a:pPr algn="ctr"/>
            <a:r>
              <a:rPr lang="ru-RU" dirty="0" smtClean="0"/>
              <a:t>Проведение сочинения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/>
          </a:bodyPr>
          <a:lstStyle/>
          <a:p>
            <a:pPr marL="109728" lvl="0" indent="0" hangingPunct="0">
              <a:buNone/>
            </a:pPr>
            <a:endParaRPr lang="ru-RU" dirty="0" smtClean="0"/>
          </a:p>
          <a:p>
            <a:pPr lvl="0" hangingPunct="0"/>
            <a:r>
              <a:rPr lang="ru-RU" dirty="0" smtClean="0"/>
              <a:t>Продолжительность выполнения итогового сочинения составляет </a:t>
            </a:r>
            <a:r>
              <a:rPr lang="ru-RU" b="1" dirty="0" smtClean="0"/>
              <a:t>3 часа 55 минут </a:t>
            </a:r>
            <a:endParaRPr lang="ru-RU" b="1" dirty="0" smtClean="0"/>
          </a:p>
          <a:p>
            <a:pPr marL="109728" lvl="0" indent="0" hangingPunct="0">
              <a:buNone/>
            </a:pPr>
            <a:r>
              <a:rPr lang="ru-RU" dirty="0" smtClean="0"/>
              <a:t>(</a:t>
            </a:r>
            <a:r>
              <a:rPr lang="ru-RU" dirty="0" smtClean="0"/>
              <a:t>235 минут). </a:t>
            </a:r>
          </a:p>
          <a:p>
            <a:pPr>
              <a:buNone/>
            </a:pPr>
            <a:endParaRPr lang="ru-RU" dirty="0" smtClean="0"/>
          </a:p>
          <a:p>
            <a:pPr hangingPunct="0"/>
            <a:r>
              <a:rPr lang="ru-RU" dirty="0" smtClean="0"/>
              <a:t>Для участников итогового сочинения с ограниченными возможностями здоровья, детей-инвалидов и инвалидов продолжительность выполнения итогового сочинения (изложения) увеличивается на 1,5 часа. 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224136"/>
          </a:xfrm>
        </p:spPr>
        <p:txBody>
          <a:bodyPr/>
          <a:lstStyle/>
          <a:p>
            <a:pPr algn="ctr"/>
            <a:r>
              <a:rPr lang="ru-RU" dirty="0" smtClean="0"/>
              <a:t>Проведение сочинения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328592"/>
          </a:xfrm>
        </p:spPr>
        <p:txBody>
          <a:bodyPr>
            <a:normAutofit fontScale="92500" lnSpcReduction="20000"/>
          </a:bodyPr>
          <a:lstStyle/>
          <a:p>
            <a:pPr lvl="0" hangingPunct="0"/>
            <a:r>
              <a:rPr lang="ru-RU" dirty="0" smtClean="0"/>
              <a:t>Запрещено иметь при себе средства связи, фото-, аудио- и видеоаппаратуру, справочные материалы, письменные заметки и иные средства хранения и передачи информации, собственные орфографические и (или) толковые словари. </a:t>
            </a:r>
            <a:endParaRPr lang="ru-RU" dirty="0" smtClean="0"/>
          </a:p>
          <a:p>
            <a:pPr lvl="0" hangingPunct="0"/>
            <a:r>
              <a:rPr lang="ru-RU" dirty="0" smtClean="0"/>
              <a:t>Участникам </a:t>
            </a:r>
            <a:r>
              <a:rPr lang="ru-RU" dirty="0" smtClean="0"/>
              <a:t>итогового сочинения также </a:t>
            </a:r>
            <a:r>
              <a:rPr lang="ru-RU" b="1" dirty="0" smtClean="0"/>
              <a:t>запрещается пользоваться текстами литературного материала </a:t>
            </a:r>
            <a:r>
              <a:rPr lang="ru-RU" dirty="0" smtClean="0"/>
              <a:t>(художественными произведениями, дневниками, мемуарами, публицистикой, другими литературными источниками). </a:t>
            </a:r>
          </a:p>
          <a:p>
            <a:pPr>
              <a:buNone/>
            </a:pPr>
            <a:endParaRPr lang="ru-RU" dirty="0" smtClean="0"/>
          </a:p>
          <a:p>
            <a:pPr lvl="0" hangingPunct="0"/>
            <a:r>
              <a:rPr lang="ru-RU" dirty="0" smtClean="0"/>
              <a:t>Участники, нарушившие порядок проведения итогового сочинения, удаляются с итогового сочинения.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676456" cy="1066800"/>
          </a:xfrm>
        </p:spPr>
        <p:txBody>
          <a:bodyPr/>
          <a:lstStyle/>
          <a:p>
            <a:r>
              <a:rPr lang="ru-RU" dirty="0" smtClean="0"/>
              <a:t>Срок действия результатов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88840"/>
            <a:ext cx="8686800" cy="4869160"/>
          </a:xfrm>
        </p:spPr>
        <p:txBody>
          <a:bodyPr/>
          <a:lstStyle/>
          <a:p>
            <a:pPr lvl="0" hangingPunct="0"/>
            <a:r>
              <a:rPr lang="ru-RU" dirty="0" smtClean="0"/>
              <a:t>Срок действия итогового сочинения как допуск ГИА – бессрочно. </a:t>
            </a:r>
          </a:p>
          <a:p>
            <a:pPr lvl="0" hangingPunct="0">
              <a:buNone/>
            </a:pPr>
            <a:endParaRPr lang="ru-RU" dirty="0" smtClean="0"/>
          </a:p>
          <a:p>
            <a:pPr lvl="0" hangingPunct="0">
              <a:buNone/>
            </a:pPr>
            <a:endParaRPr lang="ru-RU" dirty="0" smtClean="0"/>
          </a:p>
          <a:p>
            <a:pPr lvl="0" hangingPunct="0"/>
            <a:r>
              <a:rPr lang="ru-RU" dirty="0" smtClean="0"/>
              <a:t>Итоговое сочинение в случае предоставления его при приеме на обучение по программам </a:t>
            </a:r>
            <a:r>
              <a:rPr lang="ru-RU" dirty="0" err="1" smtClean="0"/>
              <a:t>бакалавриата</a:t>
            </a:r>
            <a:r>
              <a:rPr lang="ru-RU" dirty="0" smtClean="0"/>
              <a:t> и программам </a:t>
            </a:r>
            <a:r>
              <a:rPr lang="ru-RU" dirty="0" err="1" smtClean="0"/>
              <a:t>специалитета</a:t>
            </a:r>
            <a:r>
              <a:rPr lang="ru-RU" dirty="0" smtClean="0"/>
              <a:t> действительно </a:t>
            </a:r>
            <a:r>
              <a:rPr lang="ru-RU" b="1" dirty="0" smtClean="0"/>
              <a:t>четыре года</a:t>
            </a:r>
            <a:r>
              <a:rPr lang="ru-RU" dirty="0" smtClean="0"/>
              <a:t>, следующих за годом написания такого сочинения.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604448" cy="1066800"/>
          </a:xfrm>
        </p:spPr>
        <p:txBody>
          <a:bodyPr/>
          <a:lstStyle/>
          <a:p>
            <a:pPr algn="ctr"/>
            <a:r>
              <a:rPr lang="ru-RU" dirty="0" smtClean="0"/>
              <a:t>Оценивание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 К проверке по критериям </a:t>
            </a:r>
            <a:r>
              <a:rPr lang="ru-RU" dirty="0" smtClean="0"/>
              <a:t>оценивания допускаются итоговые сочинения, соответствующие </a:t>
            </a:r>
            <a:r>
              <a:rPr lang="ru-RU" b="1" dirty="0" smtClean="0"/>
              <a:t>двум установленным требованиям </a:t>
            </a:r>
          </a:p>
          <a:p>
            <a:endParaRPr lang="ru-RU" dirty="0" smtClean="0"/>
          </a:p>
          <a:p>
            <a:pPr>
              <a:buNone/>
            </a:pPr>
            <a:r>
              <a:rPr lang="ru-RU" b="1" dirty="0" smtClean="0"/>
              <a:t>Требование № 1.  «Объем итогового сочинения»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Рекомендуемое количество слов – от 350.</a:t>
            </a:r>
          </a:p>
          <a:p>
            <a:pPr>
              <a:buNone/>
            </a:pPr>
            <a:endParaRPr lang="ru-RU" dirty="0" smtClean="0"/>
          </a:p>
          <a:p>
            <a:pPr hangingPunct="0"/>
            <a:r>
              <a:rPr lang="ru-RU" dirty="0" smtClean="0"/>
              <a:t>Максимальное количество слов в сочинении не устанавливается. </a:t>
            </a:r>
          </a:p>
          <a:p>
            <a:pPr hangingPunct="0"/>
            <a:r>
              <a:rPr lang="ru-RU" dirty="0" smtClean="0"/>
              <a:t>Если в сочинении менее 250 слов (в подсчет включаются все слова, в том числе и служебные), то выставляется «незачет» за невыполнение требования № 1 и «незачет» за работу в целом (такое сочинение не проверяется по критериям оценивания).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Оценивание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94116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Требование № 2.  «Самостоятельность написания итогового сочинения»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 hangingPunct="0"/>
            <a:r>
              <a:rPr lang="ru-RU" dirty="0" smtClean="0"/>
              <a:t>Итоговое сочинение выполняется самостоятельно. Не допускается списывание сочинения (фрагментов сочинения) из какого-либо источника или воспроизведение по памяти чужого текста (работа другого участника, текст, опубликованный в бумажном и (или) электронном виде, и др.).</a:t>
            </a:r>
          </a:p>
          <a:p>
            <a:pPr>
              <a:buNone/>
            </a:pPr>
            <a:endParaRPr lang="ru-RU" dirty="0" smtClean="0"/>
          </a:p>
          <a:p>
            <a:pPr hangingPunct="0"/>
            <a:r>
              <a:rPr lang="ru-RU" dirty="0" smtClean="0"/>
              <a:t>Допускается прямое или косвенное цитирование с обязательной ссылкой на источник (ссылка дается в свободной форме). Объем цитирования не должен превышать объем собственного текста участника.</a:t>
            </a:r>
          </a:p>
          <a:p>
            <a:pPr>
              <a:buNone/>
            </a:pPr>
            <a:endParaRPr lang="ru-RU" dirty="0" smtClean="0"/>
          </a:p>
          <a:p>
            <a:pPr hangingPunct="0"/>
            <a:r>
              <a:rPr lang="ru-RU" dirty="0" smtClean="0"/>
              <a:t>Если сочинение признано несамостоятельным, то выставляется «незачет» за невыполнение требования № 2 и «незачет» за работу в целом (такое сочинение не проверяется по критериям оценивания).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Оценивание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964488" cy="5184576"/>
          </a:xfrm>
        </p:spPr>
        <p:txBody>
          <a:bodyPr>
            <a:normAutofit fontScale="62500" lnSpcReduction="20000"/>
          </a:bodyPr>
          <a:lstStyle/>
          <a:p>
            <a:pPr algn="ctr" hangingPunct="0">
              <a:buNone/>
            </a:pPr>
            <a:r>
              <a:rPr lang="ru-RU" b="1" dirty="0" smtClean="0"/>
              <a:t>Итоговое сочинение, соответствующее установленным требованиям, оценивается по критериям: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lvl="0" hangingPunct="0"/>
            <a:r>
              <a:rPr lang="en-US" b="1" dirty="0" smtClean="0"/>
              <a:t>«</a:t>
            </a:r>
            <a:r>
              <a:rPr lang="en-US" b="1" dirty="0" err="1" smtClean="0"/>
              <a:t>Соответствие</a:t>
            </a:r>
            <a:r>
              <a:rPr lang="en-US" b="1" dirty="0" smtClean="0"/>
              <a:t> </a:t>
            </a:r>
            <a:r>
              <a:rPr lang="en-US" b="1" dirty="0" err="1" smtClean="0"/>
              <a:t>теме</a:t>
            </a:r>
            <a:r>
              <a:rPr lang="en-US" b="1" dirty="0" smtClean="0"/>
              <a:t>»; </a:t>
            </a:r>
            <a:endParaRPr lang="ru-RU" b="1" dirty="0" smtClean="0"/>
          </a:p>
          <a:p>
            <a:endParaRPr lang="ru-RU" b="1" dirty="0" smtClean="0"/>
          </a:p>
          <a:p>
            <a:pPr lvl="0" hangingPunct="0"/>
            <a:r>
              <a:rPr lang="en-US" b="1" dirty="0" smtClean="0"/>
              <a:t>«</a:t>
            </a:r>
            <a:r>
              <a:rPr lang="en-US" b="1" dirty="0" err="1" smtClean="0"/>
              <a:t>Аргументация</a:t>
            </a:r>
            <a:r>
              <a:rPr lang="en-US" b="1" dirty="0" smtClean="0"/>
              <a:t>. </a:t>
            </a:r>
            <a:r>
              <a:rPr lang="en-US" b="1" dirty="0" err="1" smtClean="0"/>
              <a:t>Привлечение</a:t>
            </a:r>
            <a:r>
              <a:rPr lang="en-US" b="1" dirty="0" smtClean="0"/>
              <a:t> </a:t>
            </a:r>
            <a:r>
              <a:rPr lang="en-US" b="1" dirty="0" err="1" smtClean="0"/>
              <a:t>литературного</a:t>
            </a:r>
            <a:r>
              <a:rPr lang="en-US" b="1" dirty="0" smtClean="0"/>
              <a:t> </a:t>
            </a:r>
            <a:r>
              <a:rPr lang="en-US" b="1" dirty="0" err="1" smtClean="0"/>
              <a:t>материала</a:t>
            </a:r>
            <a:r>
              <a:rPr lang="en-US" b="1" dirty="0" smtClean="0"/>
              <a:t>»; 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pPr lvl="0" hangingPunct="0"/>
            <a:r>
              <a:rPr lang="en-US" dirty="0" smtClean="0"/>
              <a:t>«</a:t>
            </a:r>
            <a:r>
              <a:rPr lang="en-US" dirty="0" err="1" smtClean="0"/>
              <a:t>Композиция</a:t>
            </a:r>
            <a:r>
              <a:rPr lang="en-US" dirty="0" smtClean="0"/>
              <a:t> и </a:t>
            </a:r>
            <a:r>
              <a:rPr lang="en-US" dirty="0" err="1" smtClean="0"/>
              <a:t>логика</a:t>
            </a:r>
            <a:r>
              <a:rPr lang="en-US" dirty="0" smtClean="0"/>
              <a:t> </a:t>
            </a:r>
            <a:r>
              <a:rPr lang="en-US" dirty="0" err="1" smtClean="0"/>
              <a:t>рассуждения</a:t>
            </a:r>
            <a:r>
              <a:rPr lang="en-US" dirty="0" smtClean="0"/>
              <a:t>»;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lvl="0" hangingPunct="0"/>
            <a:r>
              <a:rPr lang="en-US" dirty="0" smtClean="0"/>
              <a:t>«</a:t>
            </a:r>
            <a:r>
              <a:rPr lang="en-US" dirty="0" err="1" smtClean="0"/>
              <a:t>Качество</a:t>
            </a:r>
            <a:r>
              <a:rPr lang="en-US" dirty="0" smtClean="0"/>
              <a:t> </a:t>
            </a:r>
            <a:r>
              <a:rPr lang="en-US" dirty="0" err="1" smtClean="0"/>
              <a:t>письменной</a:t>
            </a:r>
            <a:r>
              <a:rPr lang="en-US" dirty="0" smtClean="0"/>
              <a:t> </a:t>
            </a:r>
            <a:r>
              <a:rPr lang="en-US" dirty="0" err="1" smtClean="0"/>
              <a:t>речи</a:t>
            </a:r>
            <a:r>
              <a:rPr lang="en-US" dirty="0" smtClean="0"/>
              <a:t>»;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lvl="0" hangingPunct="0"/>
            <a:r>
              <a:rPr lang="en-US" dirty="0" smtClean="0"/>
              <a:t>«</a:t>
            </a:r>
            <a:r>
              <a:rPr lang="en-US" dirty="0" err="1" smtClean="0"/>
              <a:t>Грамотность</a:t>
            </a:r>
            <a:r>
              <a:rPr lang="en-US" dirty="0" smtClean="0"/>
              <a:t>».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en-US" b="1" dirty="0" err="1" smtClean="0"/>
              <a:t>Крите</a:t>
            </a:r>
            <a:r>
              <a:rPr lang="ru-RU" b="1" dirty="0" err="1" smtClean="0"/>
              <a:t>р</a:t>
            </a:r>
            <a:r>
              <a:rPr lang="en-US" b="1" dirty="0" err="1" smtClean="0"/>
              <a:t>ии</a:t>
            </a:r>
            <a:r>
              <a:rPr lang="en-US" b="1" dirty="0" smtClean="0"/>
              <a:t> № 1 и № 2 </a:t>
            </a:r>
            <a:r>
              <a:rPr lang="en-US" b="1" dirty="0" err="1" smtClean="0"/>
              <a:t>являются</a:t>
            </a:r>
            <a:r>
              <a:rPr lang="en-US" b="1" dirty="0" smtClean="0"/>
              <a:t> </a:t>
            </a:r>
            <a:r>
              <a:rPr lang="en-US" b="1" dirty="0" err="1" smtClean="0"/>
              <a:t>основными</a:t>
            </a:r>
            <a:r>
              <a:rPr lang="en-US" b="1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hangingPunct="0"/>
            <a:r>
              <a:rPr lang="ru-RU" dirty="0" smtClean="0"/>
              <a:t>Для получения «зачета» за итоговое сочинение необходимо получить «зачет» по критериям № 1 и № 2 (выставление «незачета» по одному из этих критериев автоматически ведет к «незачету» за работу в целом), а также дополнительно «зачет» по одному из других критериев.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</a:t>
            </a:r>
            <a:r>
              <a:rPr lang="ru-RU" dirty="0"/>
              <a:t>подачи заявлений в вузы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настоящее время все еще </a:t>
            </a:r>
            <a:r>
              <a:rPr lang="ru-RU" b="1" dirty="0"/>
              <a:t>не отменены </a:t>
            </a:r>
            <a:r>
              <a:rPr lang="ru-RU" dirty="0"/>
              <a:t>правила подачи заявлений в вузы и каждый выпускник может претендовать на места </a:t>
            </a:r>
            <a:r>
              <a:rPr lang="ru-RU" dirty="0" smtClean="0"/>
              <a:t>в</a:t>
            </a:r>
          </a:p>
          <a:p>
            <a:pPr marL="109728" indent="0" algn="ctr">
              <a:buNone/>
            </a:pPr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5 </a:t>
            </a:r>
            <a:r>
              <a:rPr lang="ru-RU" dirty="0" smtClean="0">
                <a:solidFill>
                  <a:srgbClr val="FF0000"/>
                </a:solidFill>
              </a:rPr>
              <a:t>вузах </a:t>
            </a:r>
            <a:r>
              <a:rPr lang="ru-RU" dirty="0">
                <a:solidFill>
                  <a:srgbClr val="FF0000"/>
                </a:solidFill>
              </a:rPr>
              <a:t>одновременно, в каждом из них не более чем на 3 специальности</a:t>
            </a:r>
            <a:r>
              <a:rPr lang="ru-RU" dirty="0"/>
              <a:t>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84519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r>
              <a:rPr lang="ru-RU" altLang="ru-RU" b="1" dirty="0"/>
              <a:t>Елена Алексеевна Соколова, </a:t>
            </a:r>
            <a:endParaRPr lang="ru-RU" altLang="ru-RU" b="1" dirty="0" smtClean="0"/>
          </a:p>
          <a:p>
            <a:pPr marL="0" indent="0" algn="ctr">
              <a:buFontTx/>
              <a:buNone/>
            </a:pPr>
            <a:endParaRPr lang="ru-RU" altLang="ru-RU" dirty="0" smtClean="0"/>
          </a:p>
          <a:p>
            <a:pPr marL="0" indent="0" algn="ctr">
              <a:buFontTx/>
              <a:buNone/>
            </a:pPr>
            <a:endParaRPr lang="ru-RU" altLang="ru-RU" dirty="0"/>
          </a:p>
          <a:p>
            <a:pPr marL="0" indent="0" algn="ctr">
              <a:buFontTx/>
              <a:buNone/>
            </a:pPr>
            <a:r>
              <a:rPr lang="ru-RU" altLang="ru-RU" dirty="0" smtClean="0"/>
              <a:t>заместитель </a:t>
            </a:r>
            <a:r>
              <a:rPr lang="ru-RU" altLang="ru-RU" dirty="0"/>
              <a:t>директора по УВР, </a:t>
            </a:r>
            <a:r>
              <a:rPr lang="ru-RU" altLang="ru-RU" dirty="0" smtClean="0"/>
              <a:t>ответственный организатор </a:t>
            </a:r>
            <a:r>
              <a:rPr lang="ru-RU" altLang="ru-RU" dirty="0"/>
              <a:t>ГИА-2020 </a:t>
            </a:r>
          </a:p>
          <a:p>
            <a:pPr marL="0" indent="0" algn="ctr">
              <a:buFontTx/>
              <a:buNone/>
            </a:pPr>
            <a:r>
              <a:rPr lang="ru-RU" altLang="ru-RU" dirty="0"/>
              <a:t>в ГБОУ СОШ №531</a:t>
            </a:r>
          </a:p>
          <a:p>
            <a:pPr marL="0" indent="0" algn="ctr">
              <a:buFontTx/>
              <a:buNone/>
            </a:pPr>
            <a:r>
              <a:rPr lang="ru-RU" altLang="ru-RU" dirty="0"/>
              <a:t> </a:t>
            </a:r>
            <a:endParaRPr lang="ru-RU" altLang="ru-RU" dirty="0" smtClean="0"/>
          </a:p>
          <a:p>
            <a:pPr marL="0" indent="0" algn="ctr">
              <a:buFontTx/>
              <a:buNone/>
            </a:pPr>
            <a:r>
              <a:rPr lang="ru-RU" altLang="ru-RU" dirty="0" smtClean="0"/>
              <a:t>Тел</a:t>
            </a:r>
            <a:r>
              <a:rPr lang="ru-RU" altLang="ru-RU" dirty="0"/>
              <a:t>: 417-22-83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1539</TotalTime>
  <Words>1631</Words>
  <Application>Microsoft Office PowerPoint</Application>
  <PresentationFormat>Экран (4:3)</PresentationFormat>
  <Paragraphs>220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Городская</vt:lpstr>
      <vt:lpstr>Подготовка к проведению государственной итоговой аттестации в 2020 году</vt:lpstr>
      <vt:lpstr>Нормативные документы</vt:lpstr>
      <vt:lpstr>  </vt:lpstr>
      <vt:lpstr>Регистрация на ЕГЭ</vt:lpstr>
      <vt:lpstr>Изменения в порядке проведения ЕГЭ</vt:lpstr>
      <vt:lpstr>Правила проведения ГИА-11</vt:lpstr>
      <vt:lpstr>Презентация PowerPoint</vt:lpstr>
      <vt:lpstr>Правила проведения ГИА-11</vt:lpstr>
      <vt:lpstr>Правила проведения ГИА-11</vt:lpstr>
      <vt:lpstr>Особенности ЕГЭ по математике- выбор базы ИЛИ профиля</vt:lpstr>
      <vt:lpstr>Особенности ЕГЭ по  иностранному языку</vt:lpstr>
      <vt:lpstr>Правила проведения ГИА-11</vt:lpstr>
      <vt:lpstr>Правила проведения ГИА-11</vt:lpstr>
      <vt:lpstr>Дополнительные средства</vt:lpstr>
      <vt:lpstr>Инструктаж</vt:lpstr>
      <vt:lpstr>Правила проведения ГИА 11</vt:lpstr>
      <vt:lpstr>Правила проведения ГИА 11</vt:lpstr>
      <vt:lpstr>Презентация PowerPoint</vt:lpstr>
      <vt:lpstr>Презентация PowerPoint</vt:lpstr>
      <vt:lpstr>Прием и рассмотрение апелляций</vt:lpstr>
      <vt:lpstr>Итоговое сочинение</vt:lpstr>
      <vt:lpstr>Даты проведения</vt:lpstr>
      <vt:lpstr>Открытые направления тем итогового сочинения на 2019-2020 учебный год</vt:lpstr>
      <vt:lpstr>Проведение сочинения</vt:lpstr>
      <vt:lpstr>Проведение сочинения</vt:lpstr>
      <vt:lpstr>Проведение сочинения</vt:lpstr>
      <vt:lpstr>Проведение сочинения</vt:lpstr>
      <vt:lpstr>Срок действия результатов</vt:lpstr>
      <vt:lpstr>Оценивание </vt:lpstr>
      <vt:lpstr>Оценивание</vt:lpstr>
      <vt:lpstr>Оценивание</vt:lpstr>
      <vt:lpstr>Правила подачи заявлений в вузы </vt:lpstr>
      <vt:lpstr>Контакты:</vt:lpstr>
    </vt:vector>
  </TitlesOfParts>
  <Company>ГОУ Лицей 1523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к проведению государственной итоговой аттестации в 2018 году</dc:title>
  <dc:creator>spiridonova</dc:creator>
  <cp:lastModifiedBy>Elena</cp:lastModifiedBy>
  <cp:revision>78</cp:revision>
  <dcterms:created xsi:type="dcterms:W3CDTF">2017-11-09T11:35:46Z</dcterms:created>
  <dcterms:modified xsi:type="dcterms:W3CDTF">2019-10-09T18:45:10Z</dcterms:modified>
</cp:coreProperties>
</file>