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8" r:id="rId3"/>
    <p:sldId id="262" r:id="rId4"/>
    <p:sldId id="261" r:id="rId5"/>
    <p:sldId id="263" r:id="rId6"/>
    <p:sldId id="260" r:id="rId7"/>
    <p:sldId id="264" r:id="rId8"/>
    <p:sldId id="266" r:id="rId9"/>
    <p:sldId id="267" r:id="rId10"/>
    <p:sldId id="268" r:id="rId11"/>
    <p:sldId id="269" r:id="rId12"/>
    <p:sldId id="265" r:id="rId13"/>
    <p:sldId id="257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36" autoAdjust="0"/>
  </p:normalViewPr>
  <p:slideViewPr>
    <p:cSldViewPr>
      <p:cViewPr varScale="1">
        <p:scale>
          <a:sx n="72" d="100"/>
          <a:sy n="72" d="100"/>
        </p:scale>
        <p:origin x="150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022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BC585-41A0-4728-8AB6-197F0C1A5266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16CD29-7C70-4CAA-8F8E-8A1F4D41AA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461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6CD29-7C70-4CAA-8F8E-8A1F4D41AAE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37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3671888"/>
            <a:ext cx="6048375" cy="1109662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532313"/>
            <a:ext cx="6048375" cy="696912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84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71184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76338" y="2492375"/>
            <a:ext cx="37449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3650" y="2492375"/>
            <a:ext cx="3746500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542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4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44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2187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8310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44364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949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1984375"/>
            <a:ext cx="1909762" cy="44672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338" y="1984375"/>
            <a:ext cx="5581650" cy="44672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528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84375"/>
            <a:ext cx="65532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492375"/>
            <a:ext cx="7643812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340768"/>
          </a:xfrm>
          <a:noFill/>
        </p:spPr>
        <p:txBody>
          <a:bodyPr/>
          <a:lstStyle/>
          <a:p>
            <a:pPr algn="ctr"/>
            <a:r>
              <a:rPr lang="ru-RU" alt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charset="0"/>
              </a:rPr>
              <a:t/>
            </a:r>
            <a:br>
              <a:rPr lang="ru-RU" alt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charset="0"/>
              </a:rPr>
            </a:br>
            <a:r>
              <a:rPr lang="en-US" alt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charset="0"/>
              </a:rPr>
              <a:t>VI</a:t>
            </a:r>
            <a:r>
              <a:rPr lang="ru-RU" alt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charset="0"/>
              </a:rPr>
              <a:t> Установочная конференция научного общества учащихся «РАЦИО» </a:t>
            </a:r>
            <a:br>
              <a:rPr lang="ru-RU" alt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charset="0"/>
              </a:rPr>
            </a:br>
            <a:r>
              <a:rPr lang="ru-RU" alt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charset="0"/>
              </a:rPr>
              <a:t>ГБОУ СОШ  №531 </a:t>
            </a:r>
            <a:endParaRPr lang="uk-UA" altLang="ru-RU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07904" y="2348880"/>
            <a:ext cx="5634466" cy="4176464"/>
          </a:xfrm>
        </p:spPr>
        <p:txBody>
          <a:bodyPr/>
          <a:lstStyle/>
          <a:p>
            <a:pPr algn="ctr">
              <a:lnSpc>
                <a:spcPct val="90000"/>
              </a:lnSpc>
            </a:pPr>
            <a:endParaRPr lang="ru-RU" altLang="ru-RU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r>
              <a:rPr lang="ru-RU" alt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alt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Парад наук»- торжественное заседание научного </a:t>
            </a:r>
            <a:r>
              <a:rPr lang="ru-RU" alt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общества учащихся </a:t>
            </a:r>
            <a:r>
              <a:rPr lang="ru-RU" alt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«РАЦИО» </a:t>
            </a:r>
          </a:p>
          <a:p>
            <a:pPr algn="ctr">
              <a:lnSpc>
                <a:spcPct val="90000"/>
              </a:lnSpc>
            </a:pPr>
            <a:endParaRPr lang="ru-RU" alt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r>
              <a:rPr lang="ru-RU" alt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ноября 2017 </a:t>
            </a:r>
            <a:endParaRPr lang="ru-RU" alt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endParaRPr lang="ru-RU" alt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endParaRPr lang="ru-RU" alt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endParaRPr lang="ru-RU" altLang="ru-RU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r>
              <a:rPr lang="ru-RU" alt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alt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18" r="7665" b="15304"/>
          <a:stretch/>
        </p:blipFill>
        <p:spPr bwMode="auto">
          <a:xfrm>
            <a:off x="-740" y="1051667"/>
            <a:ext cx="1908444" cy="1697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115888"/>
            <a:ext cx="6553200" cy="792162"/>
          </a:xfrm>
        </p:spPr>
        <p:txBody>
          <a:bodyPr/>
          <a:lstStyle/>
          <a:p>
            <a:pPr algn="ctr"/>
            <a:r>
              <a:rPr lang="ru-RU" b="1" dirty="0" smtClean="0"/>
              <a:t>Студенческий гимн "Гаудеамус</a:t>
            </a:r>
            <a:r>
              <a:rPr lang="ru-RU" dirty="0" smtClean="0"/>
              <a:t>" </a:t>
            </a:r>
            <a:endParaRPr lang="ru-RU" altLang="ru-RU" dirty="0"/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1294702"/>
            <a:ext cx="6985000" cy="5543550"/>
          </a:xfrm>
        </p:spPr>
        <p:txBody>
          <a:bodyPr/>
          <a:lstStyle/>
          <a:p>
            <a:r>
              <a:rPr lang="ru-RU" dirty="0" smtClean="0"/>
              <a:t>"Гаудеамус" (лат. </a:t>
            </a:r>
            <a:r>
              <a:rPr lang="ru-RU" dirty="0" err="1" smtClean="0"/>
              <a:t>gaudeamus</a:t>
            </a:r>
            <a:r>
              <a:rPr lang="ru-RU" dirty="0" smtClean="0"/>
              <a:t> - будем радоваться) - название средневековой (XIII в.) студенческой песни на латинском языке. Она была популярна и в последующие века среди студентов различных стран, в том числе и в дореволюционной России. Начиналась словами "</a:t>
            </a:r>
            <a:r>
              <a:rPr lang="ru-RU" dirty="0" err="1" smtClean="0"/>
              <a:t>Gaudeamus</a:t>
            </a:r>
            <a:r>
              <a:rPr lang="ru-RU" dirty="0" smtClean="0"/>
              <a:t> </a:t>
            </a:r>
            <a:r>
              <a:rPr lang="ru-RU" dirty="0" err="1" smtClean="0"/>
              <a:t>igitur</a:t>
            </a:r>
            <a:r>
              <a:rPr lang="ru-RU" dirty="0" smtClean="0"/>
              <a:t>, </a:t>
            </a:r>
            <a:r>
              <a:rPr lang="ru-RU" dirty="0" err="1" smtClean="0"/>
              <a:t>juvenes</a:t>
            </a:r>
            <a:r>
              <a:rPr lang="ru-RU" dirty="0" smtClean="0"/>
              <a:t> </a:t>
            </a:r>
            <a:r>
              <a:rPr lang="ru-RU" dirty="0" err="1" smtClean="0"/>
              <a:t>dum</a:t>
            </a:r>
            <a:r>
              <a:rPr lang="ru-RU" dirty="0" smtClean="0"/>
              <a:t> </a:t>
            </a:r>
            <a:r>
              <a:rPr lang="ru-RU" dirty="0" err="1" smtClean="0"/>
              <a:t>sumus</a:t>
            </a:r>
            <a:r>
              <a:rPr lang="ru-RU" dirty="0" smtClean="0"/>
              <a:t>" ("Будем радоваться, пока мы юны"). Эта песня восхваляла жизнь, молодость и науку.</a:t>
            </a:r>
            <a:br>
              <a:rPr lang="ru-RU" dirty="0" smtClean="0"/>
            </a:br>
            <a:endParaRPr lang="ru-RU" dirty="0" smtClean="0"/>
          </a:p>
          <a:p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Дата 3"/>
          <p:cNvSpPr>
            <a:spLocks noGrp="1"/>
          </p:cNvSpPr>
          <p:nvPr>
            <p:ph type="dt" sz="half" idx="4294967295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152400"/>
            <a:ext cx="5715000" cy="612304"/>
          </a:xfrm>
        </p:spPr>
        <p:txBody>
          <a:bodyPr/>
          <a:lstStyle/>
          <a:p>
            <a:pPr algn="ctr"/>
            <a:r>
              <a:rPr lang="ru-RU" sz="2400" b="1" dirty="0" smtClean="0"/>
              <a:t> </a:t>
            </a:r>
            <a:r>
              <a:rPr lang="ru-RU" sz="3200" b="1" dirty="0" smtClean="0"/>
              <a:t>Г</a:t>
            </a:r>
            <a:br>
              <a:rPr lang="ru-RU" sz="3200" b="1" dirty="0" smtClean="0"/>
            </a:br>
            <a:r>
              <a:rPr lang="ru-RU" sz="3200" b="1" dirty="0"/>
              <a:t>Г</a:t>
            </a:r>
            <a:r>
              <a:rPr lang="ru-RU" sz="3200" b="1" dirty="0" smtClean="0"/>
              <a:t>лавные направления   деятельности НОУ «РАЦИО»:</a:t>
            </a:r>
            <a:endParaRPr lang="en-US" sz="3200" b="1" dirty="0"/>
          </a:p>
        </p:txBody>
      </p:sp>
      <p:sp>
        <p:nvSpPr>
          <p:cNvPr id="69635" name="AutoShape 3"/>
          <p:cNvSpPr>
            <a:spLocks noChangeArrowheads="1"/>
          </p:cNvSpPr>
          <p:nvPr/>
        </p:nvSpPr>
        <p:spPr bwMode="auto">
          <a:xfrm>
            <a:off x="5562600" y="3352800"/>
            <a:ext cx="3041848" cy="2740496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69637" name="AutoShape 5"/>
          <p:cNvSpPr>
            <a:spLocks noChangeArrowheads="1"/>
          </p:cNvSpPr>
          <p:nvPr/>
        </p:nvSpPr>
        <p:spPr bwMode="auto">
          <a:xfrm>
            <a:off x="323528" y="3352800"/>
            <a:ext cx="3105472" cy="2740496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467544" y="3552825"/>
            <a:ext cx="2809056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b="1" u="sng" dirty="0">
                <a:solidFill>
                  <a:srgbClr val="000000"/>
                </a:solidFill>
              </a:rPr>
              <a:t> </a:t>
            </a:r>
            <a:r>
              <a:rPr lang="ru-RU" sz="2000" b="1" u="sng" dirty="0" smtClean="0">
                <a:solidFill>
                  <a:srgbClr val="000000"/>
                </a:solidFill>
              </a:rPr>
              <a:t>Научно-исследовательские </a:t>
            </a:r>
          </a:p>
          <a:p>
            <a:pPr algn="ctr" eaLnBrk="0" hangingPunct="0"/>
            <a:r>
              <a:rPr lang="ru-RU" sz="2000" b="1" u="sng" dirty="0">
                <a:solidFill>
                  <a:srgbClr val="000000"/>
                </a:solidFill>
              </a:rPr>
              <a:t> </a:t>
            </a:r>
            <a:r>
              <a:rPr lang="ru-RU" sz="2000" b="1" u="sng" dirty="0" smtClean="0">
                <a:solidFill>
                  <a:srgbClr val="000000"/>
                </a:solidFill>
              </a:rPr>
              <a:t>работы</a:t>
            </a:r>
          </a:p>
          <a:p>
            <a:pPr eaLnBrk="0" hangingPunct="0"/>
            <a:r>
              <a:rPr lang="ru-RU" sz="2000" b="1" dirty="0">
                <a:solidFill>
                  <a:srgbClr val="FF0000"/>
                </a:solidFill>
              </a:rPr>
              <a:t> 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algn="ctr" eaLnBrk="0" hangingPunct="0"/>
            <a:r>
              <a:rPr lang="ru-RU" sz="2000" b="1" dirty="0" smtClean="0">
                <a:solidFill>
                  <a:srgbClr val="FF0000"/>
                </a:solidFill>
              </a:rPr>
              <a:t>Результат: получение нового знания, открытие чего-либо в науке</a:t>
            </a:r>
          </a:p>
          <a:p>
            <a:pPr algn="ctr" eaLnBrk="0" hangingPunct="0"/>
            <a:endParaRPr lang="ru-RU" sz="2000" b="1" dirty="0" smtClean="0">
              <a:solidFill>
                <a:srgbClr val="000000"/>
              </a:solidFill>
            </a:endParaRPr>
          </a:p>
          <a:p>
            <a:pPr algn="ctr" eaLnBrk="0" hangingPunct="0"/>
            <a:endParaRPr lang="ru-RU" sz="2000" b="1" dirty="0">
              <a:solidFill>
                <a:srgbClr val="000000"/>
              </a:solidFill>
            </a:endParaRPr>
          </a:p>
          <a:p>
            <a:pPr algn="ctr" eaLnBrk="0" hangingPunct="0"/>
            <a:endParaRPr lang="ru-RU" sz="2000" b="1" dirty="0" smtClean="0">
              <a:solidFill>
                <a:srgbClr val="000000"/>
              </a:solidFill>
            </a:endParaRPr>
          </a:p>
          <a:p>
            <a:pPr algn="ctr" eaLnBrk="0" hangingPunct="0"/>
            <a:endParaRPr lang="ru-RU" sz="2000" b="1" dirty="0">
              <a:solidFill>
                <a:srgbClr val="000000"/>
              </a:solidFill>
            </a:endParaRPr>
          </a:p>
          <a:p>
            <a:pPr algn="ctr" eaLnBrk="0" hangingPunct="0"/>
            <a:endParaRPr lang="ru-RU" sz="2000" b="1" dirty="0" smtClean="0">
              <a:solidFill>
                <a:srgbClr val="000000"/>
              </a:solidFill>
            </a:endParaRPr>
          </a:p>
          <a:p>
            <a:pPr algn="ctr" eaLnBrk="0" hangingPunct="0"/>
            <a:endParaRPr lang="ru-RU" sz="2000" b="1" dirty="0">
              <a:solidFill>
                <a:srgbClr val="000000"/>
              </a:solidFill>
            </a:endParaRPr>
          </a:p>
          <a:p>
            <a:pPr algn="ctr" eaLnBrk="0" hangingPunct="0"/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69639" name="Freeform 7"/>
          <p:cNvSpPr>
            <a:spLocks/>
          </p:cNvSpPr>
          <p:nvPr/>
        </p:nvSpPr>
        <p:spPr bwMode="gray">
          <a:xfrm>
            <a:off x="3222625" y="3255963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9640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9641" name="Freeform 9"/>
          <p:cNvSpPr>
            <a:spLocks/>
          </p:cNvSpPr>
          <p:nvPr/>
        </p:nvSpPr>
        <p:spPr bwMode="gray">
          <a:xfrm flipH="1">
            <a:off x="4875213" y="3255963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69642" name="Group 10"/>
          <p:cNvGrpSpPr>
            <a:grpSpLocks/>
          </p:cNvGrpSpPr>
          <p:nvPr/>
        </p:nvGrpSpPr>
        <p:grpSpPr bwMode="auto">
          <a:xfrm>
            <a:off x="2555776" y="1268760"/>
            <a:ext cx="3960440" cy="1961803"/>
            <a:chOff x="1997" y="1314"/>
            <a:chExt cx="1889" cy="1009"/>
          </a:xfrm>
        </p:grpSpPr>
        <p:grpSp>
          <p:nvGrpSpPr>
            <p:cNvPr id="69643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69644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9645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9646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9647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9648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9649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69650" name="Text Box 18"/>
          <p:cNvSpPr txBox="1">
            <a:spLocks noChangeArrowheads="1"/>
          </p:cNvSpPr>
          <p:nvPr/>
        </p:nvSpPr>
        <p:spPr bwMode="auto">
          <a:xfrm>
            <a:off x="3059832" y="1340768"/>
            <a:ext cx="3168352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b="1" dirty="0" smtClean="0">
                <a:solidFill>
                  <a:srgbClr val="000000"/>
                </a:solidFill>
              </a:rPr>
              <a:t> Создание</a:t>
            </a:r>
          </a:p>
          <a:p>
            <a:pPr algn="ctr" eaLnBrk="0" hangingPunct="0"/>
            <a:r>
              <a:rPr lang="ru-RU" sz="2400" b="1" dirty="0" smtClean="0">
                <a:solidFill>
                  <a:srgbClr val="000000"/>
                </a:solidFill>
              </a:rPr>
              <a:t>творческих  ученических</a:t>
            </a:r>
          </a:p>
          <a:p>
            <a:pPr algn="ctr" eaLnBrk="0" hangingPunct="0"/>
            <a:r>
              <a:rPr lang="ru-RU" sz="2400" b="1" dirty="0" smtClean="0">
                <a:solidFill>
                  <a:srgbClr val="000000"/>
                </a:solidFill>
              </a:rPr>
              <a:t>работ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69651" name="Text Box 19"/>
          <p:cNvSpPr txBox="1">
            <a:spLocks noChangeArrowheads="1"/>
          </p:cNvSpPr>
          <p:nvPr/>
        </p:nvSpPr>
        <p:spPr bwMode="auto">
          <a:xfrm>
            <a:off x="5580112" y="3552825"/>
            <a:ext cx="3168352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1400" dirty="0" smtClean="0">
                <a:solidFill>
                  <a:srgbClr val="000000"/>
                </a:solidFill>
              </a:rPr>
              <a:t> </a:t>
            </a:r>
            <a:r>
              <a:rPr lang="ru-RU" sz="2000" b="1" u="sng" dirty="0" smtClean="0">
                <a:solidFill>
                  <a:srgbClr val="000000"/>
                </a:solidFill>
              </a:rPr>
              <a:t>Творческие проекты</a:t>
            </a:r>
          </a:p>
          <a:p>
            <a:pPr algn="ctr" eaLnBrk="0" hangingPunct="0"/>
            <a:endParaRPr lang="ru-RU" sz="2000" b="1" u="sng" dirty="0">
              <a:solidFill>
                <a:srgbClr val="000000"/>
              </a:solidFill>
            </a:endParaRPr>
          </a:p>
          <a:p>
            <a:pPr algn="ctr" eaLnBrk="0" hangingPunct="0"/>
            <a:endParaRPr lang="ru-RU" sz="2000" b="1" dirty="0" smtClean="0">
              <a:solidFill>
                <a:srgbClr val="FF0000"/>
              </a:solidFill>
            </a:endParaRPr>
          </a:p>
          <a:p>
            <a:pPr algn="ctr" eaLnBrk="0" hangingPunct="0"/>
            <a:r>
              <a:rPr lang="ru-RU" sz="2000" b="1" dirty="0" smtClean="0">
                <a:solidFill>
                  <a:srgbClr val="FF0000"/>
                </a:solidFill>
              </a:rPr>
              <a:t>Результат: получение нового продукта, применимого в конкретной сфере</a:t>
            </a:r>
          </a:p>
          <a:p>
            <a:pPr eaLnBrk="0" hangingPunct="0"/>
            <a:endParaRPr lang="ru-RU" sz="1400" dirty="0">
              <a:solidFill>
                <a:srgbClr val="000000"/>
              </a:solidFill>
            </a:endParaRPr>
          </a:p>
          <a:p>
            <a:pPr eaLnBrk="0" hangingPunct="0"/>
            <a:endParaRPr lang="ru-RU" sz="1400" dirty="0" smtClean="0">
              <a:solidFill>
                <a:srgbClr val="000000"/>
              </a:solidFill>
            </a:endParaRPr>
          </a:p>
          <a:p>
            <a:pPr eaLnBrk="0" hangingPunct="0"/>
            <a:endParaRPr lang="ru-RU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44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638300" y="332656"/>
            <a:ext cx="6678116" cy="563563"/>
          </a:xfrm>
        </p:spPr>
        <p:txBody>
          <a:bodyPr/>
          <a:lstStyle/>
          <a:p>
            <a:pPr algn="ctr"/>
            <a:r>
              <a:rPr lang="ru-RU" b="1" dirty="0" smtClean="0"/>
              <a:t>Структура  НОУ «РАЦИО»: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67588" name="AutoShape 4"/>
          <p:cNvSpPr>
            <a:spLocks noChangeArrowheads="1"/>
          </p:cNvSpPr>
          <p:nvPr/>
        </p:nvSpPr>
        <p:spPr bwMode="ltGray">
          <a:xfrm rot="5400000">
            <a:off x="-2422526" y="1627188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7590" name="AutoShape 6"/>
          <p:cNvSpPr>
            <a:spLocks noChangeArrowheads="1"/>
          </p:cNvSpPr>
          <p:nvPr/>
        </p:nvSpPr>
        <p:spPr bwMode="gray">
          <a:xfrm>
            <a:off x="1822450" y="5251450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ru-RU" sz="2000" b="1" dirty="0" smtClean="0"/>
              <a:t>Секция технологии и дизайна</a:t>
            </a:r>
            <a:endParaRPr lang="en-US" sz="2000" b="1" dirty="0"/>
          </a:p>
        </p:txBody>
      </p:sp>
      <p:sp>
        <p:nvSpPr>
          <p:cNvPr id="67591" name="AutoShape 7"/>
          <p:cNvSpPr>
            <a:spLocks noChangeArrowheads="1"/>
          </p:cNvSpPr>
          <p:nvPr/>
        </p:nvSpPr>
        <p:spPr bwMode="gray">
          <a:xfrm>
            <a:off x="2317750" y="4424363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ru-RU" sz="2000" b="1" dirty="0" smtClean="0"/>
              <a:t>Физико-математическая секция</a:t>
            </a:r>
            <a:endParaRPr lang="en-US" sz="2000" b="1" dirty="0"/>
          </a:p>
        </p:txBody>
      </p:sp>
      <p:sp>
        <p:nvSpPr>
          <p:cNvPr id="67592" name="AutoShape 8"/>
          <p:cNvSpPr>
            <a:spLocks noChangeArrowheads="1"/>
          </p:cNvSpPr>
          <p:nvPr/>
        </p:nvSpPr>
        <p:spPr bwMode="gray">
          <a:xfrm>
            <a:off x="2438400" y="3611563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ru-RU" sz="2000" b="1" dirty="0" smtClean="0"/>
              <a:t>Эколого-биологическая секция</a:t>
            </a:r>
            <a:endParaRPr lang="en-US" sz="2000" b="1" dirty="0"/>
          </a:p>
        </p:txBody>
      </p:sp>
      <p:sp>
        <p:nvSpPr>
          <p:cNvPr id="67593" name="AutoShape 9"/>
          <p:cNvSpPr>
            <a:spLocks noChangeArrowheads="1"/>
          </p:cNvSpPr>
          <p:nvPr/>
        </p:nvSpPr>
        <p:spPr bwMode="gray">
          <a:xfrm>
            <a:off x="2286000" y="2743200"/>
            <a:ext cx="5094312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ru-RU" sz="2000" b="1" dirty="0" smtClean="0"/>
              <a:t>Историко-обществоведческая  секция</a:t>
            </a:r>
            <a:endParaRPr lang="en-US" sz="2000" b="1" dirty="0"/>
          </a:p>
        </p:txBody>
      </p:sp>
      <p:sp>
        <p:nvSpPr>
          <p:cNvPr id="67594" name="AutoShape 10"/>
          <p:cNvSpPr>
            <a:spLocks noChangeArrowheads="1"/>
          </p:cNvSpPr>
          <p:nvPr/>
        </p:nvSpPr>
        <p:spPr bwMode="gray">
          <a:xfrm>
            <a:off x="1765300" y="1973263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ru-RU" sz="2000" b="1" dirty="0" smtClean="0"/>
              <a:t>Лингвистическая секция</a:t>
            </a:r>
            <a:endParaRPr lang="en-US" sz="2000" b="1" dirty="0"/>
          </a:p>
        </p:txBody>
      </p:sp>
      <p:grpSp>
        <p:nvGrpSpPr>
          <p:cNvPr id="67595" name="Group 11"/>
          <p:cNvGrpSpPr>
            <a:grpSpLocks/>
          </p:cNvGrpSpPr>
          <p:nvPr/>
        </p:nvGrpSpPr>
        <p:grpSpPr bwMode="auto">
          <a:xfrm>
            <a:off x="1447800" y="2062163"/>
            <a:ext cx="381000" cy="381000"/>
            <a:chOff x="2078" y="1680"/>
            <a:chExt cx="1615" cy="1615"/>
          </a:xfrm>
        </p:grpSpPr>
        <p:sp>
          <p:nvSpPr>
            <p:cNvPr id="67596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597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598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7599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7600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7601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67602" name="Group 18"/>
          <p:cNvGrpSpPr>
            <a:grpSpLocks/>
          </p:cNvGrpSpPr>
          <p:nvPr/>
        </p:nvGrpSpPr>
        <p:grpSpPr bwMode="auto">
          <a:xfrm>
            <a:off x="1981200" y="2849563"/>
            <a:ext cx="381000" cy="381000"/>
            <a:chOff x="2078" y="1680"/>
            <a:chExt cx="1615" cy="1615"/>
          </a:xfrm>
        </p:grpSpPr>
        <p:sp>
          <p:nvSpPr>
            <p:cNvPr id="67603" name="Oval 1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04" name="Oval 2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05" name="Oval 2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7606" name="Oval 2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7607" name="Oval 2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7608" name="Oval 2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67609" name="Group 25"/>
          <p:cNvGrpSpPr>
            <a:grpSpLocks/>
          </p:cNvGrpSpPr>
          <p:nvPr/>
        </p:nvGrpSpPr>
        <p:grpSpPr bwMode="auto">
          <a:xfrm>
            <a:off x="2133600" y="3687763"/>
            <a:ext cx="381000" cy="381000"/>
            <a:chOff x="2078" y="1680"/>
            <a:chExt cx="1615" cy="1615"/>
          </a:xfrm>
        </p:grpSpPr>
        <p:sp>
          <p:nvSpPr>
            <p:cNvPr id="67610" name="Oval 26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11" name="Oval 27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12" name="Oval 2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7613" name="Oval 29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7614" name="Oval 3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7615" name="Oval 31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67616" name="Group 32"/>
          <p:cNvGrpSpPr>
            <a:grpSpLocks/>
          </p:cNvGrpSpPr>
          <p:nvPr/>
        </p:nvGrpSpPr>
        <p:grpSpPr bwMode="auto">
          <a:xfrm>
            <a:off x="1981200" y="4525963"/>
            <a:ext cx="381000" cy="381000"/>
            <a:chOff x="2078" y="1680"/>
            <a:chExt cx="1615" cy="1615"/>
          </a:xfrm>
        </p:grpSpPr>
        <p:sp>
          <p:nvSpPr>
            <p:cNvPr id="67617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18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19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7620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7621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7622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67623" name="Group 39"/>
          <p:cNvGrpSpPr>
            <a:grpSpLocks/>
          </p:cNvGrpSpPr>
          <p:nvPr/>
        </p:nvGrpSpPr>
        <p:grpSpPr bwMode="auto">
          <a:xfrm>
            <a:off x="1524000" y="5300663"/>
            <a:ext cx="355600" cy="381000"/>
            <a:chOff x="2078" y="1680"/>
            <a:chExt cx="1615" cy="1615"/>
          </a:xfrm>
        </p:grpSpPr>
        <p:sp>
          <p:nvSpPr>
            <p:cNvPr id="67624" name="Oval 4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25" name="Oval 41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26" name="Oval 4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7627" name="Oval 4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7628" name="Oval 4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7629" name="Oval 4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395536" y="2204864"/>
            <a:ext cx="5040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b="1" dirty="0" smtClean="0"/>
          </a:p>
          <a:p>
            <a:r>
              <a:rPr lang="ru-RU" sz="4000" b="1" dirty="0" smtClean="0"/>
              <a:t>НО</a:t>
            </a:r>
          </a:p>
          <a:p>
            <a:r>
              <a:rPr lang="ru-RU" sz="4000" b="1" dirty="0"/>
              <a:t>У</a:t>
            </a:r>
          </a:p>
        </p:txBody>
      </p:sp>
    </p:spTree>
    <p:extLst>
      <p:ext uri="{BB962C8B-B14F-4D97-AF65-F5344CB8AC3E}">
        <p14:creationId xmlns:p14="http://schemas.microsoft.com/office/powerpoint/2010/main" val="101256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Дата 3"/>
          <p:cNvSpPr>
            <a:spLocks noGrp="1"/>
          </p:cNvSpPr>
          <p:nvPr>
            <p:ph type="dt" sz="half" idx="4294967295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395537" y="260648"/>
            <a:ext cx="6653327" cy="936104"/>
          </a:xfrm>
        </p:spPr>
        <p:txBody>
          <a:bodyPr/>
          <a:lstStyle/>
          <a:p>
            <a:pPr algn="ctr"/>
            <a:r>
              <a:rPr lang="ru-RU" sz="2400" b="1" dirty="0" smtClean="0"/>
              <a:t>Этапы </a:t>
            </a:r>
            <a:r>
              <a:rPr lang="ru-RU" sz="2400" b="1" dirty="0"/>
              <a:t> </a:t>
            </a:r>
            <a:r>
              <a:rPr lang="ru-RU" sz="2400" b="1" dirty="0" smtClean="0"/>
              <a:t>создания  творческой работы </a:t>
            </a:r>
            <a:br>
              <a:rPr lang="ru-RU" sz="2400" b="1" dirty="0" smtClean="0"/>
            </a:br>
            <a:r>
              <a:rPr lang="ru-RU" sz="2400" b="1" dirty="0" smtClean="0"/>
              <a:t>в рамках НОУ РАЦИО:</a:t>
            </a:r>
            <a:endParaRPr lang="en-US" sz="2400" b="1" dirty="0"/>
          </a:p>
        </p:txBody>
      </p:sp>
      <p:sp>
        <p:nvSpPr>
          <p:cNvPr id="89091" name="Freeform 3"/>
          <p:cNvSpPr>
            <a:spLocks noEditPoints="1"/>
          </p:cNvSpPr>
          <p:nvPr/>
        </p:nvSpPr>
        <p:spPr bwMode="gray">
          <a:xfrm>
            <a:off x="1219200" y="1981200"/>
            <a:ext cx="5943600" cy="4038600"/>
          </a:xfrm>
          <a:custGeom>
            <a:avLst/>
            <a:gdLst/>
            <a:ahLst/>
            <a:cxnLst>
              <a:cxn ang="0">
                <a:pos x="1092" y="50"/>
              </a:cxn>
              <a:cxn ang="0">
                <a:pos x="822" y="168"/>
              </a:cxn>
              <a:cxn ang="0">
                <a:pos x="594" y="300"/>
              </a:cxn>
              <a:cxn ang="0">
                <a:pos x="406" y="446"/>
              </a:cxn>
              <a:cxn ang="0">
                <a:pos x="254" y="604"/>
              </a:cxn>
              <a:cxn ang="0">
                <a:pos x="140" y="772"/>
              </a:cxn>
              <a:cxn ang="0">
                <a:pos x="60" y="944"/>
              </a:cxn>
              <a:cxn ang="0">
                <a:pos x="14" y="1122"/>
              </a:cxn>
              <a:cxn ang="0">
                <a:pos x="0" y="1300"/>
              </a:cxn>
              <a:cxn ang="0">
                <a:pos x="18" y="1476"/>
              </a:cxn>
              <a:cxn ang="0">
                <a:pos x="64" y="1650"/>
              </a:cxn>
              <a:cxn ang="0">
                <a:pos x="138" y="1818"/>
              </a:cxn>
              <a:cxn ang="0">
                <a:pos x="238" y="1978"/>
              </a:cxn>
              <a:cxn ang="0">
                <a:pos x="364" y="2126"/>
              </a:cxn>
              <a:cxn ang="0">
                <a:pos x="512" y="2262"/>
              </a:cxn>
              <a:cxn ang="0">
                <a:pos x="684" y="2382"/>
              </a:cxn>
              <a:cxn ang="0">
                <a:pos x="874" y="2484"/>
              </a:cxn>
              <a:cxn ang="0">
                <a:pos x="1086" y="2564"/>
              </a:cxn>
              <a:cxn ang="0">
                <a:pos x="1314" y="2622"/>
              </a:cxn>
              <a:cxn ang="0">
                <a:pos x="1558" y="2654"/>
              </a:cxn>
              <a:cxn ang="0">
                <a:pos x="1818" y="2658"/>
              </a:cxn>
              <a:cxn ang="0">
                <a:pos x="2090" y="2632"/>
              </a:cxn>
              <a:cxn ang="0">
                <a:pos x="2374" y="2574"/>
              </a:cxn>
              <a:cxn ang="0">
                <a:pos x="2544" y="2912"/>
              </a:cxn>
              <a:cxn ang="0">
                <a:pos x="1868" y="1552"/>
              </a:cxn>
              <a:cxn ang="0">
                <a:pos x="1956" y="1914"/>
              </a:cxn>
              <a:cxn ang="0">
                <a:pos x="1788" y="1936"/>
              </a:cxn>
              <a:cxn ang="0">
                <a:pos x="1616" y="1934"/>
              </a:cxn>
              <a:cxn ang="0">
                <a:pos x="1442" y="1912"/>
              </a:cxn>
              <a:cxn ang="0">
                <a:pos x="1272" y="1872"/>
              </a:cxn>
              <a:cxn ang="0">
                <a:pos x="1108" y="1812"/>
              </a:cxn>
              <a:cxn ang="0">
                <a:pos x="952" y="1736"/>
              </a:cxn>
              <a:cxn ang="0">
                <a:pos x="810" y="1646"/>
              </a:cxn>
              <a:cxn ang="0">
                <a:pos x="684" y="1542"/>
              </a:cxn>
              <a:cxn ang="0">
                <a:pos x="578" y="1428"/>
              </a:cxn>
              <a:cxn ang="0">
                <a:pos x="494" y="1304"/>
              </a:cxn>
              <a:cxn ang="0">
                <a:pos x="438" y="1170"/>
              </a:cxn>
              <a:cxn ang="0">
                <a:pos x="410" y="1032"/>
              </a:cxn>
              <a:cxn ang="0">
                <a:pos x="416" y="888"/>
              </a:cxn>
              <a:cxn ang="0">
                <a:pos x="460" y="742"/>
              </a:cxn>
              <a:cxn ang="0">
                <a:pos x="544" y="592"/>
              </a:cxn>
              <a:cxn ang="0">
                <a:pos x="670" y="444"/>
              </a:cxn>
              <a:cxn ang="0">
                <a:pos x="844" y="298"/>
              </a:cxn>
              <a:cxn ang="0">
                <a:pos x="1070" y="154"/>
              </a:cxn>
              <a:cxn ang="0">
                <a:pos x="1348" y="16"/>
              </a:cxn>
              <a:cxn ang="0">
                <a:pos x="1244" y="0"/>
              </a:cxn>
              <a:cxn ang="0">
                <a:pos x="2820" y="1934"/>
              </a:cxn>
              <a:cxn ang="0">
                <a:pos x="2820" y="1934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>
            <a:outerShdw dist="206741" dir="8249373" algn="ctr" rotWithShape="0">
              <a:srgbClr val="C1D1D3">
                <a:alpha val="5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89120" name="Text Box 32"/>
          <p:cNvSpPr txBox="1">
            <a:spLocks noChangeArrowheads="1"/>
          </p:cNvSpPr>
          <p:nvPr/>
        </p:nvSpPr>
        <p:spPr bwMode="auto">
          <a:xfrm>
            <a:off x="6012160" y="3212976"/>
            <a:ext cx="3131840" cy="20005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ru-RU" sz="2800" b="1" dirty="0" smtClean="0">
                <a:solidFill>
                  <a:schemeClr val="tx2"/>
                </a:solidFill>
              </a:rPr>
              <a:t>  </a:t>
            </a:r>
            <a:r>
              <a:rPr lang="ru-RU" sz="2400" b="1" u="sng" dirty="0" smtClean="0">
                <a:solidFill>
                  <a:srgbClr val="FF0000"/>
                </a:solidFill>
              </a:rPr>
              <a:t>5 шаг</a:t>
            </a:r>
            <a:r>
              <a:rPr lang="ru-RU" sz="2400" b="1" dirty="0" smtClean="0">
                <a:solidFill>
                  <a:srgbClr val="FF0000"/>
                </a:solidFill>
              </a:rPr>
              <a:t>. </a:t>
            </a:r>
          </a:p>
          <a:p>
            <a:pPr algn="r"/>
            <a:r>
              <a:rPr lang="ru-RU" sz="2400" b="1" dirty="0" smtClean="0">
                <a:solidFill>
                  <a:srgbClr val="FF0000"/>
                </a:solidFill>
              </a:rPr>
              <a:t>Победа на  всероссийских и международных  конкурсах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9122" name="Oval 34"/>
          <p:cNvSpPr>
            <a:spLocks noChangeArrowheads="1"/>
          </p:cNvSpPr>
          <p:nvPr/>
        </p:nvSpPr>
        <p:spPr bwMode="gray">
          <a:xfrm rot="-723406">
            <a:off x="3316288" y="4972050"/>
            <a:ext cx="1438275" cy="66675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9123" name="Oval 35"/>
          <p:cNvSpPr>
            <a:spLocks noChangeArrowheads="1"/>
          </p:cNvSpPr>
          <p:nvPr/>
        </p:nvSpPr>
        <p:spPr bwMode="gray">
          <a:xfrm>
            <a:off x="3248025" y="3752850"/>
            <a:ext cx="1704975" cy="1706563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89124" name="Oval 36"/>
          <p:cNvSpPr>
            <a:spLocks noChangeArrowheads="1"/>
          </p:cNvSpPr>
          <p:nvPr/>
        </p:nvSpPr>
        <p:spPr bwMode="gray">
          <a:xfrm>
            <a:off x="3268663" y="3762375"/>
            <a:ext cx="1665287" cy="1663700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89125" name="Oval 37"/>
          <p:cNvSpPr>
            <a:spLocks noChangeArrowheads="1"/>
          </p:cNvSpPr>
          <p:nvPr/>
        </p:nvSpPr>
        <p:spPr bwMode="gray">
          <a:xfrm>
            <a:off x="3286125" y="3778250"/>
            <a:ext cx="1584325" cy="1555750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89126" name="Oval 38"/>
          <p:cNvSpPr>
            <a:spLocks noChangeArrowheads="1"/>
          </p:cNvSpPr>
          <p:nvPr/>
        </p:nvSpPr>
        <p:spPr bwMode="gray">
          <a:xfrm>
            <a:off x="3378200" y="3822700"/>
            <a:ext cx="1409700" cy="1262063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89127" name="Text Box 39"/>
          <p:cNvSpPr txBox="1">
            <a:spLocks noChangeArrowheads="1"/>
          </p:cNvSpPr>
          <p:nvPr/>
        </p:nvSpPr>
        <p:spPr bwMode="gray">
          <a:xfrm>
            <a:off x="2843808" y="4437112"/>
            <a:ext cx="4036944" cy="18158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0000"/>
                </a:solidFill>
              </a:rPr>
              <a:t>4 шаг. </a:t>
            </a:r>
            <a:r>
              <a:rPr lang="ru-RU" sz="2800" b="1" dirty="0" smtClean="0">
                <a:solidFill>
                  <a:srgbClr val="FF0000"/>
                </a:solidFill>
              </a:rPr>
              <a:t>Февраль</a:t>
            </a:r>
          </a:p>
          <a:p>
            <a:pPr algn="ctr"/>
            <a:r>
              <a:rPr lang="ru-RU" sz="2800" b="1" dirty="0" smtClean="0">
                <a:solidFill>
                  <a:srgbClr val="000000"/>
                </a:solidFill>
              </a:rPr>
              <a:t>Защита  работы на школьной конференции</a:t>
            </a:r>
            <a:endParaRPr lang="en-US" b="1" dirty="0"/>
          </a:p>
        </p:txBody>
      </p:sp>
      <p:sp>
        <p:nvSpPr>
          <p:cNvPr id="89128" name="Oval 40"/>
          <p:cNvSpPr>
            <a:spLocks noChangeArrowheads="1"/>
          </p:cNvSpPr>
          <p:nvPr/>
        </p:nvSpPr>
        <p:spPr bwMode="gray">
          <a:xfrm rot="-772996">
            <a:off x="1473200" y="4362450"/>
            <a:ext cx="1133475" cy="60960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89129" name="Group 41"/>
          <p:cNvGrpSpPr>
            <a:grpSpLocks/>
          </p:cNvGrpSpPr>
          <p:nvPr/>
        </p:nvGrpSpPr>
        <p:grpSpPr bwMode="auto">
          <a:xfrm>
            <a:off x="-104919" y="3371851"/>
            <a:ext cx="4337974" cy="1706275"/>
            <a:chOff x="-190" y="2112"/>
            <a:chExt cx="2663" cy="1018"/>
          </a:xfrm>
        </p:grpSpPr>
        <p:sp>
          <p:nvSpPr>
            <p:cNvPr id="89130" name="Oval 42"/>
            <p:cNvSpPr>
              <a:spLocks noChangeArrowheads="1"/>
            </p:cNvSpPr>
            <p:nvPr/>
          </p:nvSpPr>
          <p:spPr bwMode="gray">
            <a:xfrm>
              <a:off x="732" y="2112"/>
              <a:ext cx="842" cy="86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89131" name="Oval 43"/>
            <p:cNvSpPr>
              <a:spLocks noChangeArrowheads="1"/>
            </p:cNvSpPr>
            <p:nvPr/>
          </p:nvSpPr>
          <p:spPr bwMode="gray">
            <a:xfrm>
              <a:off x="743" y="2117"/>
              <a:ext cx="821" cy="8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89132" name="Oval 44"/>
            <p:cNvSpPr>
              <a:spLocks noChangeArrowheads="1"/>
            </p:cNvSpPr>
            <p:nvPr/>
          </p:nvSpPr>
          <p:spPr bwMode="gray">
            <a:xfrm>
              <a:off x="751" y="2125"/>
              <a:ext cx="781" cy="78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89133" name="Oval 45"/>
            <p:cNvSpPr>
              <a:spLocks noChangeArrowheads="1"/>
            </p:cNvSpPr>
            <p:nvPr/>
          </p:nvSpPr>
          <p:spPr bwMode="gray">
            <a:xfrm>
              <a:off x="795" y="2147"/>
              <a:ext cx="695" cy="63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89134" name="Text Box 46"/>
            <p:cNvSpPr txBox="1">
              <a:spLocks noChangeArrowheads="1"/>
            </p:cNvSpPr>
            <p:nvPr/>
          </p:nvSpPr>
          <p:spPr bwMode="gray">
            <a:xfrm>
              <a:off x="-190" y="2414"/>
              <a:ext cx="2663" cy="71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 sz="2400" u="sng" dirty="0"/>
                <a:t> </a:t>
              </a:r>
              <a:r>
                <a:rPr lang="ru-RU" sz="2400" b="1" u="sng" dirty="0" smtClean="0"/>
                <a:t>3 шаг. </a:t>
              </a:r>
              <a:r>
                <a:rPr lang="ru-RU" sz="2400" b="1" dirty="0" smtClean="0">
                  <a:solidFill>
                    <a:srgbClr val="FF0000"/>
                  </a:solidFill>
                </a:rPr>
                <a:t>Октябрь-январь</a:t>
              </a:r>
              <a:r>
                <a:rPr lang="ru-RU" sz="2400" b="1" dirty="0" smtClean="0">
                  <a:solidFill>
                    <a:srgbClr val="000000"/>
                  </a:solidFill>
                </a:rPr>
                <a:t>.</a:t>
              </a:r>
            </a:p>
            <a:p>
              <a:pPr algn="ctr"/>
              <a:r>
                <a:rPr lang="ru-RU" sz="2400" b="1" dirty="0" smtClean="0">
                  <a:solidFill>
                    <a:srgbClr val="000000"/>
                  </a:solidFill>
                </a:rPr>
                <a:t>Написание  и оформление </a:t>
              </a:r>
            </a:p>
            <a:p>
              <a:pPr algn="ctr"/>
              <a:r>
                <a:rPr lang="ru-RU" sz="2400" b="1" dirty="0">
                  <a:solidFill>
                    <a:srgbClr val="000000"/>
                  </a:solidFill>
                </a:rPr>
                <a:t>в</a:t>
              </a:r>
              <a:r>
                <a:rPr lang="ru-RU" sz="2400" b="1" dirty="0" smtClean="0">
                  <a:solidFill>
                    <a:srgbClr val="000000"/>
                  </a:solidFill>
                </a:rPr>
                <a:t>сей работы</a:t>
              </a:r>
              <a:endParaRPr lang="en-US" b="1" dirty="0"/>
            </a:p>
          </p:txBody>
        </p:sp>
      </p:grpSp>
      <p:sp>
        <p:nvSpPr>
          <p:cNvPr id="89135" name="Oval 47"/>
          <p:cNvSpPr>
            <a:spLocks noChangeArrowheads="1"/>
          </p:cNvSpPr>
          <p:nvPr/>
        </p:nvSpPr>
        <p:spPr bwMode="gray">
          <a:xfrm>
            <a:off x="1295400" y="2606675"/>
            <a:ext cx="914400" cy="53340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9136" name="Oval 48"/>
          <p:cNvSpPr>
            <a:spLocks noChangeArrowheads="1"/>
          </p:cNvSpPr>
          <p:nvPr/>
        </p:nvSpPr>
        <p:spPr bwMode="gray">
          <a:xfrm>
            <a:off x="1371600" y="2000250"/>
            <a:ext cx="1023938" cy="1023938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89137" name="Oval 49"/>
          <p:cNvSpPr>
            <a:spLocks noChangeArrowheads="1"/>
          </p:cNvSpPr>
          <p:nvPr/>
        </p:nvSpPr>
        <p:spPr bwMode="gray">
          <a:xfrm>
            <a:off x="1384300" y="2005013"/>
            <a:ext cx="1000125" cy="1000125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89138" name="Oval 50"/>
          <p:cNvSpPr>
            <a:spLocks noChangeArrowheads="1"/>
          </p:cNvSpPr>
          <p:nvPr/>
        </p:nvSpPr>
        <p:spPr bwMode="gray">
          <a:xfrm>
            <a:off x="1395413" y="2016125"/>
            <a:ext cx="950912" cy="933450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89139" name="Oval 51"/>
          <p:cNvSpPr>
            <a:spLocks noChangeArrowheads="1"/>
          </p:cNvSpPr>
          <p:nvPr/>
        </p:nvSpPr>
        <p:spPr bwMode="gray">
          <a:xfrm>
            <a:off x="1449388" y="2041525"/>
            <a:ext cx="847725" cy="757238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89140" name="Text Box 52"/>
          <p:cNvSpPr txBox="1">
            <a:spLocks noChangeArrowheads="1"/>
          </p:cNvSpPr>
          <p:nvPr/>
        </p:nvSpPr>
        <p:spPr bwMode="gray">
          <a:xfrm>
            <a:off x="-180528" y="2349500"/>
            <a:ext cx="6048672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ctr"/>
            <a:r>
              <a:rPr lang="ru-RU" sz="2000" b="1" u="sng" dirty="0" smtClean="0"/>
              <a:t> 2 шаг</a:t>
            </a:r>
            <a:r>
              <a:rPr lang="ru-RU" sz="2000" b="1" dirty="0" smtClean="0"/>
              <a:t>. </a:t>
            </a:r>
            <a:r>
              <a:rPr lang="ru-RU" sz="2000" b="1" dirty="0" smtClean="0">
                <a:solidFill>
                  <a:srgbClr val="FF0000"/>
                </a:solidFill>
              </a:rPr>
              <a:t>Ноябрь</a:t>
            </a:r>
            <a:r>
              <a:rPr lang="ru-RU" sz="2000" b="1" dirty="0" smtClean="0"/>
              <a:t>-  участие в </a:t>
            </a:r>
          </a:p>
          <a:p>
            <a:pPr marL="342900" indent="-342900" algn="ctr"/>
            <a:r>
              <a:rPr lang="ru-RU" sz="2000" b="1" dirty="0" smtClean="0"/>
              <a:t>установочной конференции общества</a:t>
            </a:r>
            <a:endParaRPr lang="en-US" sz="2000" b="1" dirty="0"/>
          </a:p>
        </p:txBody>
      </p:sp>
      <p:sp>
        <p:nvSpPr>
          <p:cNvPr id="89141" name="Oval 53"/>
          <p:cNvSpPr>
            <a:spLocks noChangeArrowheads="1"/>
          </p:cNvSpPr>
          <p:nvPr/>
        </p:nvSpPr>
        <p:spPr bwMode="gray">
          <a:xfrm>
            <a:off x="2562225" y="2076450"/>
            <a:ext cx="685800" cy="22860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9142" name="Oval 54"/>
          <p:cNvSpPr>
            <a:spLocks noChangeArrowheads="1"/>
          </p:cNvSpPr>
          <p:nvPr/>
        </p:nvSpPr>
        <p:spPr bwMode="gray">
          <a:xfrm>
            <a:off x="2684463" y="1543050"/>
            <a:ext cx="682625" cy="682625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89143" name="Oval 55"/>
          <p:cNvSpPr>
            <a:spLocks noChangeArrowheads="1"/>
          </p:cNvSpPr>
          <p:nvPr/>
        </p:nvSpPr>
        <p:spPr bwMode="gray">
          <a:xfrm>
            <a:off x="2693988" y="1546225"/>
            <a:ext cx="665162" cy="666750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89144" name="Oval 56"/>
          <p:cNvSpPr>
            <a:spLocks noChangeArrowheads="1"/>
          </p:cNvSpPr>
          <p:nvPr/>
        </p:nvSpPr>
        <p:spPr bwMode="gray">
          <a:xfrm>
            <a:off x="2700338" y="1552575"/>
            <a:ext cx="633412" cy="622300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89145" name="Oval 57"/>
          <p:cNvSpPr>
            <a:spLocks noChangeArrowheads="1"/>
          </p:cNvSpPr>
          <p:nvPr/>
        </p:nvSpPr>
        <p:spPr bwMode="gray">
          <a:xfrm>
            <a:off x="2736850" y="1571625"/>
            <a:ext cx="563563" cy="503238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89146" name="Text Box 58"/>
          <p:cNvSpPr txBox="1">
            <a:spLocks noChangeArrowheads="1"/>
          </p:cNvSpPr>
          <p:nvPr/>
        </p:nvSpPr>
        <p:spPr bwMode="gray">
          <a:xfrm>
            <a:off x="1763688" y="1484785"/>
            <a:ext cx="432048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 smtClean="0">
                <a:solidFill>
                  <a:srgbClr val="000000"/>
                </a:solidFill>
              </a:rPr>
              <a:t>1 шаг. </a:t>
            </a:r>
            <a:r>
              <a:rPr lang="ru-RU" sz="2000" b="1" dirty="0" smtClean="0">
                <a:solidFill>
                  <a:srgbClr val="FF0000"/>
                </a:solidFill>
              </a:rPr>
              <a:t>Сентябрь </a:t>
            </a:r>
            <a:r>
              <a:rPr lang="ru-RU" sz="2000" b="1" dirty="0" smtClean="0">
                <a:solidFill>
                  <a:srgbClr val="000000"/>
                </a:solidFill>
              </a:rPr>
              <a:t>– выбор темы и научного руководителя работы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6156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076056" y="260646"/>
            <a:ext cx="3960440" cy="1800201"/>
          </a:xfrm>
        </p:spPr>
        <p:txBody>
          <a:bodyPr/>
          <a:lstStyle/>
          <a:p>
            <a:pPr algn="ctr"/>
            <a:r>
              <a:rPr lang="uk-UA" altLang="ru-RU" sz="3200" b="1" dirty="0" err="1" smtClean="0">
                <a:latin typeface="Tahoma" charset="0"/>
              </a:rPr>
              <a:t>Почетный</a:t>
            </a:r>
            <a:r>
              <a:rPr lang="uk-UA" altLang="ru-RU" sz="3200" b="1" dirty="0" smtClean="0">
                <a:latin typeface="Tahoma" charset="0"/>
              </a:rPr>
              <a:t> орден </a:t>
            </a:r>
            <a:r>
              <a:rPr lang="uk-UA" altLang="ru-RU" sz="3200" b="1" dirty="0" err="1" smtClean="0">
                <a:latin typeface="Tahoma" charset="0"/>
              </a:rPr>
              <a:t>общества</a:t>
            </a:r>
            <a:r>
              <a:rPr lang="uk-UA" altLang="ru-RU" sz="3200" b="1" dirty="0" smtClean="0">
                <a:latin typeface="Tahoma" charset="0"/>
              </a:rPr>
              <a:t> «</a:t>
            </a:r>
            <a:r>
              <a:rPr lang="uk-UA" altLang="ru-RU" sz="3200" b="1" dirty="0" err="1" smtClean="0">
                <a:latin typeface="Tahoma" charset="0"/>
              </a:rPr>
              <a:t>Мудрая</a:t>
            </a:r>
            <a:r>
              <a:rPr lang="uk-UA" altLang="ru-RU" sz="3200" b="1" dirty="0" smtClean="0">
                <a:latin typeface="Tahoma" charset="0"/>
              </a:rPr>
              <a:t> сова»</a:t>
            </a:r>
            <a:endParaRPr lang="uk-UA" altLang="ru-RU" sz="3200" b="1" dirty="0">
              <a:latin typeface="Tahoma" charset="0"/>
            </a:endParaRPr>
          </a:p>
        </p:txBody>
      </p:sp>
      <p:pic>
        <p:nvPicPr>
          <p:cNvPr id="6" name="Picture 2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55" t="31309" r="11563" b="50810"/>
          <a:stretch/>
        </p:blipFill>
        <p:spPr bwMode="auto">
          <a:xfrm rot="5188246">
            <a:off x="-535428" y="1876196"/>
            <a:ext cx="3012018" cy="1941162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82907" y="2204864"/>
            <a:ext cx="5668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 smtClean="0">
                <a:solidFill>
                  <a:schemeClr val="bg2"/>
                </a:solidFill>
              </a:rPr>
              <a:t>«Сова в чёрном» -   за победу в конференции</a:t>
            </a:r>
            <a:endParaRPr lang="ru-RU" sz="3200" b="1" dirty="0">
              <a:solidFill>
                <a:schemeClr val="bg2"/>
              </a:solidFill>
            </a:endParaRPr>
          </a:p>
          <a:p>
            <a:pPr algn="r"/>
            <a:r>
              <a:rPr lang="ru-RU" sz="3200" b="1" dirty="0" smtClean="0">
                <a:solidFill>
                  <a:schemeClr val="bg2"/>
                </a:solidFill>
              </a:rPr>
              <a:t> школьного уровня</a:t>
            </a:r>
            <a:endParaRPr lang="ru-RU" sz="3200" b="1" dirty="0">
              <a:solidFill>
                <a:schemeClr val="bg2"/>
              </a:solidFill>
            </a:endParaRPr>
          </a:p>
        </p:txBody>
      </p:sp>
      <p:pic>
        <p:nvPicPr>
          <p:cNvPr id="9" name="Picture 2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35" t="1282" r="11563" b="79059"/>
          <a:stretch/>
        </p:blipFill>
        <p:spPr bwMode="auto">
          <a:xfrm rot="5058724">
            <a:off x="-127432" y="4369003"/>
            <a:ext cx="2396208" cy="2121188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01490" y="4398545"/>
            <a:ext cx="50068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chemeClr val="bg2"/>
                </a:solidFill>
              </a:rPr>
              <a:t>«Сова в </a:t>
            </a:r>
            <a:r>
              <a:rPr lang="ru-RU" sz="3200" b="1" dirty="0" smtClean="0">
                <a:solidFill>
                  <a:schemeClr val="bg2"/>
                </a:solidFill>
              </a:rPr>
              <a:t>зелёном» -   </a:t>
            </a:r>
            <a:r>
              <a:rPr lang="ru-RU" sz="3200" b="1" dirty="0">
                <a:solidFill>
                  <a:schemeClr val="bg2"/>
                </a:solidFill>
              </a:rPr>
              <a:t>за победу </a:t>
            </a:r>
            <a:r>
              <a:rPr lang="ru-RU" sz="3200" b="1" dirty="0" smtClean="0">
                <a:solidFill>
                  <a:schemeClr val="bg2"/>
                </a:solidFill>
              </a:rPr>
              <a:t>в конференции районного уровня</a:t>
            </a:r>
            <a:endParaRPr lang="ru-RU" sz="32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43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2864" y="2204864"/>
            <a:ext cx="6873632" cy="2172553"/>
          </a:xfrm>
        </p:spPr>
        <p:txBody>
          <a:bodyPr/>
          <a:lstStyle/>
          <a:p>
            <a:pPr algn="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sz="3200" b="1" dirty="0" smtClean="0"/>
              <a:t>«</a:t>
            </a:r>
            <a:r>
              <a:rPr lang="ru-RU" sz="3200" b="1" dirty="0"/>
              <a:t>Сова в красном</a:t>
            </a:r>
            <a:r>
              <a:rPr lang="ru-RU" sz="3200" b="1" dirty="0" smtClean="0"/>
              <a:t>» -   </a:t>
            </a:r>
            <a:r>
              <a:rPr lang="ru-RU" sz="3200" b="1" dirty="0"/>
              <a:t>за победу в </a:t>
            </a:r>
            <a:r>
              <a:rPr lang="ru-RU" sz="3200" b="1" dirty="0" smtClean="0"/>
              <a:t>конференции  городского </a:t>
            </a:r>
            <a:r>
              <a:rPr lang="ru-RU" sz="3200" b="1" dirty="0"/>
              <a:t>и регионального уровня 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     </a:t>
            </a:r>
            <a:r>
              <a:rPr lang="ru-RU" sz="3200" b="1" dirty="0" smtClean="0"/>
              <a:t>«</a:t>
            </a:r>
            <a:r>
              <a:rPr lang="ru-RU" sz="3200" b="1" dirty="0"/>
              <a:t>Сова в </a:t>
            </a:r>
            <a:r>
              <a:rPr lang="ru-RU" sz="3200" b="1" dirty="0" smtClean="0"/>
              <a:t>золотом»-   </a:t>
            </a:r>
            <a:r>
              <a:rPr lang="ru-RU" sz="3200" b="1" dirty="0"/>
              <a:t>за победу в конференции </a:t>
            </a:r>
            <a:r>
              <a:rPr lang="ru-RU" sz="3200" b="1" dirty="0" smtClean="0"/>
              <a:t>всероссийского и международного уровня</a:t>
            </a:r>
            <a:endParaRPr lang="ru-RU" sz="3200" b="1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3" t="1314" r="56971" b="77804"/>
          <a:stretch/>
        </p:blipFill>
        <p:spPr bwMode="auto">
          <a:xfrm rot="4335368">
            <a:off x="54159" y="4041137"/>
            <a:ext cx="2234057" cy="2335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0" t="28274" r="60557" b="52692"/>
          <a:stretch/>
        </p:blipFill>
        <p:spPr bwMode="auto">
          <a:xfrm rot="5400000">
            <a:off x="-68043" y="1696844"/>
            <a:ext cx="2298950" cy="2162864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995936" y="33265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altLang="ru-RU" sz="3200" b="1" kern="0" dirty="0" err="1">
                <a:solidFill>
                  <a:srgbClr val="003399"/>
                </a:solidFill>
                <a:latin typeface="Tahoma" charset="0"/>
                <a:ea typeface="+mj-ea"/>
                <a:cs typeface="+mj-cs"/>
              </a:rPr>
              <a:t>Почетный</a:t>
            </a:r>
            <a:r>
              <a:rPr lang="uk-UA" altLang="ru-RU" sz="3200" b="1" kern="0" dirty="0">
                <a:solidFill>
                  <a:srgbClr val="003399"/>
                </a:solidFill>
                <a:latin typeface="Tahoma" charset="0"/>
                <a:ea typeface="+mj-ea"/>
                <a:cs typeface="+mj-cs"/>
              </a:rPr>
              <a:t> орден </a:t>
            </a:r>
            <a:r>
              <a:rPr lang="uk-UA" altLang="ru-RU" sz="3200" b="1" kern="0" dirty="0" err="1">
                <a:solidFill>
                  <a:srgbClr val="003399"/>
                </a:solidFill>
                <a:latin typeface="Tahoma" charset="0"/>
                <a:ea typeface="+mj-ea"/>
                <a:cs typeface="+mj-cs"/>
              </a:rPr>
              <a:t>общества</a:t>
            </a:r>
            <a:r>
              <a:rPr lang="uk-UA" altLang="ru-RU" sz="3200" b="1" kern="0" dirty="0">
                <a:solidFill>
                  <a:srgbClr val="003399"/>
                </a:solidFill>
                <a:latin typeface="Tahoma" charset="0"/>
                <a:ea typeface="+mj-ea"/>
                <a:cs typeface="+mj-cs"/>
              </a:rPr>
              <a:t> </a:t>
            </a:r>
            <a:endParaRPr lang="uk-UA" altLang="ru-RU" sz="3200" b="1" kern="0" dirty="0" smtClean="0">
              <a:solidFill>
                <a:srgbClr val="003399"/>
              </a:solidFill>
              <a:latin typeface="Tahoma" charset="0"/>
              <a:ea typeface="+mj-ea"/>
              <a:cs typeface="+mj-cs"/>
            </a:endParaRPr>
          </a:p>
          <a:p>
            <a:pPr algn="ctr"/>
            <a:r>
              <a:rPr lang="uk-UA" altLang="ru-RU" sz="3200" b="1" kern="0" dirty="0" smtClean="0">
                <a:solidFill>
                  <a:srgbClr val="003399"/>
                </a:solidFill>
                <a:latin typeface="Tahoma" charset="0"/>
                <a:ea typeface="+mj-ea"/>
                <a:cs typeface="+mj-cs"/>
              </a:rPr>
              <a:t>«</a:t>
            </a:r>
            <a:r>
              <a:rPr lang="uk-UA" altLang="ru-RU" sz="3200" b="1" kern="0" dirty="0" err="1">
                <a:solidFill>
                  <a:srgbClr val="003399"/>
                </a:solidFill>
                <a:latin typeface="Tahoma" charset="0"/>
                <a:ea typeface="+mj-ea"/>
                <a:cs typeface="+mj-cs"/>
              </a:rPr>
              <a:t>Мудрая</a:t>
            </a:r>
            <a:r>
              <a:rPr lang="uk-UA" altLang="ru-RU" sz="3200" b="1" kern="0" dirty="0">
                <a:solidFill>
                  <a:srgbClr val="003399"/>
                </a:solidFill>
                <a:latin typeface="Tahoma" charset="0"/>
                <a:ea typeface="+mj-ea"/>
                <a:cs typeface="+mj-cs"/>
              </a:rPr>
              <a:t> сова»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267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1"/>
            <a:ext cx="8820150" cy="626296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6599573"/>
              </p:ext>
            </p:extLst>
          </p:nvPr>
        </p:nvGraphicFramePr>
        <p:xfrm>
          <a:off x="0" y="49213"/>
          <a:ext cx="9144000" cy="676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Документ" r:id="rId3" imgW="6674129" imgH="6779114" progId="Word.Document.12">
                  <p:embed/>
                </p:oleObj>
              </mc:Choice>
              <mc:Fallback>
                <p:oleObj name="Документ" r:id="rId3" imgW="6674129" imgH="677911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49213"/>
                        <a:ext cx="9144000" cy="676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381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1463974"/>
              </p:ext>
            </p:extLst>
          </p:nvPr>
        </p:nvGraphicFramePr>
        <p:xfrm>
          <a:off x="1" y="476671"/>
          <a:ext cx="9143998" cy="6601339"/>
        </p:xfrm>
        <a:graphic>
          <a:graphicData uri="http://schemas.openxmlformats.org/drawingml/2006/table">
            <a:tbl>
              <a:tblPr firstRow="1" firstCol="1" bandRow="1"/>
              <a:tblGrid>
                <a:gridCol w="2656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8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990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Демченко Ирина Михайловна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Буклет путешественника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ученики 8 "А" класса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977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Малаева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Светлана Васильевна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Ириновская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железнодорожная ветка - важный узел.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7а, б классы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526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Галышева Наталья Евгеньевна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Астрономический календарь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Учащиеся 7-х классов: Фатеева Ирина, </a:t>
                      </a:r>
                      <a:r>
                        <a:rPr lang="ru-RU" sz="18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Хорькова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Елизавета, </a:t>
                      </a:r>
                      <a:r>
                        <a:rPr lang="ru-RU" sz="18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Глют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Артём, Калинников Фёдор, Анисимов Александр, Матвеев Владимир, Рамазанов </a:t>
                      </a:r>
                      <a:r>
                        <a:rPr lang="ru-RU" sz="18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Самир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7 Б, </a:t>
                      </a:r>
                      <a:r>
                        <a:rPr lang="ru-RU" sz="18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Галышева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Светлана, Егорова Анна 7 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335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Лысов Алексей Владимирович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Пути модернизации земского пенала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Мкрчан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Артем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6 класс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335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Синица Александра Игоревна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Образ еды в литературе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 проект видеосборника)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7а класс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5034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Коровина Наталья Витальевна, Соколова Елена Алексеевна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История двух альбомов длиною в век.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Новикова Светлана 8 б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28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967996"/>
              </p:ext>
            </p:extLst>
          </p:nvPr>
        </p:nvGraphicFramePr>
        <p:xfrm>
          <a:off x="58406" y="425450"/>
          <a:ext cx="9097963" cy="643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Документ" r:id="rId3" imgW="6674129" imgH="4710787" progId="Word.Document.12">
                  <p:embed/>
                </p:oleObj>
              </mc:Choice>
              <mc:Fallback>
                <p:oleObj name="Документ" r:id="rId3" imgW="6674129" imgH="47107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406" y="425450"/>
                        <a:ext cx="9097963" cy="6432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784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88" y="188640"/>
            <a:ext cx="9215611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444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404664"/>
            <a:ext cx="6553200" cy="4176464"/>
          </a:xfrm>
        </p:spPr>
        <p:txBody>
          <a:bodyPr/>
          <a:lstStyle/>
          <a:p>
            <a:pPr algn="ctr"/>
            <a:r>
              <a:rPr lang="ru-RU" altLang="ru-RU" dirty="0" smtClean="0"/>
              <a:t/>
            </a:r>
            <a:br>
              <a:rPr lang="ru-RU" altLang="ru-RU" dirty="0" smtClean="0"/>
            </a:b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 smtClean="0"/>
              <a:t/>
            </a:r>
            <a:br>
              <a:rPr lang="ru-RU" altLang="ru-RU" dirty="0" smtClean="0"/>
            </a:br>
            <a:r>
              <a:rPr lang="ru-RU" altLang="ru-RU" b="1" dirty="0" smtClean="0"/>
              <a:t>Мастер-класс.</a:t>
            </a:r>
            <a:br>
              <a:rPr lang="ru-RU" altLang="ru-RU" b="1" dirty="0" smtClean="0"/>
            </a:br>
            <a:r>
              <a:rPr lang="ru-RU" altLang="ru-RU" b="1" dirty="0" smtClean="0"/>
              <a:t> Защита </a:t>
            </a:r>
            <a:r>
              <a:rPr lang="ru-RU" altLang="ru-RU" b="1" dirty="0"/>
              <a:t>ученического </a:t>
            </a:r>
            <a:r>
              <a:rPr lang="ru-RU" altLang="ru-RU" b="1" dirty="0" smtClean="0"/>
              <a:t>проекта</a:t>
            </a:r>
            <a:br>
              <a:rPr lang="ru-RU" altLang="ru-RU" b="1" dirty="0" smtClean="0"/>
            </a:br>
            <a:r>
              <a:rPr lang="ru-RU" altLang="ru-RU" b="1" dirty="0" smtClean="0"/>
              <a:t> «Лента Мебиуса»</a:t>
            </a:r>
            <a:br>
              <a:rPr lang="ru-RU" altLang="ru-RU" b="1" dirty="0" smtClean="0"/>
            </a:br>
            <a:r>
              <a:rPr lang="ru-RU" altLang="ru-RU" b="1" dirty="0" smtClean="0"/>
              <a:t>Тихомиров Михаил,</a:t>
            </a:r>
            <a:r>
              <a:rPr lang="ru-RU" altLang="ru-RU" b="1" dirty="0"/>
              <a:t/>
            </a:r>
            <a:br>
              <a:rPr lang="ru-RU" altLang="ru-RU" b="1" dirty="0"/>
            </a:br>
            <a:r>
              <a:rPr lang="ru-RU" altLang="ru-RU" b="1" dirty="0" smtClean="0"/>
              <a:t>ученик 4 класса ГБОУ СОШ №531</a:t>
            </a:r>
            <a:endParaRPr lang="ru-RU" altLang="ru-RU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331640" y="2887622"/>
            <a:ext cx="7643812" cy="3959225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043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752" y="1412875"/>
            <a:ext cx="5400898" cy="503957"/>
          </a:xfrm>
        </p:spPr>
        <p:txBody>
          <a:bodyPr/>
          <a:lstStyle/>
          <a:p>
            <a:endParaRPr lang="uk-UA" altLang="ru-RU" sz="3200" b="1" dirty="0">
              <a:latin typeface="Tahoma" charset="0"/>
            </a:endParaRP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89" y="144463"/>
            <a:ext cx="947737" cy="133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000" dirty="0" smtClean="0"/>
              <a:t> </a:t>
            </a:r>
            <a:r>
              <a:rPr lang="ru-RU" sz="4000" b="1" dirty="0" smtClean="0">
                <a:solidFill>
                  <a:schemeClr val="bg2"/>
                </a:solidFill>
              </a:rPr>
              <a:t>Пусть победит сильнейший!</a:t>
            </a:r>
            <a:endParaRPr lang="ru-RU" sz="40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rasivo">
  <a:themeElements>
    <a:clrScheme name="template 3">
      <a:dk1>
        <a:srgbClr val="4D4D4D"/>
      </a:dk1>
      <a:lt1>
        <a:srgbClr val="FFFFFF"/>
      </a:lt1>
      <a:dk2>
        <a:srgbClr val="4D4D4D"/>
      </a:dk2>
      <a:lt2>
        <a:srgbClr val="003399"/>
      </a:lt2>
      <a:accent1>
        <a:srgbClr val="66CCFF"/>
      </a:accent1>
      <a:accent2>
        <a:srgbClr val="3366FF"/>
      </a:accent2>
      <a:accent3>
        <a:srgbClr val="FFFFFF"/>
      </a:accent3>
      <a:accent4>
        <a:srgbClr val="404040"/>
      </a:accent4>
      <a:accent5>
        <a:srgbClr val="B8E2FF"/>
      </a:accent5>
      <a:accent6>
        <a:srgbClr val="2D5CE7"/>
      </a:accent6>
      <a:hlink>
        <a:srgbClr val="FFCC00"/>
      </a:hlink>
      <a:folHlink>
        <a:srgbClr val="DDDDDD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0099FF"/>
        </a:lt2>
        <a:accent1>
          <a:srgbClr val="003399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B9D6E7"/>
        </a:accent6>
        <a:hlink>
          <a:srgbClr val="66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333333"/>
        </a:dk1>
        <a:lt1>
          <a:srgbClr val="FFFFFF"/>
        </a:lt1>
        <a:dk2>
          <a:srgbClr val="808080"/>
        </a:dk2>
        <a:lt2>
          <a:srgbClr val="003366"/>
        </a:lt2>
        <a:accent1>
          <a:srgbClr val="6699FF"/>
        </a:accent1>
        <a:accent2>
          <a:srgbClr val="990000"/>
        </a:accent2>
        <a:accent3>
          <a:srgbClr val="FFFFFF"/>
        </a:accent3>
        <a:accent4>
          <a:srgbClr val="2A2A2A"/>
        </a:accent4>
        <a:accent5>
          <a:srgbClr val="B8CAFF"/>
        </a:accent5>
        <a:accent6>
          <a:srgbClr val="8A0000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CC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E2FF"/>
        </a:accent5>
        <a:accent6>
          <a:srgbClr val="2D5CE7"/>
        </a:accent6>
        <a:hlink>
          <a:srgbClr val="FFCC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2D5C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B90000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99CC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8AB9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krasivo</Template>
  <TotalTime>448</TotalTime>
  <Words>358</Words>
  <Application>Microsoft Office PowerPoint</Application>
  <PresentationFormat>Экран (4:3)</PresentationFormat>
  <Paragraphs>85</Paragraphs>
  <Slides>13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Tahoma</vt:lpstr>
      <vt:lpstr>Times New Roman</vt:lpstr>
      <vt:lpstr>Verdana</vt:lpstr>
      <vt:lpstr>krasivo</vt:lpstr>
      <vt:lpstr>Документ</vt:lpstr>
      <vt:lpstr> VI Установочная конференция научного общества учащихся «РАЦИО»  ГБОУ СОШ  №531 </vt:lpstr>
      <vt:lpstr>Студенческий гимн "Гаудеамус" </vt:lpstr>
      <vt:lpstr> Г Главные направления   деятельности НОУ «РАЦИО»:</vt:lpstr>
      <vt:lpstr>Структура  НОУ «РАЦИО»:</vt:lpstr>
      <vt:lpstr>Этапы  создания  творческой работы  в рамках НОУ РАЦИО:</vt:lpstr>
      <vt:lpstr>Почетный орден общества «Мудрая сова»</vt:lpstr>
      <vt:lpstr>    «Сова в красном» -   за победу в конференции  городского и регионального уровня         «Сова в золотом»-   за победу в конференции всероссийского и международного уровня</vt:lpstr>
      <vt:lpstr>Презентация PowerPoint</vt:lpstr>
      <vt:lpstr>Презентация PowerPoint</vt:lpstr>
      <vt:lpstr>Презентация PowerPoint</vt:lpstr>
      <vt:lpstr>Презентация PowerPoint</vt:lpstr>
      <vt:lpstr>   Мастер-класс.  Защита ученического проекта  «Лента Мебиуса» Тихомиров Михаил, ученик 4 класса ГБОУ СОШ №531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 Установочная конференция научного общества учащихся «РАЦИО»  ГБОУ СОШ  №531</dc:title>
  <dc:creator>Elena</dc:creator>
  <cp:lastModifiedBy>Пользователь Windows</cp:lastModifiedBy>
  <cp:revision>19</cp:revision>
  <dcterms:created xsi:type="dcterms:W3CDTF">2017-11-14T05:51:20Z</dcterms:created>
  <dcterms:modified xsi:type="dcterms:W3CDTF">2017-11-15T08:12:21Z</dcterms:modified>
</cp:coreProperties>
</file>