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21" Type="http://schemas.openxmlformats.org/officeDocument/2006/relationships/slide" Target="slides/slide16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ru-RU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94" name="Google Shape;94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95" name="Google Shape;95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111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p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p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p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p1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p1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, 1 большой объект и 2 маленьких объекта" type="objAndTwoObj">
  <p:cSld name="OBJECT_AND_TWO_OBJECTS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" type="body"/>
          </p:nvPr>
        </p:nvSpPr>
        <p:spPr>
          <a:xfrm>
            <a:off x="685800" y="19812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2" type="body"/>
          </p:nvPr>
        </p:nvSpPr>
        <p:spPr>
          <a:xfrm>
            <a:off x="4648200" y="1981200"/>
            <a:ext cx="3810000" cy="198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3" type="body"/>
          </p:nvPr>
        </p:nvSpPr>
        <p:spPr>
          <a:xfrm>
            <a:off x="4648200" y="4114800"/>
            <a:ext cx="3810000" cy="198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6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2" name="Google Shape;42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8" name="Google Shape;48;p7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9" name="Google Shape;49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8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5" name="Google Shape;55;p8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56" name="Google Shape;56;p8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7" name="Google Shape;57;p8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58" name="Google Shape;58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0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9" name="Google Shape;69;p10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70" name="Google Shape;70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1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1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6" name="Google Shape;76;p11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77" name="Google Shape;77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2"/>
          <p:cNvSpPr txBox="1"/>
          <p:nvPr>
            <p:ph idx="1" type="body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3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13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92D050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Relationship Id="rId4" Type="http://schemas.openxmlformats.org/officeDocument/2006/relationships/image" Target="../media/image2.jpg"/><Relationship Id="rId5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jpg"/><Relationship Id="rId4" Type="http://schemas.openxmlformats.org/officeDocument/2006/relationships/image" Target="../media/image4.jpg"/><Relationship Id="rId5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2.jpg"/><Relationship Id="rId4" Type="http://schemas.openxmlformats.org/officeDocument/2006/relationships/image" Target="../media/image8.jpg"/><Relationship Id="rId5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jpg"/><Relationship Id="rId4" Type="http://schemas.openxmlformats.org/officeDocument/2006/relationships/image" Target="../media/image11.jpg"/><Relationship Id="rId5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jpg"/><Relationship Id="rId4" Type="http://schemas.openxmlformats.org/officeDocument/2006/relationships/image" Target="../media/image9.jpg"/><Relationship Id="rId5" Type="http://schemas.openxmlformats.org/officeDocument/2006/relationships/image" Target="../media/image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jpg"/><Relationship Id="rId4" Type="http://schemas.openxmlformats.org/officeDocument/2006/relationships/image" Target="../media/image23.jpg"/><Relationship Id="rId5" Type="http://schemas.openxmlformats.org/officeDocument/2006/relationships/image" Target="../media/image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9.jpg"/><Relationship Id="rId4" Type="http://schemas.openxmlformats.org/officeDocument/2006/relationships/image" Target="../media/image18.jpg"/><Relationship Id="rId5" Type="http://schemas.openxmlformats.org/officeDocument/2006/relationships/image" Target="../media/image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3.jpg"/><Relationship Id="rId4" Type="http://schemas.openxmlformats.org/officeDocument/2006/relationships/image" Target="../media/image14.jpg"/><Relationship Id="rId5" Type="http://schemas.openxmlformats.org/officeDocument/2006/relationships/image" Target="../media/image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7.jpg"/><Relationship Id="rId4" Type="http://schemas.openxmlformats.org/officeDocument/2006/relationships/image" Target="../media/image32.jpg"/><Relationship Id="rId5" Type="http://schemas.openxmlformats.org/officeDocument/2006/relationships/image" Target="../media/image24.jpg"/><Relationship Id="rId6" Type="http://schemas.openxmlformats.org/officeDocument/2006/relationships/image" Target="../media/image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5.jpg"/><Relationship Id="rId4" Type="http://schemas.openxmlformats.org/officeDocument/2006/relationships/image" Target="../media/image22.jpg"/><Relationship Id="rId5" Type="http://schemas.openxmlformats.org/officeDocument/2006/relationships/image" Target="../media/image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1.jpg"/><Relationship Id="rId4" Type="http://schemas.openxmlformats.org/officeDocument/2006/relationships/image" Target="../media/image35.jpg"/><Relationship Id="rId5" Type="http://schemas.openxmlformats.org/officeDocument/2006/relationships/image" Target="../media/image26.jpg"/><Relationship Id="rId6" Type="http://schemas.openxmlformats.org/officeDocument/2006/relationships/image" Target="../media/image28.jpg"/><Relationship Id="rId7" Type="http://schemas.openxmlformats.org/officeDocument/2006/relationships/image" Target="../media/image21.jpg"/><Relationship Id="rId8" Type="http://schemas.openxmlformats.org/officeDocument/2006/relationships/image" Target="../media/image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0.jpg"/><Relationship Id="rId4" Type="http://schemas.openxmlformats.org/officeDocument/2006/relationships/image" Target="../media/image17.jpg"/><Relationship Id="rId5" Type="http://schemas.openxmlformats.org/officeDocument/2006/relationships/image" Target="../media/image16.jpg"/><Relationship Id="rId6" Type="http://schemas.openxmlformats.org/officeDocument/2006/relationships/image" Target="../media/image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4.jpg"/><Relationship Id="rId4" Type="http://schemas.openxmlformats.org/officeDocument/2006/relationships/image" Target="../media/image30.jpg"/><Relationship Id="rId5" Type="http://schemas.openxmlformats.org/officeDocument/2006/relationships/image" Target="../media/image33.jpg"/><Relationship Id="rId6" Type="http://schemas.openxmlformats.org/officeDocument/2006/relationships/image" Target="../media/image5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5.jpg"/><Relationship Id="rId4" Type="http://schemas.openxmlformats.org/officeDocument/2006/relationships/image" Target="../media/image29.png"/><Relationship Id="rId5" Type="http://schemas.openxmlformats.org/officeDocument/2006/relationships/image" Target="../media/image5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5.png"/><Relationship Id="rId4" Type="http://schemas.openxmlformats.org/officeDocument/2006/relationships/image" Target="../media/image36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4"/>
          <p:cNvSpPr/>
          <p:nvPr/>
        </p:nvSpPr>
        <p:spPr>
          <a:xfrm>
            <a:off x="0" y="0"/>
            <a:ext cx="2916238" cy="2276475"/>
          </a:xfrm>
          <a:prstGeom prst="rect">
            <a:avLst/>
          </a:prstGeom>
          <a:solidFill>
            <a:srgbClr val="C2FF1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14"/>
          <p:cNvSpPr/>
          <p:nvPr/>
        </p:nvSpPr>
        <p:spPr>
          <a:xfrm>
            <a:off x="2987675" y="0"/>
            <a:ext cx="6156325" cy="4581525"/>
          </a:xfrm>
          <a:prstGeom prst="rect">
            <a:avLst/>
          </a:prstGeom>
          <a:solidFill>
            <a:srgbClr val="FFFF5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14"/>
          <p:cNvSpPr/>
          <p:nvPr/>
        </p:nvSpPr>
        <p:spPr>
          <a:xfrm rot="-5400000">
            <a:off x="-477043" y="3393281"/>
            <a:ext cx="6858000" cy="71437"/>
          </a:xfrm>
          <a:prstGeom prst="rect">
            <a:avLst/>
          </a:prstGeom>
          <a:solidFill>
            <a:srgbClr val="99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14"/>
          <p:cNvSpPr/>
          <p:nvPr/>
        </p:nvSpPr>
        <p:spPr>
          <a:xfrm>
            <a:off x="0" y="2203450"/>
            <a:ext cx="2916238" cy="2305050"/>
          </a:xfrm>
          <a:prstGeom prst="rect">
            <a:avLst/>
          </a:prstGeom>
          <a:solidFill>
            <a:srgbClr val="BFD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14"/>
          <p:cNvSpPr txBox="1"/>
          <p:nvPr/>
        </p:nvSpPr>
        <p:spPr>
          <a:xfrm>
            <a:off x="3143250" y="214313"/>
            <a:ext cx="5857875" cy="455509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2800">
              <a:solidFill>
                <a:srgbClr val="0C091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1400"/>
              </a:spcBef>
              <a:spcAft>
                <a:spcPts val="0"/>
              </a:spcAft>
              <a:buNone/>
            </a:pPr>
            <a:r>
              <a:t/>
            </a:r>
            <a:endParaRPr b="1" i="1" sz="2800">
              <a:solidFill>
                <a:srgbClr val="0C091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2200"/>
              </a:spcBef>
              <a:spcAft>
                <a:spcPts val="0"/>
              </a:spcAft>
              <a:buNone/>
            </a:pPr>
            <a:r>
              <a:rPr b="1" i="1" lang="ru-RU" sz="4400">
                <a:solidFill>
                  <a:srgbClr val="0C0910"/>
                </a:solidFill>
                <a:latin typeface="Arial"/>
                <a:ea typeface="Arial"/>
                <a:cs typeface="Arial"/>
                <a:sym typeface="Arial"/>
              </a:rPr>
              <a:t>Принципы здорового питания школьников</a:t>
            </a:r>
            <a:endParaRPr/>
          </a:p>
          <a:p>
            <a:pPr indent="0" lvl="0" marL="0" marR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rPr b="1" i="1" lang="ru-RU" sz="2000">
                <a:solidFill>
                  <a:srgbClr val="0C0910"/>
                </a:solidFill>
                <a:latin typeface="Arial"/>
                <a:ea typeface="Arial"/>
                <a:cs typeface="Arial"/>
                <a:sym typeface="Arial"/>
              </a:rPr>
              <a:t>Рекомендации для родителей</a:t>
            </a:r>
            <a:endParaRPr/>
          </a:p>
          <a:p>
            <a:pPr indent="0" lvl="0" marL="0" marR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i="1" sz="2400">
              <a:solidFill>
                <a:srgbClr val="0C091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14"/>
          <p:cNvSpPr/>
          <p:nvPr/>
        </p:nvSpPr>
        <p:spPr>
          <a:xfrm rot="-5400000">
            <a:off x="5679282" y="3393281"/>
            <a:ext cx="6858000" cy="71437"/>
          </a:xfrm>
          <a:prstGeom prst="rect">
            <a:avLst/>
          </a:prstGeom>
          <a:solidFill>
            <a:srgbClr val="99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14"/>
          <p:cNvSpPr/>
          <p:nvPr/>
        </p:nvSpPr>
        <p:spPr>
          <a:xfrm>
            <a:off x="0" y="4508500"/>
            <a:ext cx="9144000" cy="71438"/>
          </a:xfrm>
          <a:prstGeom prst="rect">
            <a:avLst/>
          </a:prstGeom>
          <a:solidFill>
            <a:srgbClr val="99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14"/>
          <p:cNvSpPr/>
          <p:nvPr/>
        </p:nvSpPr>
        <p:spPr>
          <a:xfrm>
            <a:off x="0" y="0"/>
            <a:ext cx="9144000" cy="71438"/>
          </a:xfrm>
          <a:prstGeom prst="rect">
            <a:avLst/>
          </a:prstGeom>
          <a:solidFill>
            <a:srgbClr val="99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логотип2.png" id="105" name="Google Shape;105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214554"/>
            <a:ext cx="2857488" cy="22860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5"/>
          <p:cNvSpPr/>
          <p:nvPr/>
        </p:nvSpPr>
        <p:spPr>
          <a:xfrm>
            <a:off x="0" y="0"/>
            <a:ext cx="9144000" cy="908050"/>
          </a:xfrm>
          <a:prstGeom prst="rect">
            <a:avLst/>
          </a:prstGeom>
          <a:solidFill>
            <a:srgbClr val="FAF76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rgbClr val="E85E00"/>
                </a:solidFill>
                <a:latin typeface="Calibri"/>
                <a:ea typeface="Calibri"/>
                <a:cs typeface="Calibri"/>
                <a:sym typeface="Calibri"/>
              </a:rPr>
              <a:t>               </a:t>
            </a:r>
            <a:r>
              <a:rPr b="1" lang="ru-RU" sz="2400">
                <a:solidFill>
                  <a:srgbClr val="E36C09"/>
                </a:solidFill>
                <a:latin typeface="Calibri"/>
                <a:ea typeface="Calibri"/>
                <a:cs typeface="Calibri"/>
                <a:sym typeface="Calibri"/>
              </a:rPr>
              <a:t>ПРИНЦИПЫ ЗДОРОВОГО ПИТАНИЯ ШКОЛЬНИКОВ</a:t>
            </a:r>
            <a:endParaRPr/>
          </a:p>
        </p:txBody>
      </p:sp>
      <p:sp>
        <p:nvSpPr>
          <p:cNvPr id="111" name="Google Shape;111;p15"/>
          <p:cNvSpPr/>
          <p:nvPr/>
        </p:nvSpPr>
        <p:spPr>
          <a:xfrm>
            <a:off x="428625" y="714375"/>
            <a:ext cx="4143375" cy="6278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Питание школьника должно быть сбалансированным.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     Для здоровья детей важнейшее значение имеет правильное соотношение питательных веществ. В меню школьника обязательно должны входить продукты, содержащие не только белки, жиры и углеводы, но и незаменимые аминокислоты, витамины, некоторые жирные кислоты, минералы и микроэлементы. Эти компоненты самостоятельно не синтезируются в организме, но необходимы для полноценного развития детского организма. Соотношение между белками, жирами и углеводами должно быть 1:1:4.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397-1" id="112" name="Google Shape;112;p15"/>
          <p:cNvPicPr preferRelativeResize="0"/>
          <p:nvPr>
            <p:ph idx="2" type="body"/>
          </p:nvPr>
        </p:nvPicPr>
        <p:blipFill rotWithShape="1">
          <a:blip r:embed="rId3">
            <a:alphaModFix/>
          </a:blip>
          <a:srcRect b="5279" l="0" r="0" t="0"/>
          <a:stretch/>
        </p:blipFill>
        <p:spPr>
          <a:xfrm>
            <a:off x="4643438" y="1143000"/>
            <a:ext cx="3968750" cy="2819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1185319748_f" id="113" name="Google Shape;113;p15"/>
          <p:cNvPicPr preferRelativeResize="0"/>
          <p:nvPr>
            <p:ph idx="3" type="body"/>
          </p:nvPr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43438" y="4095750"/>
            <a:ext cx="3929062" cy="2476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логотип2.png" id="114" name="Google Shape;114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14282" y="214290"/>
            <a:ext cx="1428760" cy="6429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6"/>
          <p:cNvSpPr/>
          <p:nvPr/>
        </p:nvSpPr>
        <p:spPr>
          <a:xfrm>
            <a:off x="0" y="0"/>
            <a:ext cx="9144000" cy="908050"/>
          </a:xfrm>
          <a:prstGeom prst="rect">
            <a:avLst/>
          </a:prstGeom>
          <a:solidFill>
            <a:srgbClr val="FAF76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rgbClr val="E85E00"/>
                </a:solidFill>
                <a:latin typeface="Calibri"/>
                <a:ea typeface="Calibri"/>
                <a:cs typeface="Calibri"/>
                <a:sym typeface="Calibri"/>
              </a:rPr>
              <a:t>               </a:t>
            </a:r>
            <a:r>
              <a:rPr b="1" lang="ru-RU" sz="2400">
                <a:solidFill>
                  <a:srgbClr val="E36C09"/>
                </a:solidFill>
                <a:latin typeface="Calibri"/>
                <a:ea typeface="Calibri"/>
                <a:cs typeface="Calibri"/>
                <a:sym typeface="Calibri"/>
              </a:rPr>
              <a:t>ПРИНЦИПЫ ЗДОРОВОГО ПИТАНИЯ ШКОЛЬНИКОВ</a:t>
            </a:r>
            <a:endParaRPr/>
          </a:p>
        </p:txBody>
      </p:sp>
      <p:sp>
        <p:nvSpPr>
          <p:cNvPr id="120" name="Google Shape;120;p16"/>
          <p:cNvSpPr/>
          <p:nvPr/>
        </p:nvSpPr>
        <p:spPr>
          <a:xfrm>
            <a:off x="428625" y="428625"/>
            <a:ext cx="4143375" cy="6432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Питание школьника должно быть оптимальным.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   </a:t>
            </a:r>
            <a:r>
              <a:rPr lang="ru-RU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При составлении меню обязательно учитываются потребности организма, связанных с его ростом и развитием, с изменением условий внешней среды, с повышенной физической или эмоциональной нагрузкой. При оптимальной системе питания соблюдается баланс между поступлением и расходованием основных пищевых веществ.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C:\Documents and Settings\Влад\Рабочий стол\1.jpg" id="121" name="Google Shape;121;p16"/>
          <p:cNvPicPr preferRelativeResize="0"/>
          <p:nvPr>
            <p:ph idx="2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92738" y="1214438"/>
            <a:ext cx="3219450" cy="274796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Documents and Settings\Влад\Рабочий стол\творог.jpg" id="122" name="Google Shape;122;p16"/>
          <p:cNvPicPr preferRelativeResize="0"/>
          <p:nvPr>
            <p:ph idx="3" type="body"/>
          </p:nvPr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319713" y="4114800"/>
            <a:ext cx="3324225" cy="1981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логотип2.png" id="123" name="Google Shape;123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14282" y="214290"/>
            <a:ext cx="1428760" cy="6429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7"/>
          <p:cNvSpPr/>
          <p:nvPr/>
        </p:nvSpPr>
        <p:spPr>
          <a:xfrm>
            <a:off x="0" y="0"/>
            <a:ext cx="9144000" cy="908050"/>
          </a:xfrm>
          <a:prstGeom prst="rect">
            <a:avLst/>
          </a:prstGeom>
          <a:solidFill>
            <a:srgbClr val="FAF76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rgbClr val="E85E00"/>
                </a:solidFill>
                <a:latin typeface="Calibri"/>
                <a:ea typeface="Calibri"/>
                <a:cs typeface="Calibri"/>
                <a:sym typeface="Calibri"/>
              </a:rPr>
              <a:t>               </a:t>
            </a:r>
            <a:r>
              <a:rPr b="1" lang="ru-RU" sz="2400">
                <a:solidFill>
                  <a:srgbClr val="E36C09"/>
                </a:solidFill>
                <a:latin typeface="Calibri"/>
                <a:ea typeface="Calibri"/>
                <a:cs typeface="Calibri"/>
                <a:sym typeface="Calibri"/>
              </a:rPr>
              <a:t>ПРИНЦИПЫ ЗДОРОВОГО ПИТАНИЯ ШКОЛЬНИКОВ</a:t>
            </a:r>
            <a:endParaRPr/>
          </a:p>
        </p:txBody>
      </p:sp>
      <p:sp>
        <p:nvSpPr>
          <p:cNvPr id="129" name="Google Shape;129;p17"/>
          <p:cNvSpPr/>
          <p:nvPr/>
        </p:nvSpPr>
        <p:spPr>
          <a:xfrm>
            <a:off x="357188" y="-142875"/>
            <a:ext cx="4500562" cy="6002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Калорийность </a:t>
            </a:r>
            <a:r>
              <a:rPr lang="ru-RU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рациона школьника</a:t>
            </a:r>
            <a:r>
              <a:rPr b="1" lang="ru-RU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должна быть следующей: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7-10 лет – 2400 ккал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14-17лет – 2600-3000ккал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Если ребенок занимается спортом, он должен получать на 300-500 ккал больше.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C:\Documents and Settings\Влад\Рабочий стол\2.jpg" id="130" name="Google Shape;130;p17"/>
          <p:cNvPicPr preferRelativeResize="0"/>
          <p:nvPr>
            <p:ph idx="2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43500" y="1184275"/>
            <a:ext cx="3562350" cy="2387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Documents and Settings\Влад\Рабочий стол\рыба.jpeg" id="131" name="Google Shape;131;p17"/>
          <p:cNvPicPr preferRelativeResize="0"/>
          <p:nvPr>
            <p:ph idx="3" type="body"/>
          </p:nvPr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143500" y="3929063"/>
            <a:ext cx="3643313" cy="249713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логотип2.png" id="132" name="Google Shape;132;p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14282" y="214290"/>
            <a:ext cx="1428760" cy="6429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8"/>
          <p:cNvSpPr/>
          <p:nvPr/>
        </p:nvSpPr>
        <p:spPr>
          <a:xfrm>
            <a:off x="0" y="0"/>
            <a:ext cx="9144000" cy="908050"/>
          </a:xfrm>
          <a:prstGeom prst="rect">
            <a:avLst/>
          </a:prstGeom>
          <a:solidFill>
            <a:srgbClr val="FAF76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rgbClr val="E85E00"/>
                </a:solidFill>
                <a:latin typeface="Calibri"/>
                <a:ea typeface="Calibri"/>
                <a:cs typeface="Calibri"/>
                <a:sym typeface="Calibri"/>
              </a:rPr>
              <a:t>             НЕОБХОДИМЫЕ ПРОДУКТЫ</a:t>
            </a:r>
            <a:endParaRPr b="1" sz="2400">
              <a:solidFill>
                <a:srgbClr val="E85E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rgbClr val="E85E00"/>
                </a:solidFill>
                <a:latin typeface="Calibri"/>
                <a:ea typeface="Calibri"/>
                <a:cs typeface="Calibri"/>
                <a:sym typeface="Calibri"/>
              </a:rPr>
              <a:t> ДЛЯ ПОЛНОЦЕННОГО ПИТАНИЯ</a:t>
            </a:r>
            <a:endParaRPr b="1" sz="2400">
              <a:solidFill>
                <a:srgbClr val="E46C0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18"/>
          <p:cNvSpPr/>
          <p:nvPr/>
        </p:nvSpPr>
        <p:spPr>
          <a:xfrm>
            <a:off x="285750" y="928688"/>
            <a:ext cx="4214813" cy="624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Белки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Самыми ценными для ребенка являются рыбный и молочный белок, который лучше всего усваивается детским организмом. На втором месте по качеству - мясной белок, на третьем – белок растительного происхождения.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Ежедневно школьник должен получать 75-90 г белка, из них 40-55 г животного происхождения.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C:\Documents and Settings\Влад\Рабочий стол\мясо.jpeg" id="139" name="Google Shape;139;p18"/>
          <p:cNvPicPr preferRelativeResize="0"/>
          <p:nvPr>
            <p:ph idx="3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29188" y="4071938"/>
            <a:ext cx="3643312" cy="24272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Documents and Settings\Влад\Рабочий стол\1.jpeg" id="140" name="Google Shape;140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929188" y="1214438"/>
            <a:ext cx="3643312" cy="268763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логотип2.png" id="141" name="Google Shape;141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14282" y="214290"/>
            <a:ext cx="1428760" cy="6429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9"/>
          <p:cNvSpPr/>
          <p:nvPr/>
        </p:nvSpPr>
        <p:spPr>
          <a:xfrm>
            <a:off x="0" y="0"/>
            <a:ext cx="9144000" cy="908050"/>
          </a:xfrm>
          <a:prstGeom prst="rect">
            <a:avLst/>
          </a:prstGeom>
          <a:solidFill>
            <a:srgbClr val="FAF76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rgbClr val="E85E00"/>
                </a:solidFill>
                <a:latin typeface="Calibri"/>
                <a:ea typeface="Calibri"/>
                <a:cs typeface="Calibri"/>
                <a:sym typeface="Calibri"/>
              </a:rPr>
              <a:t>             НЕОБХОДИМЫЕ ПРОДУКТЫ </a:t>
            </a:r>
            <a:endParaRPr b="1" sz="2400">
              <a:solidFill>
                <a:srgbClr val="E85E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rgbClr val="E85E00"/>
                </a:solidFill>
                <a:latin typeface="Calibri"/>
                <a:ea typeface="Calibri"/>
                <a:cs typeface="Calibri"/>
                <a:sym typeface="Calibri"/>
              </a:rPr>
              <a:t>ДЛЯ ПОЛНОЦЕННОГО ПИТАНИЯ</a:t>
            </a:r>
            <a:endParaRPr b="1" sz="2400">
              <a:solidFill>
                <a:srgbClr val="E46C0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19"/>
          <p:cNvSpPr/>
          <p:nvPr/>
        </p:nvSpPr>
        <p:spPr>
          <a:xfrm>
            <a:off x="357158" y="928688"/>
            <a:ext cx="4572030" cy="52014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 рационе ребенка школьного возраста обязательно должны присутствовать продукты: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молоко или кисломолочные напитки ;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творог ;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сыр ;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рыба ;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мясные продукты ;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яйца .</a:t>
            </a:r>
            <a:endParaRPr/>
          </a:p>
        </p:txBody>
      </p:sp>
      <p:pic>
        <p:nvPicPr>
          <p:cNvPr descr="C:\Documents and Settings\Влад\Рабочий стол\1.jpeg" id="148" name="Google Shape;148;p19"/>
          <p:cNvPicPr preferRelativeResize="0"/>
          <p:nvPr>
            <p:ph idx="2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72063" y="1428750"/>
            <a:ext cx="3319462" cy="19907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Documents and Settings\Влад\Рабочий стол\1.jpeg" id="149" name="Google Shape;149;p19"/>
          <p:cNvPicPr preferRelativeResize="0"/>
          <p:nvPr>
            <p:ph idx="3" type="body"/>
          </p:nvPr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072067" y="3703638"/>
            <a:ext cx="3286122" cy="244000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логотип2.png" id="150" name="Google Shape;150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14282" y="214290"/>
            <a:ext cx="1428760" cy="6429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0"/>
          <p:cNvSpPr/>
          <p:nvPr/>
        </p:nvSpPr>
        <p:spPr>
          <a:xfrm>
            <a:off x="0" y="0"/>
            <a:ext cx="9144000" cy="908050"/>
          </a:xfrm>
          <a:prstGeom prst="rect">
            <a:avLst/>
          </a:prstGeom>
          <a:solidFill>
            <a:srgbClr val="FAF76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rgbClr val="E85E00"/>
                </a:solidFill>
                <a:latin typeface="Calibri"/>
                <a:ea typeface="Calibri"/>
                <a:cs typeface="Calibri"/>
                <a:sym typeface="Calibri"/>
              </a:rPr>
              <a:t>               </a:t>
            </a:r>
            <a:r>
              <a:rPr b="1" lang="ru-RU" sz="2400">
                <a:solidFill>
                  <a:srgbClr val="E46C0A"/>
                </a:solidFill>
                <a:latin typeface="Calibri"/>
                <a:ea typeface="Calibri"/>
                <a:cs typeface="Calibri"/>
                <a:sym typeface="Calibri"/>
              </a:rPr>
              <a:t>НЕОБХОДИМЫЕ ПРОДУКТЫ</a:t>
            </a:r>
            <a:endParaRPr b="1" sz="2400">
              <a:solidFill>
                <a:srgbClr val="E46C0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rgbClr val="E46C0A"/>
                </a:solidFill>
                <a:latin typeface="Calibri"/>
                <a:ea typeface="Calibri"/>
                <a:cs typeface="Calibri"/>
                <a:sym typeface="Calibri"/>
              </a:rPr>
              <a:t>                ДЛЯ ЗДОРОВОГО ПИТАНИЯ</a:t>
            </a:r>
            <a:endParaRPr/>
          </a:p>
        </p:txBody>
      </p:sp>
      <p:sp>
        <p:nvSpPr>
          <p:cNvPr id="156" name="Google Shape;156;p20"/>
          <p:cNvSpPr/>
          <p:nvPr/>
        </p:nvSpPr>
        <p:spPr>
          <a:xfrm>
            <a:off x="214282" y="1143000"/>
            <a:ext cx="4572031" cy="52943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Жиры.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Достаточное количество жиров также необходимо включать в суточный рацион школьника. 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Необходимые жиры содержатся не только в привычных для нас «жирных» продуктах – масле, сметане, сале и т.д. Мясо, молоко и рыба – источники скрытых жиров. Животные жиры усваиваются хуже растительных и не содержат важные для организма жирные кислоты и жирорастворимые витамины.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C:\Documents and Settings\Влад\Рабочий стол\1.jpeg" id="157" name="Google Shape;157;p20"/>
          <p:cNvPicPr preferRelativeResize="0"/>
          <p:nvPr>
            <p:ph idx="2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14938" y="1428750"/>
            <a:ext cx="3355975" cy="2286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Documents and Settings\Влад\Рабочий стол\1.jpeg" id="158" name="Google Shape;158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357813" y="4143375"/>
            <a:ext cx="3143250" cy="236378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логотип2.png" id="159" name="Google Shape;159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14282" y="214290"/>
            <a:ext cx="1428760" cy="6429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1"/>
          <p:cNvSpPr/>
          <p:nvPr/>
        </p:nvSpPr>
        <p:spPr>
          <a:xfrm>
            <a:off x="0" y="0"/>
            <a:ext cx="9144000" cy="908050"/>
          </a:xfrm>
          <a:prstGeom prst="rect">
            <a:avLst/>
          </a:prstGeom>
          <a:solidFill>
            <a:srgbClr val="FAF76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rgbClr val="E85E00"/>
                </a:solidFill>
                <a:latin typeface="Calibri"/>
                <a:ea typeface="Calibri"/>
                <a:cs typeface="Calibri"/>
                <a:sym typeface="Calibri"/>
              </a:rPr>
              <a:t>             НЕОБХОДИМЫЕ ПРОДУКТЫ </a:t>
            </a:r>
            <a:endParaRPr b="1" sz="2400">
              <a:solidFill>
                <a:srgbClr val="E85E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rgbClr val="E85E00"/>
                </a:solidFill>
                <a:latin typeface="Calibri"/>
                <a:ea typeface="Calibri"/>
                <a:cs typeface="Calibri"/>
                <a:sym typeface="Calibri"/>
              </a:rPr>
              <a:t>ДЛЯ ПОЛНОЦЕННОГО ПИТАНИЯ</a:t>
            </a:r>
            <a:endParaRPr b="1" sz="2400">
              <a:solidFill>
                <a:srgbClr val="E46C0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21"/>
          <p:cNvSpPr/>
          <p:nvPr/>
        </p:nvSpPr>
        <p:spPr>
          <a:xfrm>
            <a:off x="285720" y="1143000"/>
            <a:ext cx="4500593" cy="54784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Норма потребления жиров для школьников - 80-90 г в сутки, 30% суточного рациона. </a:t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Ежедневно ребенок школьного возраста должен получать: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сливочное масло ;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растительное масло ;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сметану .</a:t>
            </a:r>
            <a:endParaRPr/>
          </a:p>
        </p:txBody>
      </p:sp>
      <p:pic>
        <p:nvPicPr>
          <p:cNvPr descr="C:\Documents and Settings\Влад\Рабочий стол\1.jpeg" id="166" name="Google Shape;166;p21"/>
          <p:cNvPicPr preferRelativeResize="0"/>
          <p:nvPr>
            <p:ph idx="3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57750" y="3857625"/>
            <a:ext cx="3643313" cy="2571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Documents and Settings\Влад\Рабочий стол\1.jpeg" id="167" name="Google Shape;167;p21"/>
          <p:cNvPicPr preferRelativeResize="0"/>
          <p:nvPr>
            <p:ph idx="3" type="body"/>
          </p:nvPr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929188" y="1071563"/>
            <a:ext cx="3511550" cy="221456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логотип2.png" id="168" name="Google Shape;168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14282" y="214290"/>
            <a:ext cx="1428760" cy="6429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2"/>
          <p:cNvSpPr/>
          <p:nvPr/>
        </p:nvSpPr>
        <p:spPr>
          <a:xfrm>
            <a:off x="0" y="0"/>
            <a:ext cx="9144000" cy="908050"/>
          </a:xfrm>
          <a:prstGeom prst="rect">
            <a:avLst/>
          </a:prstGeom>
          <a:solidFill>
            <a:srgbClr val="FAF76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rgbClr val="E85E00"/>
                </a:solidFill>
                <a:latin typeface="Calibri"/>
                <a:ea typeface="Calibri"/>
                <a:cs typeface="Calibri"/>
                <a:sym typeface="Calibri"/>
              </a:rPr>
              <a:t>               </a:t>
            </a:r>
            <a:r>
              <a:rPr b="1" lang="ru-RU" sz="2400">
                <a:solidFill>
                  <a:srgbClr val="E46C0A"/>
                </a:solidFill>
                <a:latin typeface="Calibri"/>
                <a:ea typeface="Calibri"/>
                <a:cs typeface="Calibri"/>
                <a:sym typeface="Calibri"/>
              </a:rPr>
              <a:t>НЕОБХОДИМЫЕ ПРОДУКТЫ </a:t>
            </a:r>
            <a:endParaRPr b="1" sz="2400">
              <a:solidFill>
                <a:srgbClr val="E46C0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rgbClr val="E46C0A"/>
                </a:solidFill>
                <a:latin typeface="Calibri"/>
                <a:ea typeface="Calibri"/>
                <a:cs typeface="Calibri"/>
                <a:sym typeface="Calibri"/>
              </a:rPr>
              <a:t>ДЛЯ ПОЛНОЦЕННОГО ПИТАНИЯ</a:t>
            </a:r>
            <a:endParaRPr/>
          </a:p>
        </p:txBody>
      </p:sp>
      <p:sp>
        <p:nvSpPr>
          <p:cNvPr id="174" name="Google Shape;174;p22"/>
          <p:cNvSpPr/>
          <p:nvPr/>
        </p:nvSpPr>
        <p:spPr>
          <a:xfrm>
            <a:off x="285720" y="1000125"/>
            <a:ext cx="5000660" cy="550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4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Углеводы. 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Углеводы необходимы для пополнения энергетических запасов организма. Наиболее полезны сложные углеводы, содержащие не перевариваемые пищевые волокна. 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Суточная норма углеводов в рационе школьника - 300-400 г, из них на долю простых должно приходиться не более 100 г.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C:\Documents and Settings\Влад\Рабочий стол\1.jpeg" id="175" name="Google Shape;175;p22"/>
          <p:cNvPicPr preferRelativeResize="0"/>
          <p:nvPr>
            <p:ph idx="2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29255" y="965200"/>
            <a:ext cx="3090857" cy="24542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Documents and Settings\Влад\Рабочий стол\1.jpeg" id="176" name="Google Shape;176;p22"/>
          <p:cNvPicPr preferRelativeResize="0"/>
          <p:nvPr>
            <p:ph idx="3" type="body"/>
          </p:nvPr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429255" y="3567113"/>
            <a:ext cx="3071807" cy="27908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логотип2.png" id="177" name="Google Shape;177;p2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14282" y="214290"/>
            <a:ext cx="1428760" cy="6429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3"/>
          <p:cNvSpPr/>
          <p:nvPr/>
        </p:nvSpPr>
        <p:spPr>
          <a:xfrm>
            <a:off x="0" y="0"/>
            <a:ext cx="9144000" cy="908050"/>
          </a:xfrm>
          <a:prstGeom prst="rect">
            <a:avLst/>
          </a:prstGeom>
          <a:solidFill>
            <a:srgbClr val="FAF76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rgbClr val="E85E00"/>
                </a:solidFill>
                <a:latin typeface="Calibri"/>
                <a:ea typeface="Calibri"/>
                <a:cs typeface="Calibri"/>
                <a:sym typeface="Calibri"/>
              </a:rPr>
              <a:t>             НЕОБХОДИМЫЕ ПРОДУКТЫ</a:t>
            </a:r>
            <a:endParaRPr b="1" sz="2400">
              <a:solidFill>
                <a:srgbClr val="E85E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rgbClr val="E85E00"/>
                </a:solidFill>
                <a:latin typeface="Calibri"/>
                <a:ea typeface="Calibri"/>
                <a:cs typeface="Calibri"/>
                <a:sym typeface="Calibri"/>
              </a:rPr>
              <a:t> ДЛЯ ПОЛНОЦЕННОГО ПИТАНИЯ</a:t>
            </a:r>
            <a:endParaRPr b="1" sz="2400">
              <a:solidFill>
                <a:srgbClr val="E46C0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23"/>
          <p:cNvSpPr/>
          <p:nvPr/>
        </p:nvSpPr>
        <p:spPr>
          <a:xfrm>
            <a:off x="357188" y="1000107"/>
            <a:ext cx="3857622" cy="30469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Необходимые продукты в меню школьника: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хлеб ;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крупы ;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картофель ;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мед ;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сухофрукты ;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сахар .</a:t>
            </a:r>
            <a:endParaRPr/>
          </a:p>
        </p:txBody>
      </p:sp>
      <p:pic>
        <p:nvPicPr>
          <p:cNvPr descr="C:\Documents and Settings\Влад\Рабочий стол\1.jpeg" id="184" name="Google Shape;184;p23"/>
          <p:cNvPicPr preferRelativeResize="0"/>
          <p:nvPr>
            <p:ph idx="2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00625" y="1214438"/>
            <a:ext cx="3352800" cy="220503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Documents and Settings\Влад\Рабочий стол\1.jpeg" id="185" name="Google Shape;185;p23"/>
          <p:cNvPicPr preferRelativeResize="0"/>
          <p:nvPr>
            <p:ph idx="1" type="body"/>
          </p:nvPr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01650" y="4397375"/>
            <a:ext cx="2998788" cy="210343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Documents and Settings\Влад\Рабочий стол\1.jpeg" id="186" name="Google Shape;186;p23"/>
          <p:cNvPicPr preferRelativeResize="0"/>
          <p:nvPr>
            <p:ph idx="3" type="body"/>
          </p:nvPr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697413" y="3694113"/>
            <a:ext cx="3732212" cy="28067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логотип2.png" id="187" name="Google Shape;187;p2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14282" y="214290"/>
            <a:ext cx="1428760" cy="6429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4"/>
          <p:cNvSpPr/>
          <p:nvPr/>
        </p:nvSpPr>
        <p:spPr>
          <a:xfrm>
            <a:off x="0" y="0"/>
            <a:ext cx="9144000" cy="908050"/>
          </a:xfrm>
          <a:prstGeom prst="rect">
            <a:avLst/>
          </a:prstGeom>
          <a:solidFill>
            <a:srgbClr val="FAF76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rgbClr val="E85E00"/>
                </a:solidFill>
                <a:latin typeface="Calibri"/>
                <a:ea typeface="Calibri"/>
                <a:cs typeface="Calibri"/>
                <a:sym typeface="Calibri"/>
              </a:rPr>
              <a:t>               </a:t>
            </a:r>
            <a:r>
              <a:rPr b="1" lang="ru-RU" sz="2400">
                <a:solidFill>
                  <a:srgbClr val="E46C0A"/>
                </a:solidFill>
                <a:latin typeface="Calibri"/>
                <a:ea typeface="Calibri"/>
                <a:cs typeface="Calibri"/>
                <a:sym typeface="Calibri"/>
              </a:rPr>
              <a:t>НЕОБХОДИМЫЕ ПРОДУКТЫ </a:t>
            </a:r>
            <a:endParaRPr b="1" sz="2400">
              <a:solidFill>
                <a:srgbClr val="E46C0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rgbClr val="E46C0A"/>
                </a:solidFill>
                <a:latin typeface="Calibri"/>
                <a:ea typeface="Calibri"/>
                <a:cs typeface="Calibri"/>
                <a:sym typeface="Calibri"/>
              </a:rPr>
              <a:t>ДЛЯ ПОЛНОЦЕННОГО ПИТАНИЯ</a:t>
            </a:r>
            <a:endParaRPr/>
          </a:p>
        </p:txBody>
      </p:sp>
      <p:sp>
        <p:nvSpPr>
          <p:cNvPr id="193" name="Google Shape;193;p24"/>
          <p:cNvSpPr/>
          <p:nvPr/>
        </p:nvSpPr>
        <p:spPr>
          <a:xfrm>
            <a:off x="0" y="890588"/>
            <a:ext cx="5572125" cy="2800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Витамины и минералы.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Продукты, содержащие основные необходимые витамины и минеральные вещества, обязательно должны присутствовать в рационе школьника для правильного функционирования и развития детского организма.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24"/>
          <p:cNvSpPr txBox="1"/>
          <p:nvPr>
            <p:ph idx="1" type="body"/>
          </p:nvPr>
        </p:nvSpPr>
        <p:spPr>
          <a:xfrm>
            <a:off x="214282" y="4143375"/>
            <a:ext cx="4929222" cy="1952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10000"/>
          </a:bodyPr>
          <a:lstStyle/>
          <a:p>
            <a:pPr indent="-342900" lvl="0" marL="34290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b="1" lang="ru-RU">
                <a:latin typeface="Arial"/>
                <a:ea typeface="Arial"/>
                <a:cs typeface="Arial"/>
                <a:sym typeface="Arial"/>
              </a:rPr>
              <a:t>Продукты, богатые витамином А:</a:t>
            </a:r>
            <a:endParaRPr/>
          </a:p>
          <a:p>
            <a:pPr indent="-342900" lvl="0" marL="342900" rtl="0" algn="l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ru-RU">
                <a:latin typeface="Arial"/>
                <a:ea typeface="Arial"/>
                <a:cs typeface="Arial"/>
                <a:sym typeface="Arial"/>
              </a:rPr>
              <a:t>морковь</a:t>
            </a:r>
            <a:endParaRPr/>
          </a:p>
          <a:p>
            <a:pPr indent="-342900" lvl="0" marL="342900" rtl="0" algn="l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ru-RU">
                <a:latin typeface="Arial"/>
                <a:ea typeface="Arial"/>
                <a:cs typeface="Arial"/>
                <a:sym typeface="Arial"/>
              </a:rPr>
              <a:t>зелень</a:t>
            </a:r>
            <a:endParaRPr/>
          </a:p>
          <a:p>
            <a:pPr indent="-342900" lvl="0" marL="342900" rtl="0" algn="l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1" u="sng"/>
          </a:p>
          <a:p>
            <a:pPr indent="-342900" lvl="0" marL="342900" rtl="0" algn="l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1"/>
          </a:p>
        </p:txBody>
      </p:sp>
      <p:pic>
        <p:nvPicPr>
          <p:cNvPr descr="1211270276_petrushka" id="195" name="Google Shape;195;p24"/>
          <p:cNvPicPr preferRelativeResize="0"/>
          <p:nvPr>
            <p:ph idx="2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500688" y="1071563"/>
            <a:ext cx="3429000" cy="23907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_kz_pomidor_01" id="196" name="Google Shape;196;p24"/>
          <p:cNvPicPr preferRelativeResize="0"/>
          <p:nvPr>
            <p:ph idx="3" type="body"/>
          </p:nvPr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429250" y="3714750"/>
            <a:ext cx="3486150" cy="264318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логотип2.png" id="197" name="Google Shape;197;p2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14282" y="214290"/>
            <a:ext cx="1428760" cy="6429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25"/>
          <p:cNvSpPr/>
          <p:nvPr/>
        </p:nvSpPr>
        <p:spPr>
          <a:xfrm>
            <a:off x="0" y="0"/>
            <a:ext cx="9144000" cy="908050"/>
          </a:xfrm>
          <a:prstGeom prst="rect">
            <a:avLst/>
          </a:prstGeom>
          <a:solidFill>
            <a:srgbClr val="FAF76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rgbClr val="E85E00"/>
                </a:solidFill>
                <a:latin typeface="Calibri"/>
                <a:ea typeface="Calibri"/>
                <a:cs typeface="Calibri"/>
                <a:sym typeface="Calibri"/>
              </a:rPr>
              <a:t>               </a:t>
            </a:r>
            <a:r>
              <a:rPr b="1" lang="ru-RU" sz="2400">
                <a:solidFill>
                  <a:srgbClr val="E46C0A"/>
                </a:solidFill>
                <a:latin typeface="Calibri"/>
                <a:ea typeface="Calibri"/>
                <a:cs typeface="Calibri"/>
                <a:sym typeface="Calibri"/>
              </a:rPr>
              <a:t>НЕОБХОДИМЫЕ ПРОДУКТЫ </a:t>
            </a:r>
            <a:endParaRPr b="1" sz="2400">
              <a:solidFill>
                <a:srgbClr val="E46C0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rgbClr val="E46C0A"/>
                </a:solidFill>
                <a:latin typeface="Calibri"/>
                <a:ea typeface="Calibri"/>
                <a:cs typeface="Calibri"/>
                <a:sym typeface="Calibri"/>
              </a:rPr>
              <a:t>ДЛЯ ПОЛНОЦЕННОГО ПИТАНИЯ</a:t>
            </a:r>
            <a:endParaRPr/>
          </a:p>
        </p:txBody>
      </p:sp>
      <p:sp>
        <p:nvSpPr>
          <p:cNvPr id="203" name="Google Shape;203;p25"/>
          <p:cNvSpPr/>
          <p:nvPr/>
        </p:nvSpPr>
        <p:spPr>
          <a:xfrm>
            <a:off x="428597" y="1071563"/>
            <a:ext cx="4929222" cy="45858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Продукты-источники витамина С: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зелень петрушки и укропа ;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помидоры ;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черная и красная смородина ;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красный болгарский перец;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цитрусовые;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картофель 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C:\Documents and Settings\Влад\Рабочий стол\1.jpeg" id="204" name="Google Shape;204;p25"/>
          <p:cNvPicPr preferRelativeResize="0"/>
          <p:nvPr>
            <p:ph idx="2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29250" y="1155700"/>
            <a:ext cx="3357563" cy="223996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Documents and Settings\Влад\Рабочий стол\1.jpeg" id="205" name="Google Shape;205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286375" y="3643313"/>
            <a:ext cx="3536950" cy="235743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Documents and Settings\Влад\Рабочий стол\1.jpeg" id="206" name="Google Shape;206;p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571875" y="5429250"/>
            <a:ext cx="1136650" cy="121443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Documents and Settings\Влад\Рабочий стол\1.jpeg" id="207" name="Google Shape;207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14313" y="5500688"/>
            <a:ext cx="1292225" cy="121443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Documents and Settings\Влад\Рабочий стол\1.jpeg" id="208" name="Google Shape;208;p2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857375" y="5500688"/>
            <a:ext cx="1214438" cy="121443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логотип2.png" id="209" name="Google Shape;209;p2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214282" y="214290"/>
            <a:ext cx="1428760" cy="6429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6"/>
          <p:cNvSpPr/>
          <p:nvPr/>
        </p:nvSpPr>
        <p:spPr>
          <a:xfrm>
            <a:off x="0" y="0"/>
            <a:ext cx="9144000" cy="908050"/>
          </a:xfrm>
          <a:prstGeom prst="rect">
            <a:avLst/>
          </a:prstGeom>
          <a:solidFill>
            <a:srgbClr val="FAF76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rgbClr val="E85E00"/>
                </a:solidFill>
                <a:latin typeface="Calibri"/>
                <a:ea typeface="Calibri"/>
                <a:cs typeface="Calibri"/>
                <a:sym typeface="Calibri"/>
              </a:rPr>
              <a:t>               </a:t>
            </a:r>
            <a:r>
              <a:rPr b="1" lang="ru-RU" sz="2400">
                <a:solidFill>
                  <a:srgbClr val="E46C0A"/>
                </a:solidFill>
                <a:latin typeface="Calibri"/>
                <a:ea typeface="Calibri"/>
                <a:cs typeface="Calibri"/>
                <a:sym typeface="Calibri"/>
              </a:rPr>
              <a:t>НЕОБХОДИМЫЕ ПРОДУКТЫ </a:t>
            </a:r>
            <a:endParaRPr b="1" sz="2400">
              <a:solidFill>
                <a:srgbClr val="E46C0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rgbClr val="E46C0A"/>
                </a:solidFill>
                <a:latin typeface="Calibri"/>
                <a:ea typeface="Calibri"/>
                <a:cs typeface="Calibri"/>
                <a:sym typeface="Calibri"/>
              </a:rPr>
              <a:t>ДЛЯ ПОЛНОЦЕННОГО ПИТАНИЯ</a:t>
            </a:r>
            <a:endParaRPr/>
          </a:p>
        </p:txBody>
      </p:sp>
      <p:sp>
        <p:nvSpPr>
          <p:cNvPr id="215" name="Google Shape;215;p26"/>
          <p:cNvSpPr/>
          <p:nvPr/>
        </p:nvSpPr>
        <p:spPr>
          <a:xfrm>
            <a:off x="214313" y="1214438"/>
            <a:ext cx="4786312" cy="22467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Витамин Е содержится </a:t>
            </a:r>
            <a:endParaRPr b="1"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 следующих продуктах: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печень ;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яйца ;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пророщенные зерна пшеницы;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овсяная и гречневая крупы.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C:\Documents and Settings\Влад\Рабочий стол\1.jpeg" id="216" name="Google Shape;216;p26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7224" y="3857627"/>
            <a:ext cx="3835426" cy="235745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Documents and Settings\Влад\Рабочий стол\1.jpeg" id="217" name="Google Shape;217;p26"/>
          <p:cNvPicPr preferRelativeResize="0"/>
          <p:nvPr>
            <p:ph idx="2" type="body"/>
          </p:nvPr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429250" y="1285875"/>
            <a:ext cx="3286125" cy="21812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Documents and Settings\Влад\Рабочий стол\1.jpeg" id="218" name="Google Shape;218;p26"/>
          <p:cNvPicPr preferRelativeResize="0"/>
          <p:nvPr>
            <p:ph idx="3" type="body"/>
          </p:nvPr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429250" y="3929063"/>
            <a:ext cx="3286125" cy="230981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логотип2.png" id="219" name="Google Shape;219;p2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14282" y="214290"/>
            <a:ext cx="1428760" cy="6429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27"/>
          <p:cNvSpPr/>
          <p:nvPr/>
        </p:nvSpPr>
        <p:spPr>
          <a:xfrm>
            <a:off x="0" y="0"/>
            <a:ext cx="9144000" cy="908050"/>
          </a:xfrm>
          <a:prstGeom prst="rect">
            <a:avLst/>
          </a:prstGeom>
          <a:solidFill>
            <a:srgbClr val="FAF76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rgbClr val="E85E00"/>
                </a:solidFill>
                <a:latin typeface="Calibri"/>
                <a:ea typeface="Calibri"/>
                <a:cs typeface="Calibri"/>
                <a:sym typeface="Calibri"/>
              </a:rPr>
              <a:t>              НЕОБХОДИМЫЕ ПРОДУКТЫ </a:t>
            </a:r>
            <a:endParaRPr b="1" sz="2400">
              <a:solidFill>
                <a:srgbClr val="E85E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rgbClr val="E85E00"/>
                </a:solidFill>
                <a:latin typeface="Calibri"/>
                <a:ea typeface="Calibri"/>
                <a:cs typeface="Calibri"/>
                <a:sym typeface="Calibri"/>
              </a:rPr>
              <a:t>ДЛЯ ПОЛНЕЦЕННОГО ПИТАНИЯ</a:t>
            </a:r>
            <a:endParaRPr b="1" sz="2400">
              <a:solidFill>
                <a:srgbClr val="E46C0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p27"/>
          <p:cNvSpPr/>
          <p:nvPr/>
        </p:nvSpPr>
        <p:spPr>
          <a:xfrm flipH="1">
            <a:off x="428625" y="1214438"/>
            <a:ext cx="3571875" cy="48936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Продукты, богатые витаминами группы В: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хлеб грубого помола ;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молоко ;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творог ;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печень ;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сыр ;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яйца ;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капуста;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яблоки;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миндаль ;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помидоры ;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бобовые .</a:t>
            </a:r>
            <a:endParaRPr/>
          </a:p>
        </p:txBody>
      </p:sp>
      <p:pic>
        <p:nvPicPr>
          <p:cNvPr descr="20080616_007" id="226" name="Google Shape;226;p27"/>
          <p:cNvPicPr preferRelativeResize="0"/>
          <p:nvPr>
            <p:ph idx="2" type="body"/>
          </p:nvPr>
        </p:nvPicPr>
        <p:blipFill rotWithShape="1">
          <a:blip r:embed="rId3">
            <a:alphaModFix/>
          </a:blip>
          <a:srcRect b="8720" l="0" r="0" t="0"/>
          <a:stretch/>
        </p:blipFill>
        <p:spPr>
          <a:xfrm>
            <a:off x="4000496" y="1071546"/>
            <a:ext cx="3071836" cy="178593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24349" id="227" name="Google Shape;227;p27"/>
          <p:cNvPicPr preferRelativeResize="0"/>
          <p:nvPr>
            <p:ph idx="3" type="body"/>
          </p:nvPr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14876" y="3000372"/>
            <a:ext cx="3143272" cy="157163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oroh" id="228" name="Google Shape;228;p27"/>
          <p:cNvPicPr preferRelativeResize="0"/>
          <p:nvPr>
            <p:ph idx="3" type="body"/>
          </p:nvPr>
        </p:nvPicPr>
        <p:blipFill rotWithShape="1">
          <a:blip r:embed="rId5">
            <a:alphaModFix/>
          </a:blip>
          <a:srcRect b="14545" l="8870" r="8296" t="0"/>
          <a:stretch/>
        </p:blipFill>
        <p:spPr>
          <a:xfrm>
            <a:off x="5643570" y="4214818"/>
            <a:ext cx="3071834" cy="1981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логотип2.png" id="229" name="Google Shape;229;p2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14282" y="214290"/>
            <a:ext cx="1428760" cy="6429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8"/>
          <p:cNvSpPr/>
          <p:nvPr/>
        </p:nvSpPr>
        <p:spPr>
          <a:xfrm>
            <a:off x="0" y="0"/>
            <a:ext cx="9144000" cy="908050"/>
          </a:xfrm>
          <a:prstGeom prst="rect">
            <a:avLst/>
          </a:prstGeom>
          <a:solidFill>
            <a:srgbClr val="FAF76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rgbClr val="E85E00"/>
                </a:solidFill>
                <a:latin typeface="Calibri"/>
                <a:ea typeface="Calibri"/>
                <a:cs typeface="Calibri"/>
                <a:sym typeface="Calibri"/>
              </a:rPr>
              <a:t>           РЕКОМЕНДАЦИИ</a:t>
            </a:r>
            <a:endParaRPr b="1" sz="2400">
              <a:solidFill>
                <a:srgbClr val="E36C0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Google Shape;235;p28"/>
          <p:cNvSpPr/>
          <p:nvPr/>
        </p:nvSpPr>
        <p:spPr>
          <a:xfrm>
            <a:off x="285720" y="1142984"/>
            <a:ext cx="4572032" cy="56323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 рационе школьника обязательно должны присутствовать продукты, содержащие необходимые для жизнедеятельности минеральные соли и микроэлементы: йод, железо, фтор, кобальт, селен, медь и другие. 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ПОМНИТЕ! Детский организм способен самостоятельно определить оптимальные потребности в пищевых веществах и калориях.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citronu_bummbas_l_0" id="236" name="Google Shape;236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572132" y="3929063"/>
            <a:ext cx="3005131" cy="2692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344530c2a76c" id="237" name="Google Shape;237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500694" y="1071563"/>
            <a:ext cx="3071806" cy="26320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логотип2.png" id="238" name="Google Shape;238;p2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14282" y="214290"/>
            <a:ext cx="1428760" cy="6429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29"/>
          <p:cNvSpPr/>
          <p:nvPr/>
        </p:nvSpPr>
        <p:spPr>
          <a:xfrm>
            <a:off x="0" y="0"/>
            <a:ext cx="9144000" cy="928670"/>
          </a:xfrm>
          <a:prstGeom prst="rect">
            <a:avLst/>
          </a:prstGeom>
          <a:solidFill>
            <a:srgbClr val="FAF76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E36C0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логотип2.png" id="244" name="Google Shape;244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4282" y="214290"/>
            <a:ext cx="1428760" cy="64296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Барнаул | Рациональное питание школьников - БезФормата" id="245" name="Google Shape;245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28662" y="928670"/>
            <a:ext cx="7620000" cy="571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