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64A77-0F95-4C51-A21F-D29F0E19AD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AA314-8EA3-4EE7-B655-BDF4D2A55D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9C325-0FCB-4CD1-B20D-BFC9C8EC9B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CC5E1-3BAC-4486-A892-990AFB0BB6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3DB85-50A7-44B5-96CE-FE53773215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8C9E8-0769-42B1-AFED-FDFF748037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AA6AF-C8BD-42DD-A1DA-52FA1FCD32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8C4A6-23E4-4C68-8DD2-4070CE0A4E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41989-A16B-4F61-9972-3F098B4CEE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1F194-7AA1-42AB-B786-CA48B3C6C5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A6FC62-8A65-441E-8FB2-EEABB9ABAF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1619C20-E8BA-44EE-AE6F-46EA3C0015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A334BF-BBBD-47FE-B9C4-BEEFF5A752F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skystars.pp.ru/IMAGES/earth%20in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228600"/>
            <a:ext cx="7772400" cy="1470025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Строение Земли. Литосфера</a:t>
            </a:r>
          </a:p>
        </p:txBody>
      </p:sp>
      <p:pic>
        <p:nvPicPr>
          <p:cNvPr id="6" name="Picture 4" descr="http://skystars.pp.ru/IMAGES/earth%20in.jpg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 r:link="rId3" cstate="print"/>
          <a:srcRect l="110"/>
          <a:stretch>
            <a:fillRect/>
          </a:stretch>
        </p:blipFill>
        <p:spPr>
          <a:xfrm>
            <a:off x="1905000" y="1295400"/>
            <a:ext cx="6172200" cy="5205412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Внутреннее ядро планеты</a:t>
            </a:r>
            <a:r>
              <a:rPr lang="ru-RU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924800" cy="2743200"/>
          </a:xfrm>
        </p:spPr>
        <p:txBody>
          <a:bodyPr/>
          <a:lstStyle/>
          <a:p>
            <a:r>
              <a:rPr lang="ru-RU"/>
              <a:t>Твердое</a:t>
            </a:r>
          </a:p>
          <a:p>
            <a:r>
              <a:rPr lang="ru-RU"/>
              <a:t>Состоит из железа и никеля</a:t>
            </a:r>
          </a:p>
          <a:p>
            <a:r>
              <a:rPr lang="ru-RU"/>
              <a:t>Температура в центре 4000-5000 </a:t>
            </a:r>
            <a:r>
              <a:rPr lang="ru-RU" baseline="30000"/>
              <a:t>о</a:t>
            </a:r>
            <a:r>
              <a:rPr lang="ru-RU"/>
              <a:t>С</a:t>
            </a:r>
          </a:p>
          <a:p>
            <a:r>
              <a:rPr lang="ru-RU"/>
              <a:t>Огромное давление!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33400" y="381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rgbClr val="FF0000"/>
                </a:solidFill>
              </a:rPr>
              <a:t>Внешнее ядро планеты</a:t>
            </a:r>
            <a:r>
              <a:rPr lang="ru-RU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990600" y="4800600"/>
            <a:ext cx="731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/>
              <a:t>Жидкое, состоит из железа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/>
              <a:t>Движется и создает </a:t>
            </a:r>
            <a:r>
              <a:rPr lang="ru-RU" sz="3200">
                <a:solidFill>
                  <a:schemeClr val="accent2"/>
                </a:solidFill>
              </a:rPr>
              <a:t>магнитное поле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Нижняя мантия</a:t>
            </a:r>
            <a:r>
              <a:rPr lang="ru-RU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r>
              <a:rPr lang="ru-RU"/>
              <a:t>Твердая</a:t>
            </a:r>
          </a:p>
          <a:p>
            <a:r>
              <a:rPr lang="ru-RU"/>
              <a:t>Химический состав: диоксид кремния и оксидами магния, железа, алюминия, кальция</a:t>
            </a:r>
          </a:p>
          <a:p>
            <a:r>
              <a:rPr lang="ru-RU"/>
              <a:t>Температура  выше 2000 </a:t>
            </a:r>
            <a:r>
              <a:rPr lang="ru-RU" baseline="30000"/>
              <a:t>0</a:t>
            </a:r>
            <a:r>
              <a:rPr lang="ru-RU"/>
              <a:t>С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33400" y="3733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rgbClr val="FF0000"/>
                </a:solidFill>
              </a:rPr>
              <a:t>Верхняя мантия</a:t>
            </a:r>
            <a:r>
              <a:rPr lang="ru-RU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990600" y="4800600"/>
            <a:ext cx="731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/>
              <a:t>Жидкая (</a:t>
            </a:r>
            <a:r>
              <a:rPr lang="ru-RU" sz="3200">
                <a:solidFill>
                  <a:schemeClr val="accent2"/>
                </a:solidFill>
              </a:rPr>
              <a:t>магма</a:t>
            </a:r>
            <a:r>
              <a:rPr lang="ru-RU" sz="3200"/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/>
              <a:t>Температура  около 800 </a:t>
            </a:r>
            <a:r>
              <a:rPr lang="ru-RU" sz="3200" baseline="30000"/>
              <a:t>0</a:t>
            </a:r>
            <a:r>
              <a:rPr lang="ru-RU" sz="3200"/>
              <a:t>С</a:t>
            </a:r>
            <a:endParaRPr lang="ru-RU" sz="320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534400" cy="4724400"/>
          </a:xfrm>
        </p:spPr>
        <p:txBody>
          <a:bodyPr/>
          <a:lstStyle/>
          <a:p>
            <a:r>
              <a:rPr lang="ru-RU" sz="4000"/>
              <a:t>Вещества внешней части мантии, которые проникают в земную кору и изливаются на ее поверхность, называются </a:t>
            </a:r>
            <a:r>
              <a:rPr lang="ru-RU" sz="4000" i="1">
                <a:solidFill>
                  <a:srgbClr val="FF0000"/>
                </a:solidFill>
              </a:rPr>
              <a:t>магмой. </a:t>
            </a:r>
            <a:r>
              <a:rPr lang="ru-RU" sz="4000"/>
              <a:t> Изливающуюся на поверхность магму называют </a:t>
            </a:r>
            <a:r>
              <a:rPr lang="ru-RU" sz="4000" i="1">
                <a:solidFill>
                  <a:srgbClr val="FF0000"/>
                </a:solidFill>
              </a:rPr>
              <a:t>лавой</a:t>
            </a:r>
            <a:r>
              <a:rPr lang="ru-RU" sz="400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Vulkan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7463"/>
            <a:ext cx="7772400" cy="6840537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>
                <a:solidFill>
                  <a:srgbClr val="FF0000"/>
                </a:solidFill>
              </a:rPr>
              <a:t>Земная кора</a:t>
            </a:r>
            <a:r>
              <a:rPr lang="ru-RU" sz="4000">
                <a:solidFill>
                  <a:srgbClr val="FF0000"/>
                </a:solidFill>
              </a:rPr>
              <a:t> или </a:t>
            </a:r>
            <a:r>
              <a:rPr lang="ru-RU" sz="4000" b="1" i="1">
                <a:solidFill>
                  <a:srgbClr val="FF0000"/>
                </a:solidFill>
              </a:rPr>
              <a:t>литосфера</a:t>
            </a:r>
            <a:r>
              <a:rPr lang="ru-RU" sz="4000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На 90% состоит из оксидов, </a:t>
            </a:r>
            <a:r>
              <a:rPr lang="ru-RU" sz="2800">
                <a:solidFill>
                  <a:schemeClr val="accent2"/>
                </a:solidFill>
              </a:rPr>
              <a:t>кремния, алюминия,</a:t>
            </a:r>
            <a:r>
              <a:rPr lang="ru-RU" sz="2800"/>
              <a:t> железа, кальция, калия, натрия, магния.</a:t>
            </a:r>
          </a:p>
          <a:p>
            <a:pPr>
              <a:lnSpc>
                <a:spcPct val="90000"/>
              </a:lnSpc>
            </a:pPr>
            <a:r>
              <a:rPr lang="ru-RU" sz="2800"/>
              <a:t>Они образуют </a:t>
            </a:r>
            <a:r>
              <a:rPr lang="ru-RU" sz="2800">
                <a:solidFill>
                  <a:srgbClr val="FF0000"/>
                </a:solidFill>
              </a:rPr>
              <a:t>минералы (около 3000)  </a:t>
            </a:r>
            <a:r>
              <a:rPr lang="ru-RU" sz="2800"/>
              <a:t>– это однородные по составу и свойствам природные тела, которые образуется в результате процессов, протекающих в земной коре.</a:t>
            </a:r>
          </a:p>
          <a:p>
            <a:pPr>
              <a:lnSpc>
                <a:spcPct val="90000"/>
              </a:lnSpc>
            </a:pPr>
            <a:r>
              <a:rPr lang="ru-RU" sz="2800"/>
              <a:t>Из минералов состоят </a:t>
            </a:r>
            <a:r>
              <a:rPr lang="ru-RU" sz="2800">
                <a:solidFill>
                  <a:schemeClr val="accent2"/>
                </a:solidFill>
              </a:rPr>
              <a:t>горные породы</a:t>
            </a:r>
          </a:p>
          <a:p>
            <a:pPr>
              <a:lnSpc>
                <a:spcPct val="90000"/>
              </a:lnSpc>
            </a:pPr>
            <a:r>
              <a:rPr lang="ru-RU" sz="2800"/>
              <a:t>Минералы на основе которых получают металлы называются </a:t>
            </a:r>
            <a:r>
              <a:rPr lang="ru-RU" sz="2800">
                <a:solidFill>
                  <a:schemeClr val="accent2"/>
                </a:solidFill>
              </a:rPr>
              <a:t>рудами.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Горные породы </a:t>
            </a:r>
            <a:br>
              <a:rPr lang="ru-RU" sz="4000">
                <a:solidFill>
                  <a:srgbClr val="FF0000"/>
                </a:solidFill>
              </a:rPr>
            </a:br>
            <a:r>
              <a:rPr lang="ru-RU" sz="4000">
                <a:solidFill>
                  <a:srgbClr val="FF0000"/>
                </a:solidFill>
              </a:rPr>
              <a:t>(по происхождению)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>
                <a:solidFill>
                  <a:schemeClr val="accent2"/>
                </a:solidFill>
              </a:rPr>
              <a:t>Магматические горные породы</a:t>
            </a:r>
            <a:r>
              <a:rPr lang="ru-RU"/>
              <a:t> (60% земной коры) и образуются при застывании магмы на ее поверхности (</a:t>
            </a:r>
            <a:r>
              <a:rPr lang="ru-RU">
                <a:solidFill>
                  <a:srgbClr val="00CC66"/>
                </a:solidFill>
              </a:rPr>
              <a:t>базальты)</a:t>
            </a:r>
            <a:r>
              <a:rPr lang="ru-RU"/>
              <a:t> или в ее глубине </a:t>
            </a:r>
            <a:r>
              <a:rPr lang="ru-RU">
                <a:solidFill>
                  <a:srgbClr val="00CC66"/>
                </a:solidFill>
              </a:rPr>
              <a:t>(граниты).</a:t>
            </a:r>
            <a:r>
              <a:rPr lang="ru-RU"/>
              <a:t> 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 cstate="print"/>
          <a:srcRect l="4926" t="2495" r="3722" b="67274"/>
          <a:stretch>
            <a:fillRect/>
          </a:stretch>
        </p:blipFill>
        <p:spPr bwMode="auto">
          <a:xfrm>
            <a:off x="381000" y="3810000"/>
            <a:ext cx="41148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2" cstate="print"/>
          <a:srcRect l="4926" t="64006" r="3722" b="2266"/>
          <a:stretch>
            <a:fillRect/>
          </a:stretch>
        </p:blipFill>
        <p:spPr bwMode="auto">
          <a:xfrm>
            <a:off x="5029200" y="3810000"/>
            <a:ext cx="3810000" cy="281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610600" cy="4114800"/>
          </a:xfrm>
        </p:spPr>
        <p:txBody>
          <a:bodyPr/>
          <a:lstStyle/>
          <a:p>
            <a:r>
              <a:rPr lang="ru-RU" i="1">
                <a:solidFill>
                  <a:schemeClr val="accent2"/>
                </a:solidFill>
              </a:rPr>
              <a:t>Осадочные породы:</a:t>
            </a:r>
            <a:r>
              <a:rPr lang="ru-RU"/>
              <a:t>  </a:t>
            </a:r>
            <a:r>
              <a:rPr lang="ru-RU">
                <a:solidFill>
                  <a:srgbClr val="FF0000"/>
                </a:solidFill>
              </a:rPr>
              <a:t>а)</a:t>
            </a:r>
            <a:r>
              <a:rPr lang="ru-RU"/>
              <a:t> </a:t>
            </a:r>
            <a:r>
              <a:rPr lang="ru-RU">
                <a:solidFill>
                  <a:srgbClr val="FF0000"/>
                </a:solidFill>
              </a:rPr>
              <a:t>неорганические</a:t>
            </a:r>
            <a:r>
              <a:rPr lang="ru-RU"/>
              <a:t> результат отложения на суше и на дне океанов различных горных пород (</a:t>
            </a:r>
            <a:r>
              <a:rPr lang="ru-RU">
                <a:solidFill>
                  <a:schemeClr val="hlink"/>
                </a:solidFill>
              </a:rPr>
              <a:t>песок, </a:t>
            </a:r>
            <a:r>
              <a:rPr lang="ru-RU">
                <a:solidFill>
                  <a:srgbClr val="00CC66"/>
                </a:solidFill>
              </a:rPr>
              <a:t>галька, песчаник</a:t>
            </a:r>
            <a:r>
              <a:rPr lang="ru-RU"/>
              <a:t>); </a:t>
            </a:r>
            <a:r>
              <a:rPr lang="ru-RU">
                <a:solidFill>
                  <a:srgbClr val="FF0000"/>
                </a:solidFill>
              </a:rPr>
              <a:t>б) органические</a:t>
            </a:r>
            <a:r>
              <a:rPr lang="ru-RU"/>
              <a:t> (</a:t>
            </a:r>
            <a:r>
              <a:rPr lang="ru-RU">
                <a:solidFill>
                  <a:srgbClr val="00CC66"/>
                </a:solidFill>
              </a:rPr>
              <a:t>известняк, каменный уголь</a:t>
            </a:r>
            <a:r>
              <a:rPr lang="ru-RU"/>
              <a:t>), а также являться продуктами химических реакций </a:t>
            </a:r>
            <a:r>
              <a:rPr lang="ru-RU">
                <a:solidFill>
                  <a:srgbClr val="00CC66"/>
                </a:solidFill>
              </a:rPr>
              <a:t>(калийные соли</a:t>
            </a:r>
            <a:r>
              <a:rPr lang="ru-RU"/>
              <a:t>).</a:t>
            </a:r>
          </a:p>
        </p:txBody>
      </p:sp>
      <p:pic>
        <p:nvPicPr>
          <p:cNvPr id="14341" name="Picture 5" descr="limestone_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8100"/>
            <a:ext cx="3571875" cy="3009900"/>
          </a:xfrm>
          <a:prstGeom prst="rect">
            <a:avLst/>
          </a:prstGeom>
          <a:noFill/>
        </p:spPr>
      </p:pic>
      <p:pic>
        <p:nvPicPr>
          <p:cNvPr id="14343" name="Picture 7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2905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610600" cy="6248400"/>
          </a:xfrm>
        </p:spPr>
        <p:txBody>
          <a:bodyPr/>
          <a:lstStyle/>
          <a:p>
            <a:r>
              <a:rPr lang="ru-RU" i="1">
                <a:solidFill>
                  <a:srgbClr val="FF0000"/>
                </a:solidFill>
              </a:rPr>
              <a:t>Метаморфические породы</a:t>
            </a:r>
            <a:r>
              <a:rPr lang="ru-RU"/>
              <a:t> - это результат превращения разных горных пород под действием давления, температуры или химических веществ </a:t>
            </a:r>
            <a:r>
              <a:rPr lang="ru-RU">
                <a:solidFill>
                  <a:srgbClr val="00CC66"/>
                </a:solidFill>
              </a:rPr>
              <a:t>(гипс, мрамор, сланец).</a:t>
            </a:r>
          </a:p>
        </p:txBody>
      </p:sp>
      <p:pic>
        <p:nvPicPr>
          <p:cNvPr id="15365" name="Picture 5" descr="ac22fbe9ac377fdef720a313903168f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63888"/>
            <a:ext cx="4343400" cy="3694112"/>
          </a:xfrm>
          <a:prstGeom prst="rect">
            <a:avLst/>
          </a:prstGeom>
          <a:noFill/>
        </p:spPr>
      </p:pic>
      <p:pic>
        <p:nvPicPr>
          <p:cNvPr id="15367" name="Picture 7" descr="slan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Элементный состав литосферы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>
            <p:ph idx="1"/>
          </p:nvPr>
        </p:nvGraphicFramePr>
        <p:xfrm>
          <a:off x="-762000" y="1371600"/>
          <a:ext cx="10668000" cy="5486400"/>
        </p:xfrm>
        <a:graphic>
          <a:graphicData uri="http://schemas.openxmlformats.org/presentationml/2006/ole">
            <p:oleObj spid="_x0000_s16388" name="Диаграмма" r:id="rId3" imgW="4019550" imgH="206692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Как изучают литосферу?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257800"/>
          </a:xfrm>
        </p:spPr>
        <p:txBody>
          <a:bodyPr/>
          <a:lstStyle/>
          <a:p>
            <a:r>
              <a:rPr lang="ru-RU"/>
              <a:t>Самая глубокая скважина пробурена на Кольском полуострове и  составляет 12240 м. </a:t>
            </a:r>
            <a:r>
              <a:rPr lang="ru-RU">
                <a:solidFill>
                  <a:schemeClr val="accent2"/>
                </a:solidFill>
              </a:rPr>
              <a:t>Много это или мало?</a:t>
            </a:r>
            <a:r>
              <a:rPr lang="ru-RU"/>
              <a:t> </a:t>
            </a:r>
          </a:p>
          <a:p>
            <a:r>
              <a:rPr lang="ru-RU"/>
              <a:t>Если представить Землю размером с большой арбуз, то самая глубокая скважина проникла вглубь только на 0,4 мм, т.е. проколола лишь поверхностный зеленый слой кожуры!!!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Как изучают литосферу?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chemeClr val="accent2"/>
                </a:solidFill>
              </a:rPr>
              <a:t>Сейсмический метод</a:t>
            </a:r>
            <a:r>
              <a:rPr lang="ru-RU"/>
              <a:t>, основанный на распространении волн и их деформаций в недрах. Скорость волн измеряется специальными приборами – </a:t>
            </a:r>
            <a:r>
              <a:rPr lang="ru-RU">
                <a:solidFill>
                  <a:schemeClr val="accent2"/>
                </a:solidFill>
              </a:rPr>
              <a:t>сейсмографами, </a:t>
            </a:r>
            <a:r>
              <a:rPr lang="ru-RU"/>
              <a:t>которые также определяют силу землетрясений.</a:t>
            </a:r>
          </a:p>
          <a:p>
            <a:r>
              <a:rPr lang="ru-RU">
                <a:solidFill>
                  <a:schemeClr val="accent2"/>
                </a:solidFill>
              </a:rPr>
              <a:t>Сейсмические волны:</a:t>
            </a:r>
            <a:r>
              <a:rPr lang="ru-RU"/>
              <a:t> продольные, поперечные, поверхностные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s158552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6494463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Землетрясения</a:t>
            </a:r>
            <a:r>
              <a:rPr lang="ru-RU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r>
              <a:rPr lang="ru-RU"/>
              <a:t>Подземные толчки и колебания поверхности Земли, вызванные  взаимным перемещением </a:t>
            </a:r>
            <a:r>
              <a:rPr lang="ru-RU">
                <a:solidFill>
                  <a:schemeClr val="accent2"/>
                </a:solidFill>
              </a:rPr>
              <a:t>литосферных плит</a:t>
            </a:r>
            <a:r>
              <a:rPr lang="ru-RU"/>
              <a:t> (тектоническими процессами).</a:t>
            </a:r>
          </a:p>
          <a:p>
            <a:r>
              <a:rPr lang="ru-RU" i="1">
                <a:solidFill>
                  <a:schemeClr val="accent2"/>
                </a:solidFill>
              </a:rPr>
              <a:t>А) Тектонические</a:t>
            </a:r>
            <a:r>
              <a:rPr lang="ru-RU" i="1"/>
              <a:t> - </a:t>
            </a:r>
            <a:r>
              <a:rPr lang="ru-RU"/>
              <a:t>глубинные разломы в земной коре. </a:t>
            </a:r>
          </a:p>
          <a:p>
            <a:r>
              <a:rPr lang="ru-RU" i="1">
                <a:solidFill>
                  <a:schemeClr val="accent2"/>
                </a:solidFill>
              </a:rPr>
              <a:t>Б) Вулканические</a:t>
            </a:r>
            <a:r>
              <a:rPr lang="ru-RU" i="1"/>
              <a:t> - </a:t>
            </a:r>
            <a:r>
              <a:rPr lang="ru-RU"/>
              <a:t>резкие перемещения расплава магмы в недрах Земли или в результате возникновения разломов.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>
                <a:solidFill>
                  <a:srgbClr val="FF0000"/>
                </a:solidFill>
              </a:rPr>
              <a:t>Теория литосферных плит (1912 г. А. Вегенер</a:t>
            </a:r>
            <a:r>
              <a:rPr lang="ru-RU" sz="400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На Земле существовал единый материк Пангея 200 млн. лет назад;</a:t>
            </a:r>
          </a:p>
          <a:p>
            <a:pPr>
              <a:lnSpc>
                <a:spcPct val="90000"/>
              </a:lnSpc>
            </a:pPr>
            <a:r>
              <a:rPr lang="ru-RU" sz="2800"/>
              <a:t>В Мезозойскую эру  Пангея раскололась на несколько материков, между которыми образовались океаны.</a:t>
            </a:r>
          </a:p>
          <a:p>
            <a:pPr>
              <a:lnSpc>
                <a:spcPct val="90000"/>
              </a:lnSpc>
            </a:pPr>
            <a:r>
              <a:rPr lang="ru-RU" sz="2800"/>
              <a:t> Границы литосферных плит </a:t>
            </a:r>
            <a:r>
              <a:rPr lang="ru-RU" sz="2800">
                <a:solidFill>
                  <a:schemeClr val="accent2"/>
                </a:solidFill>
              </a:rPr>
              <a:t>(океанические и смешанные)</a:t>
            </a:r>
            <a:r>
              <a:rPr lang="ru-RU" sz="2800"/>
              <a:t> не совпадают с границами материков и континентов. </a:t>
            </a:r>
          </a:p>
          <a:p>
            <a:pPr>
              <a:lnSpc>
                <a:spcPct val="90000"/>
              </a:lnSpc>
            </a:pPr>
            <a:r>
              <a:rPr lang="ru-RU" sz="2800"/>
              <a:t>Плиты медленно перемещаются относительно друг друга – около 30 см в год!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7" name="Picture 5" descr="72656804_litosf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Пояса сейсмичности</a:t>
            </a:r>
            <a:r>
              <a:rPr lang="ru-RU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257800"/>
          </a:xfrm>
        </p:spPr>
        <p:txBody>
          <a:bodyPr/>
          <a:lstStyle/>
          <a:p>
            <a:r>
              <a:rPr lang="ru-RU" sz="2800" i="1">
                <a:solidFill>
                  <a:schemeClr val="accent2"/>
                </a:solidFill>
              </a:rPr>
              <a:t>Тихоокеанский пояс</a:t>
            </a:r>
            <a:r>
              <a:rPr lang="ru-RU" sz="2800"/>
              <a:t> протягивается вдоль восточного побережья Азии, к северу и востоку от Австралии, вдоль западного побережья Америки (68% всех землетрясений, особенно в Японии и на Филиппинах).</a:t>
            </a:r>
            <a:r>
              <a:rPr lang="ru-RU" sz="2800" i="1"/>
              <a:t> </a:t>
            </a:r>
          </a:p>
          <a:p>
            <a:r>
              <a:rPr lang="ru-RU" sz="2800" i="1">
                <a:solidFill>
                  <a:schemeClr val="accent2"/>
                </a:solidFill>
              </a:rPr>
              <a:t>Средиземноморский пояс</a:t>
            </a:r>
            <a:r>
              <a:rPr lang="ru-RU" sz="2800"/>
              <a:t> охватывает острова Зеленого Мыса - Португалию - Средиземное и Черное моря - Малую Азию - Гималаи - Индонезию с боковой ветвью в сторону Центрального Китая. С этим поясом связано 21% землетрясений.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rgbClr val="FF0000"/>
                </a:solidFill>
              </a:rPr>
              <a:t>Магнитуда землетрясения</a:t>
            </a:r>
            <a:r>
              <a:rPr lang="ru-RU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25780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- это величина, характеризующая энергию, выделившуюся при возникновении сейсмических волн.</a:t>
            </a:r>
          </a:p>
          <a:p>
            <a:pPr>
              <a:buFontTx/>
              <a:buNone/>
            </a:pPr>
            <a:r>
              <a:rPr lang="ru-RU" b="1" i="1"/>
              <a:t> - шкала магнитуд</a:t>
            </a:r>
            <a:r>
              <a:rPr lang="ru-RU"/>
              <a:t> называется также </a:t>
            </a:r>
            <a:r>
              <a:rPr lang="ru-RU" b="1" i="1"/>
              <a:t>шкалой Рихтера</a:t>
            </a:r>
            <a:r>
              <a:rPr lang="ru-RU"/>
              <a:t> </a:t>
            </a:r>
          </a:p>
          <a:p>
            <a:pPr>
              <a:buFontTx/>
              <a:buNone/>
            </a:pPr>
            <a:endParaRPr lang="ru-RU"/>
          </a:p>
        </p:txBody>
      </p:sp>
      <p:pic>
        <p:nvPicPr>
          <p:cNvPr id="25605" name="Picture 5" descr="richter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686175"/>
            <a:ext cx="2009775" cy="317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Интенсивность и магнитуда!</a:t>
            </a:r>
          </a:p>
        </p:txBody>
      </p:sp>
      <p:graphicFrame>
        <p:nvGraphicFramePr>
          <p:cNvPr id="26780" name="Group 156"/>
          <p:cNvGraphicFramePr>
            <a:graphicFrameLocks noGrp="1"/>
          </p:cNvGraphicFramePr>
          <p:nvPr>
            <p:ph idx="1"/>
          </p:nvPr>
        </p:nvGraphicFramePr>
        <p:xfrm>
          <a:off x="1143000" y="1524000"/>
          <a:ext cx="6553200" cy="3034348"/>
        </p:xfrm>
        <a:graphic>
          <a:graphicData uri="http://schemas.openxmlformats.org/drawingml/2006/table">
            <a:tbl>
              <a:tblPr/>
              <a:tblGrid>
                <a:gridCol w="2024063"/>
                <a:gridCol w="596900"/>
                <a:gridCol w="1374775"/>
                <a:gridCol w="792162"/>
                <a:gridCol w="1765300"/>
              </a:tblGrid>
              <a:tr h="80168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Высота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(км)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Магнитуда (по шкале  Рихтера)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— 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— 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— 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— 11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— 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— 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781" name="Rectangle 157"/>
          <p:cNvSpPr>
            <a:spLocks noChangeArrowheads="1"/>
          </p:cNvSpPr>
          <p:nvPr/>
        </p:nvSpPr>
        <p:spPr bwMode="auto">
          <a:xfrm>
            <a:off x="457200" y="510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800">
                <a:solidFill>
                  <a:schemeClr val="tx2"/>
                </a:solidFill>
              </a:rPr>
              <a:t>Интенсивность проявления землетрясений на поверхности измеряется в баллах и зависит от глубины очага и магнитуды землетрясения, служащей мерой его энергии.</a:t>
            </a:r>
            <a:r>
              <a:rPr lang="ru-RU" sz="440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Цунами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Это гигантские волны, возникающие при подводных землетрясениях или извержениях вулканов </a:t>
            </a:r>
          </a:p>
          <a:p>
            <a:r>
              <a:rPr lang="ru-RU"/>
              <a:t>Скорость распространения цунами– до 1000 км/ч  !!!</a:t>
            </a:r>
          </a:p>
          <a:p>
            <a:r>
              <a:rPr lang="ru-RU"/>
              <a:t>На морском берегу может </a:t>
            </a:r>
          </a:p>
          <a:p>
            <a:pPr>
              <a:buFontTx/>
              <a:buNone/>
            </a:pPr>
            <a:r>
              <a:rPr lang="ru-RU"/>
              <a:t>достигать 50 м!!!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Tsunami_20_28Amateur_20Picture_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-950913"/>
            <a:ext cx="9296400" cy="7808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640</Words>
  <Application>Microsoft Office PowerPoint</Application>
  <PresentationFormat>Экран (4:3)</PresentationFormat>
  <Paragraphs>77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Оформление по умолчанию</vt:lpstr>
      <vt:lpstr>Диаграмма Microsoft Office Excel</vt:lpstr>
      <vt:lpstr>Строение Земли. Литосфера</vt:lpstr>
      <vt:lpstr>Внутреннее ядро планеты </vt:lpstr>
      <vt:lpstr>Нижняя мантия </vt:lpstr>
      <vt:lpstr>Слайд 4</vt:lpstr>
      <vt:lpstr>Слайд 5</vt:lpstr>
      <vt:lpstr>Земная кора или литосфера </vt:lpstr>
      <vt:lpstr>Горные породы  (по происхождению)</vt:lpstr>
      <vt:lpstr>Слайд 8</vt:lpstr>
      <vt:lpstr>Слайд 9</vt:lpstr>
      <vt:lpstr>Элементный состав литосферы</vt:lpstr>
      <vt:lpstr>Как изучают литосферу?</vt:lpstr>
      <vt:lpstr>Как изучают литосферу?</vt:lpstr>
      <vt:lpstr>Слайд 13</vt:lpstr>
      <vt:lpstr>Землетрясения </vt:lpstr>
      <vt:lpstr>Теория литосферных плит (1912 г. А. Вегенер)</vt:lpstr>
      <vt:lpstr>Слайд 16</vt:lpstr>
      <vt:lpstr>Пояса сейсмичности </vt:lpstr>
      <vt:lpstr>Магнитуда землетрясения </vt:lpstr>
      <vt:lpstr>Интенсивность и магнитуда!</vt:lpstr>
      <vt:lpstr>Цунами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</dc:creator>
  <cp:lastModifiedBy>mom</cp:lastModifiedBy>
  <cp:revision>10</cp:revision>
  <cp:lastPrinted>1601-01-01T00:00:00Z</cp:lastPrinted>
  <dcterms:created xsi:type="dcterms:W3CDTF">1601-01-01T00:00:00Z</dcterms:created>
  <dcterms:modified xsi:type="dcterms:W3CDTF">2015-01-04T14:49:49Z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