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sldIdLst>
    <p:sldId id="297" r:id="rId2"/>
    <p:sldId id="299" r:id="rId3"/>
    <p:sldId id="300" r:id="rId4"/>
    <p:sldId id="301" r:id="rId5"/>
    <p:sldId id="302" r:id="rId6"/>
    <p:sldId id="298"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96" r:id="rId27"/>
    <p:sldId id="295" r:id="rId28"/>
    <p:sldId id="277" r:id="rId29"/>
    <p:sldId id="278" r:id="rId30"/>
    <p:sldId id="279" r:id="rId31"/>
    <p:sldId id="280" r:id="rId32"/>
    <p:sldId id="281" r:id="rId33"/>
    <p:sldId id="282" r:id="rId34"/>
    <p:sldId id="283" r:id="rId35"/>
    <p:sldId id="284" r:id="rId36"/>
    <p:sldId id="289" r:id="rId37"/>
    <p:sldId id="290" r:id="rId38"/>
    <p:sldId id="285" r:id="rId39"/>
    <p:sldId id="286" r:id="rId40"/>
    <p:sldId id="287" r:id="rId41"/>
    <p:sldId id="288" r:id="rId42"/>
    <p:sldId id="291" r:id="rId43"/>
    <p:sldId id="292" r:id="rId44"/>
    <p:sldId id="293" r:id="rId45"/>
    <p:sldId id="294" r:id="rId46"/>
  </p:sldIdLst>
  <p:sldSz cx="9144000" cy="6858000" type="screen4x3"/>
  <p:notesSz cx="6858000" cy="9144000"/>
  <p:defaultTextStyle>
    <a:defPPr>
      <a:defRPr lang="ru-RU"/>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3" autoAdjust="0"/>
  </p:normalViewPr>
  <p:slideViewPr>
    <p:cSldViewPr>
      <p:cViewPr>
        <p:scale>
          <a:sx n="29" d="100"/>
          <a:sy n="29" d="100"/>
        </p:scale>
        <p:origin x="-1867" y="-5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pPr>
              <a:defRPr/>
            </a:pPr>
            <a:endParaRPr lang="ru-RU"/>
          </a:p>
        </p:txBody>
      </p:sp>
      <p:sp>
        <p:nvSpPr>
          <p:cNvPr id="17" name="Нижний колонтитул 16"/>
          <p:cNvSpPr>
            <a:spLocks noGrp="1"/>
          </p:cNvSpPr>
          <p:nvPr>
            <p:ph type="ftr" sz="quarter" idx="11"/>
          </p:nvPr>
        </p:nvSpPr>
        <p:spPr/>
        <p:txBody>
          <a:bodyPr/>
          <a:lstStyle/>
          <a:p>
            <a:pPr>
              <a:defRPr/>
            </a:pPr>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A0052D29-AD6E-4BF7-A0FF-9CFD3CEF9ACF}" type="slidenum">
              <a:rPr lang="ru-RU" smtClean="0"/>
              <a:pPr>
                <a:defRPr/>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AD62691D-8EDF-4C4D-A680-ED9C688B5AA1}" type="slidenum">
              <a:rPr lang="ru-RU" smtClean="0"/>
              <a:pPr>
                <a:defRPr/>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pPr>
              <a:defRPr/>
            </a:pPr>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pPr>
              <a:defRPr/>
            </a:pPr>
            <a:fld id="{380B4965-BE6A-4AC2-BA49-44BD2EFBBB38}"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EF722DF4-0DBA-4DB9-A8A3-67D74E04AE69}" type="slidenum">
              <a:rPr lang="ru-RU" smtClean="0"/>
              <a:pPr>
                <a:defRPr/>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39BD3A15-AB22-4A0A-ACD0-AF41B1047DE5}" type="slidenum">
              <a:rPr lang="ru-RU" smtClean="0"/>
              <a:pPr>
                <a:defRPr/>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540812A3-0C0C-4AF4-A677-94AD6C4B0FDD}"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294D4FE9-D3C0-4E43-9EAA-5D0460990711}"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FAED84DF-2702-428A-AF93-76185B081311}" type="slidenum">
              <a:rPr lang="ru-RU" smtClean="0"/>
              <a:pPr>
                <a:defRPr/>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pPr>
              <a:defRPr/>
            </a:pPr>
            <a:endParaRPr lang="ru-RU"/>
          </a:p>
        </p:txBody>
      </p:sp>
      <p:sp>
        <p:nvSpPr>
          <p:cNvPr id="7" name="Номер слайда 6"/>
          <p:cNvSpPr>
            <a:spLocks noGrp="1"/>
          </p:cNvSpPr>
          <p:nvPr>
            <p:ph type="sldNum" sz="quarter" idx="12"/>
          </p:nvPr>
        </p:nvSpPr>
        <p:spPr>
          <a:xfrm>
            <a:off x="146304" y="6208776"/>
            <a:ext cx="457200" cy="457200"/>
          </a:xfrm>
        </p:spPr>
        <p:txBody>
          <a:bodyPr/>
          <a:lstStyle/>
          <a:p>
            <a:pPr>
              <a:defRPr/>
            </a:pPr>
            <a:fld id="{94FE313F-2BCD-46C6-96AD-AF713FD6D5F0}" type="slidenum">
              <a:rPr lang="ru-RU" smtClean="0"/>
              <a:pPr>
                <a:defRPr/>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C4DB2632-D54E-4634-99A7-AC631C0C5D81}"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667C8CF3-F142-4641-8039-BA2C10B298BF}"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457200" y="1600200"/>
            <a:ext cx="4038600" cy="4525963"/>
          </a:xfrm>
        </p:spPr>
        <p:txBody>
          <a:bodyPr/>
          <a:lstStyle/>
          <a:p>
            <a:pPr lvl="0"/>
            <a:endParaRPr lang="ru-RU" noProof="0" smtClean="0"/>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24DA5BC-7972-4A72-BA27-7F6421A1A7CA}"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CF044BC-9D50-4B9F-BADC-FA93EA0C586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079D002B-3265-4844-9EB3-FAF7D14AEDB4}"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clublady.narod.ru/nikola.htm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krotov.info/history/09/3/flor_01.htm" TargetMode="External"/><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libholy.narod.ru/olga.htm" TargetMode="External"/><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hyperlink" Target="http://arh-gavriil.bsu.edu.ru/calendar/Life/life6777.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ricolor.org/history/ka/kr/1" TargetMode="External"/><Relationship Id="rId2" Type="http://schemas.openxmlformats.org/officeDocument/2006/relationships/image" Target="../media/image6.jpeg"/><Relationship Id="rId1" Type="http://schemas.openxmlformats.org/officeDocument/2006/relationships/slideLayout" Target="../slideLayouts/slideLayout12.xml"/><Relationship Id="rId5" Type="http://schemas.openxmlformats.org/officeDocument/2006/relationships/hyperlink" Target="http://days.pravoslavie.ru/Life/life6508.htm" TargetMode="External"/><Relationship Id="rId4" Type="http://schemas.openxmlformats.org/officeDocument/2006/relationships/hyperlink" Target="http://lib.ru/HISTORY/RUSSIA/povest.tx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olyane.narod.ru/saint/kniaz/borisogleb/boris_gleb_life.htm" TargetMode="External"/><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hyperlink" Target="http://www.pravoslavie.ru/archiv/borisgleb.ht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pravoslavie.ru/put/sv/muromec.htm" TargetMode="External"/><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hyperlink" Target="http://www.5ka.ru/41/36910/1.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old-rus.narod.ru/07-43.html" TargetMode="External"/><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hyperlink" Target="http://www.pravoslavie.ru/put/040928154026" TargetMode="External"/><Relationship Id="rId5" Type="http://schemas.openxmlformats.org/officeDocument/2006/relationships/hyperlink" Target="http://www.pravoslavie.ru/put/050323114727" TargetMode="External"/><Relationship Id="rId4" Type="http://schemas.openxmlformats.org/officeDocument/2006/relationships/hyperlink" Target="http://life.orthomed.ru/zhizn/semia/00045.ht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nevckij.narod.ru/zhitie1.htm" TargetMode="External"/><Relationship Id="rId2" Type="http://schemas.openxmlformats.org/officeDocument/2006/relationships/image" Target="../media/image10.jpeg"/><Relationship Id="rId1" Type="http://schemas.openxmlformats.org/officeDocument/2006/relationships/slideLayout" Target="../slideLayouts/slideLayout12.xml"/><Relationship Id="rId5" Type="http://schemas.openxmlformats.org/officeDocument/2006/relationships/hyperlink" Target="http://www.pravmir.ru/article_159.html" TargetMode="External"/><Relationship Id="rId4" Type="http://schemas.openxmlformats.org/officeDocument/2006/relationships/hyperlink" Target="http://his.1september.ru/articlef.php?ID=200004308"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hrono.info/biograf/sergirad.html" TargetMode="External"/><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vsetsaritsa.ru/dsQsdsEndsAmodedsEarticlesdsAoptiondsEfulldsAsdsEndsAiddsE48.htm.htm" TargetMode="External"/><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hurch.by/resource/Dir0262/Dir0263/Page0276.html" TargetMode="External"/><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hyperlink" Target="http://ru.wikipedia.org/wiki"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days.pravoslavie.ru/Life/life351.htm" TargetMode="External"/><Relationship Id="rId2" Type="http://schemas.openxmlformats.org/officeDocument/2006/relationships/image" Target="../media/image14.jpeg"/><Relationship Id="rId1" Type="http://schemas.openxmlformats.org/officeDocument/2006/relationships/slideLayout" Target="../slideLayouts/slideLayout12.xml"/><Relationship Id="rId5" Type="http://schemas.openxmlformats.org/officeDocument/2006/relationships/hyperlink" Target="http://xenia-spb.narod.ru/htmls/life.htm" TargetMode="External"/><Relationship Id="rId4" Type="http://schemas.openxmlformats.org/officeDocument/2006/relationships/hyperlink" Target="http://orthodox.spbu.ru/x-k.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hram-troizy.narod.ru/admiral.html" TargetMode="External"/><Relationship Id="rId2" Type="http://schemas.openxmlformats.org/officeDocument/2006/relationships/image" Target="../media/image15.jpeg"/><Relationship Id="rId1" Type="http://schemas.openxmlformats.org/officeDocument/2006/relationships/slideLayout" Target="../slideLayouts/slideLayout12.xml"/><Relationship Id="rId5" Type="http://schemas.openxmlformats.org/officeDocument/2006/relationships/hyperlink" Target="http://www.golos-sovesti.ru/?topic_id=1&amp;gzt_id=188" TargetMode="External"/><Relationship Id="rId4" Type="http://schemas.openxmlformats.org/officeDocument/2006/relationships/hyperlink" Target="http://cultrus.roskultura.ru/ty2.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ays.pravoslavie.ru/Life/life138.htm" TargetMode="External"/><Relationship Id="rId2" Type="http://schemas.openxmlformats.org/officeDocument/2006/relationships/image" Target="../media/image16.jpeg"/><Relationship Id="rId1" Type="http://schemas.openxmlformats.org/officeDocument/2006/relationships/slideLayout" Target="../slideLayouts/slideLayout12.xml"/><Relationship Id="rId4" Type="http://schemas.openxmlformats.org/officeDocument/2006/relationships/hyperlink" Target="http://st-nikolas.orthodoxy.ru/newmartyres/serafim.html"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azbuka.webzone.ru/amwrosiy.htm" TargetMode="External"/><Relationship Id="rId2" Type="http://schemas.openxmlformats.org/officeDocument/2006/relationships/image" Target="../media/image17.jpeg"/><Relationship Id="rId1" Type="http://schemas.openxmlformats.org/officeDocument/2006/relationships/slideLayout" Target="../slideLayouts/slideLayout12.xml"/><Relationship Id="rId4" Type="http://schemas.openxmlformats.org/officeDocument/2006/relationships/hyperlink" Target="http://www.pravbeseda.ru/library/index.php?page=book&amp;id=308"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vos.1september.ru/2002/02/14.htm" TargetMode="External"/><Relationship Id="rId2" Type="http://schemas.openxmlformats.org/officeDocument/2006/relationships/image" Target="../media/image18.jpeg"/><Relationship Id="rId1" Type="http://schemas.openxmlformats.org/officeDocument/2006/relationships/slideLayout" Target="../slideLayouts/slideLayout12.xml"/><Relationship Id="rId5" Type="http://schemas.openxmlformats.org/officeDocument/2006/relationships/hyperlink" Target="http://www.ihtus.ru/edu18.shtml" TargetMode="External"/><Relationship Id="rId4" Type="http://schemas.openxmlformats.org/officeDocument/2006/relationships/hyperlink" Target="http://pmp.perm.ru/assets/files/pheophan.ht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hamburg-hram.de/ioann/slujenie" TargetMode="External"/><Relationship Id="rId2" Type="http://schemas.openxmlformats.org/officeDocument/2006/relationships/image" Target="../media/image19.jpeg"/><Relationship Id="rId1" Type="http://schemas.openxmlformats.org/officeDocument/2006/relationships/slideLayout" Target="../slideLayouts/slideLayout12.xml"/><Relationship Id="rId4" Type="http://schemas.openxmlformats.org/officeDocument/2006/relationships/hyperlink" Target="http://prometeus.nsc.ru/archives/exhibit2/pastors.ssi"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orthomed.ru/pms.php?id=library.saints.luka-1" TargetMode="External"/><Relationship Id="rId2" Type="http://schemas.openxmlformats.org/officeDocument/2006/relationships/image" Target="../media/image20.jpeg"/><Relationship Id="rId1" Type="http://schemas.openxmlformats.org/officeDocument/2006/relationships/slideLayout" Target="../slideLayouts/slideLayout12.xml"/><Relationship Id="rId5" Type="http://schemas.openxmlformats.org/officeDocument/2006/relationships/hyperlink" Target="http://www.mapetrus.narod.ru/st.luka.htm" TargetMode="External"/><Relationship Id="rId4" Type="http://schemas.openxmlformats.org/officeDocument/2006/relationships/hyperlink" Target="http://www.librarium.orthodoxy.ru/jpsalvj.ht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1091;&#1089;&#1086;&#1074;&#1086;&#1093;&#1088;&#1072;&#1084;.&#1088;&#1092;/o-chrame/2011-01-05-12-11-32?start=1" TargetMode="External"/><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hyperlink" Target="http://days.pravoslavie.ru/Life/life357.ht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zhar-ptiza.narod.ru/publication_13.htm%20%20%20%20&#1057;&#1091;&#1093;&#1080;&#1085;&#1080;&#1085;&#1072;%20&#1053;.&#1045;.%20&#1063;&#1077;&#1090;&#1099;&#1088;&#1077;%20&#1082;&#1088;&#1077;&#1089;&#1090;&#1072;%20&#1074;%20&#1085;&#1077;&#1073;&#1077;%20&#1056;&#1086;&#1089;&#1089;&#1080;&#1080;/%20&#1056;&#1091;&#1089;&#1089;&#1082;&#1080;&#1081;%20&#1044;&#1086;&#1084;.-2003.-&#1057;.39." TargetMode="External"/><Relationship Id="rId2" Type="http://schemas.openxmlformats.org/officeDocument/2006/relationships/image" Target="../media/image2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a:xfrm>
            <a:off x="0" y="274638"/>
            <a:ext cx="8229600" cy="1143000"/>
          </a:xfrm>
        </p:spPr>
        <p:txBody>
          <a:bodyPr>
            <a:normAutofit/>
          </a:bodyPr>
          <a:lstStyle/>
          <a:p>
            <a:pPr eaLnBrk="1" hangingPunct="1"/>
            <a:r>
              <a:rPr lang="ru-RU" sz="5400" b="1" smtClean="0">
                <a:solidFill>
                  <a:srgbClr val="FF3300"/>
                </a:solidFill>
              </a:rPr>
              <a:t>СВЯТЫЕ ЗЕМЛИ РУССКОЙ</a:t>
            </a:r>
          </a:p>
        </p:txBody>
      </p:sp>
      <p:pic>
        <p:nvPicPr>
          <p:cNvPr id="2051" name="Picture 7"/>
          <p:cNvPicPr>
            <a:picLocks noGrp="1" noChangeAspect="1" noChangeArrowheads="1"/>
          </p:cNvPicPr>
          <p:nvPr>
            <p:ph sz="half" idx="4294967295"/>
          </p:nvPr>
        </p:nvPicPr>
        <p:blipFill>
          <a:blip r:embed="rId2" cstate="print"/>
          <a:srcRect/>
          <a:stretch>
            <a:fillRect/>
          </a:stretch>
        </p:blipFill>
        <p:spPr>
          <a:xfrm>
            <a:off x="238579" y="1988840"/>
            <a:ext cx="6349695" cy="3600400"/>
          </a:xfrm>
          <a:noFill/>
        </p:spPr>
      </p:pic>
      <p:sp>
        <p:nvSpPr>
          <p:cNvPr id="2052" name="Rectangle 3"/>
          <p:cNvSpPr>
            <a:spLocks noGrp="1" noChangeArrowheads="1"/>
          </p:cNvSpPr>
          <p:nvPr>
            <p:ph type="body" sz="half" idx="4294967295"/>
          </p:nvPr>
        </p:nvSpPr>
        <p:spPr>
          <a:xfrm>
            <a:off x="5105400" y="1341438"/>
            <a:ext cx="4038600" cy="4525962"/>
          </a:xfrm>
        </p:spPr>
        <p:txBody>
          <a:bodyPr/>
          <a:lstStyle/>
          <a:p>
            <a:pPr algn="ctr" eaLnBrk="1" hangingPunct="1">
              <a:lnSpc>
                <a:spcPct val="80000"/>
              </a:lnSpc>
              <a:buFontTx/>
              <a:buNone/>
            </a:pPr>
            <a:endParaRPr lang="ru-RU" sz="2000" b="1" dirty="0" smtClean="0">
              <a:solidFill>
                <a:srgbClr val="FF3300"/>
              </a:solidFill>
            </a:endParaRPr>
          </a:p>
          <a:p>
            <a:pPr algn="ctr" eaLnBrk="1" hangingPunct="1">
              <a:lnSpc>
                <a:spcPct val="80000"/>
              </a:lnSpc>
              <a:buFontTx/>
              <a:buNone/>
            </a:pPr>
            <a:endParaRPr lang="ru-RU" sz="4400" b="1" dirty="0" smtClean="0">
              <a:solidFill>
                <a:srgbClr val="FF3300"/>
              </a:solidFill>
            </a:endParaRPr>
          </a:p>
          <a:p>
            <a:pPr algn="ctr" eaLnBrk="1" hangingPunct="1">
              <a:lnSpc>
                <a:spcPct val="80000"/>
              </a:lnSpc>
              <a:buFontTx/>
              <a:buNone/>
            </a:pPr>
            <a:endParaRPr lang="ru-RU" sz="3600" dirty="0" smtClean="0"/>
          </a:p>
          <a:p>
            <a:pPr algn="ctr" eaLnBrk="1" hangingPunct="1">
              <a:lnSpc>
                <a:spcPct val="80000"/>
              </a:lnSpc>
              <a:buFontTx/>
              <a:buNone/>
            </a:pPr>
            <a:endParaRPr lang="ru-RU" sz="1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63417"/>
          </a:xfrm>
          <a:prstGeom prst="rect">
            <a:avLst/>
          </a:prstGeom>
        </p:spPr>
        <p:txBody>
          <a:bodyPr wrap="square">
            <a:spAutoFit/>
          </a:bodyPr>
          <a:lstStyle/>
          <a:p>
            <a:r>
              <a:rPr lang="ru-RU" b="1" dirty="0"/>
              <a:t>Егорий Вешний</a:t>
            </a:r>
            <a:endParaRPr lang="ru-RU" dirty="0"/>
          </a:p>
          <a:p>
            <a:r>
              <a:rPr lang="ru-RU" dirty="0"/>
              <a:t>Святой Георгий Победоносец родился в христианской семье в </a:t>
            </a:r>
            <a:r>
              <a:rPr lang="ru-RU" dirty="0" err="1"/>
              <a:t>Каппадокии</a:t>
            </a:r>
            <a:r>
              <a:rPr lang="ru-RU" dirty="0"/>
              <a:t>. Его отец мученически погиб за христианскую веру. Находясь на службе в римском войске, святой Георгий был замечен императором Диоклетианом (284-305) и взят им на высокую должность в свою стражу. Когда император усилил гонения на христиан, святой Георгий отпустил на волю своих рабов, роздал нищим свое имущество и выступил в Сенате с обличением замыслов императора. Диоклетиан приказал подвергнуть его всевозможным пыткам. Но наконечники копий гнулись, когда касались тела святого, зелья на него не действовали, истерзанное тело становилось исцеленным. Уговоры императора также не заставили великомученика отказаться от Христа. Дело дошло да того, что император предложил святому Георгию стать соправителем. Святой выразил притворное согласие. Когда его привели к идолам, чтобы принести жертву богам, святой Георгий сотворил крестное знамение и разговаривал с идолами, как с живыми, а бесы, сидящие в идолах, отвечали ему.</a:t>
            </a:r>
          </a:p>
          <a:p>
            <a:r>
              <a:rPr lang="ru-RU" dirty="0"/>
              <a:t>После слов великомученика: «Как же дерзаете вы быть здесь, когда сюда пришел я, служитель Истинного Бога?» - идолы пали и сокрушились. Видя страдания святого Георгия, его веру и мужество, многие язычники уверовали во Христа, среди них была и жена императора Диоклетиана Александра. Святой мученик Георгий был обезглавлен 6 мая (23 апреля по старому стилю) 303 года</a:t>
            </a:r>
            <a:r>
              <a:rPr lang="ru-RU" dirty="0" smtClean="0"/>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324535"/>
          </a:xfrm>
          <a:prstGeom prst="rect">
            <a:avLst/>
          </a:prstGeom>
        </p:spPr>
        <p:txBody>
          <a:bodyPr wrap="square">
            <a:spAutoFit/>
          </a:bodyPr>
          <a:lstStyle/>
          <a:p>
            <a:r>
              <a:rPr lang="ru-RU" dirty="0" smtClean="0"/>
              <a:t>Великомученик Георгий особенно почитается верующими на Руси. С XIV века великомученик Георгий Победоносец – всадник, побеждающий змея, - стал гербом города Москвы и эмблемой Русского государства.</a:t>
            </a:r>
          </a:p>
          <a:p>
            <a:r>
              <a:rPr lang="ru-RU" dirty="0" smtClean="0"/>
              <a:t> </a:t>
            </a:r>
          </a:p>
          <a:p>
            <a:r>
              <a:rPr lang="ru-RU" b="1" dirty="0" smtClean="0"/>
              <a:t>День памяти</a:t>
            </a:r>
            <a:r>
              <a:rPr lang="ru-RU" dirty="0" smtClean="0"/>
              <a:t> Георгия Победоносца отмечается на Руси </a:t>
            </a:r>
            <a:r>
              <a:rPr lang="ru-RU" b="1" dirty="0" smtClean="0"/>
              <a:t>два раза в году</a:t>
            </a:r>
            <a:r>
              <a:rPr lang="ru-RU" dirty="0" smtClean="0"/>
              <a:t>: 6 мая и 9 декабря.</a:t>
            </a:r>
          </a:p>
          <a:p>
            <a:r>
              <a:rPr lang="ru-RU" dirty="0" smtClean="0"/>
              <a:t>«На Руси – два Егория, одон холодный, другой голодный»</a:t>
            </a:r>
          </a:p>
          <a:p>
            <a:r>
              <a:rPr lang="ru-RU" dirty="0" smtClean="0"/>
              <a:t>Имя святого Георгия постепенно изменилось в </a:t>
            </a:r>
            <a:r>
              <a:rPr lang="ru-RU" dirty="0" err="1" smtClean="0"/>
              <a:t>Гюргия</a:t>
            </a:r>
            <a:r>
              <a:rPr lang="ru-RU" dirty="0" smtClean="0"/>
              <a:t>, Юрия, Юрья – в письменных актах, а в простонародном языке в Егория.</a:t>
            </a:r>
          </a:p>
          <a:p>
            <a:r>
              <a:rPr lang="ru-RU" dirty="0" smtClean="0"/>
              <a:t> </a:t>
            </a:r>
          </a:p>
          <a:p>
            <a:r>
              <a:rPr lang="ru-RU" dirty="0" smtClean="0"/>
              <a:t>Егорий считался также покровителем стад. В день его памяти, 6 мая, совершался первый выгон скота в поле. Хозяева обходили домашнюю скотину во дворе с иконой святого Георгия, затем сгоняли животных в общее стадо, служился </a:t>
            </a:r>
            <a:r>
              <a:rPr lang="ru-RU" dirty="0" err="1" smtClean="0"/>
              <a:t>водосвятный</a:t>
            </a:r>
            <a:r>
              <a:rPr lang="ru-RU" dirty="0" smtClean="0"/>
              <a:t> молебен, скот окропляли святой водой и выгоняли в поле. Пастух, принимая стадо, также обходил его с образом святого Георгия.</a:t>
            </a:r>
          </a:p>
          <a:p>
            <a:r>
              <a:rPr lang="ru-RU" dirty="0" smtClean="0"/>
              <a:t>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5632311"/>
          </a:xfrm>
          <a:prstGeom prst="rect">
            <a:avLst/>
          </a:prstGeom>
        </p:spPr>
        <p:txBody>
          <a:bodyPr wrap="square">
            <a:spAutoFit/>
          </a:bodyPr>
          <a:lstStyle/>
          <a:p>
            <a:endParaRPr lang="ru-RU" dirty="0" smtClean="0"/>
          </a:p>
          <a:p>
            <a:r>
              <a:rPr lang="ru-RU" dirty="0" smtClean="0"/>
              <a:t>Знающие люди советовали к этому дню досевать ранние </a:t>
            </a:r>
            <a:r>
              <a:rPr lang="ru-RU" dirty="0" err="1" smtClean="0"/>
              <a:t>горохи</a:t>
            </a:r>
            <a:r>
              <a:rPr lang="ru-RU" dirty="0" smtClean="0"/>
              <a:t>, а с этого дня сеять ранние овсы.</a:t>
            </a:r>
          </a:p>
          <a:p>
            <a:r>
              <a:rPr lang="ru-RU" dirty="0" smtClean="0"/>
              <a:t>«На Егория мороз – будет просо и овес»</a:t>
            </a:r>
          </a:p>
          <a:p>
            <a:r>
              <a:rPr lang="ru-RU" dirty="0" smtClean="0"/>
              <a:t>«Сей рассаду до Егория, будет капусты </a:t>
            </a:r>
            <a:r>
              <a:rPr lang="ru-RU" dirty="0" err="1" smtClean="0"/>
              <a:t>доволе</a:t>
            </a:r>
            <a:r>
              <a:rPr lang="ru-RU" dirty="0" smtClean="0"/>
              <a:t>!»</a:t>
            </a:r>
          </a:p>
          <a:p>
            <a:r>
              <a:rPr lang="ru-RU" dirty="0" smtClean="0"/>
              <a:t>«Егорий с теплом, </a:t>
            </a:r>
            <a:r>
              <a:rPr lang="ru-RU" b="1" i="1" u="sng" dirty="0" smtClean="0">
                <a:hlinkClick r:id="rId2"/>
              </a:rPr>
              <a:t>Никола</a:t>
            </a:r>
            <a:r>
              <a:rPr lang="ru-RU" dirty="0" smtClean="0"/>
              <a:t> с кормом!»</a:t>
            </a:r>
          </a:p>
          <a:p>
            <a:r>
              <a:rPr lang="ru-RU" dirty="0" smtClean="0"/>
              <a:t>«Егорий с водой (с росой), Никола с травой»</a:t>
            </a:r>
          </a:p>
          <a:p>
            <a:r>
              <a:rPr lang="ru-RU" dirty="0" smtClean="0"/>
              <a:t> </a:t>
            </a:r>
          </a:p>
          <a:p>
            <a:r>
              <a:rPr lang="ru-RU" b="1" dirty="0" smtClean="0"/>
              <a:t>Тропарь</a:t>
            </a:r>
            <a:endParaRPr lang="ru-RU" dirty="0" smtClean="0"/>
          </a:p>
          <a:p>
            <a:r>
              <a:rPr lang="ru-RU" dirty="0" smtClean="0"/>
              <a:t>Яко пленных </a:t>
            </a:r>
            <a:r>
              <a:rPr lang="ru-RU" dirty="0" err="1" smtClean="0"/>
              <a:t>свободитель</a:t>
            </a:r>
            <a:r>
              <a:rPr lang="ru-RU" dirty="0" smtClean="0"/>
              <a:t>, и нищих </a:t>
            </a:r>
            <a:r>
              <a:rPr lang="ru-RU" dirty="0" err="1" smtClean="0"/>
              <a:t>защититель</a:t>
            </a:r>
            <a:r>
              <a:rPr lang="ru-RU" dirty="0" smtClean="0"/>
              <a:t>, </a:t>
            </a:r>
            <a:r>
              <a:rPr lang="ru-RU" dirty="0" err="1" smtClean="0"/>
              <a:t>немощствующих</a:t>
            </a:r>
            <a:r>
              <a:rPr lang="ru-RU" dirty="0" smtClean="0"/>
              <a:t> врач, царей </a:t>
            </a:r>
            <a:r>
              <a:rPr lang="ru-RU" dirty="0" err="1" smtClean="0"/>
              <a:t>поборниче</a:t>
            </a:r>
            <a:r>
              <a:rPr lang="ru-RU" dirty="0" smtClean="0"/>
              <a:t>, </a:t>
            </a:r>
            <a:r>
              <a:rPr lang="ru-RU" dirty="0" err="1" smtClean="0"/>
              <a:t>победоносче</a:t>
            </a:r>
            <a:r>
              <a:rPr lang="ru-RU" dirty="0" smtClean="0"/>
              <a:t> </a:t>
            </a:r>
            <a:r>
              <a:rPr lang="ru-RU" dirty="0" err="1" smtClean="0"/>
              <a:t>великомучениче</a:t>
            </a:r>
            <a:r>
              <a:rPr lang="ru-RU" dirty="0" smtClean="0"/>
              <a:t> </a:t>
            </a:r>
            <a:r>
              <a:rPr lang="ru-RU" dirty="0" err="1" smtClean="0"/>
              <a:t>Георгие</a:t>
            </a:r>
            <a:r>
              <a:rPr lang="ru-RU" dirty="0" smtClean="0"/>
              <a:t>, моли Христа Бога, </a:t>
            </a:r>
            <a:r>
              <a:rPr lang="ru-RU" dirty="0" err="1" smtClean="0"/>
              <a:t>спастися</a:t>
            </a:r>
            <a:r>
              <a:rPr lang="ru-RU" dirty="0" smtClean="0"/>
              <a:t> душам нашим.</a:t>
            </a:r>
          </a:p>
          <a:p>
            <a:r>
              <a:rPr lang="ru-RU" b="1" dirty="0" smtClean="0"/>
              <a:t>Кондак</a:t>
            </a:r>
            <a:endParaRPr lang="ru-RU" dirty="0" smtClean="0"/>
          </a:p>
          <a:p>
            <a:r>
              <a:rPr lang="ru-RU" dirty="0" smtClean="0"/>
              <a:t>Возделан от Бога, показался </a:t>
            </a:r>
            <a:r>
              <a:rPr lang="ru-RU" dirty="0" err="1" smtClean="0"/>
              <a:t>еси</a:t>
            </a:r>
            <a:r>
              <a:rPr lang="ru-RU" dirty="0" smtClean="0"/>
              <a:t> благочестия делатель честнейший, добродетелей рукояти собрав себе: сеяв </a:t>
            </a:r>
            <a:r>
              <a:rPr lang="ru-RU" dirty="0" err="1" smtClean="0"/>
              <a:t>бо</a:t>
            </a:r>
            <a:r>
              <a:rPr lang="ru-RU" dirty="0" smtClean="0"/>
              <a:t> в слезах, веселием </a:t>
            </a:r>
            <a:r>
              <a:rPr lang="ru-RU" dirty="0" err="1" smtClean="0"/>
              <a:t>жнеши</a:t>
            </a:r>
            <a:r>
              <a:rPr lang="ru-RU" dirty="0" smtClean="0"/>
              <a:t>: </a:t>
            </a:r>
            <a:r>
              <a:rPr lang="ru-RU" dirty="0" err="1" smtClean="0"/>
              <a:t>страдальчествовав</a:t>
            </a:r>
            <a:r>
              <a:rPr lang="ru-RU" dirty="0" smtClean="0"/>
              <a:t> же </a:t>
            </a:r>
            <a:r>
              <a:rPr lang="ru-RU" dirty="0" err="1" smtClean="0"/>
              <a:t>кровию</a:t>
            </a:r>
            <a:r>
              <a:rPr lang="ru-RU" dirty="0" smtClean="0"/>
              <a:t>, Христа приял </a:t>
            </a:r>
            <a:r>
              <a:rPr lang="ru-RU" dirty="0" err="1" smtClean="0"/>
              <a:t>еси</a:t>
            </a:r>
            <a:r>
              <a:rPr lang="ru-RU" dirty="0" smtClean="0"/>
              <a:t>: и молитвами, </a:t>
            </a:r>
            <a:r>
              <a:rPr lang="ru-RU" dirty="0" err="1" smtClean="0"/>
              <a:t>святе</a:t>
            </a:r>
            <a:r>
              <a:rPr lang="ru-RU" dirty="0" smtClean="0"/>
              <a:t>, твоими, всем </a:t>
            </a:r>
            <a:r>
              <a:rPr lang="ru-RU" dirty="0" err="1" smtClean="0"/>
              <a:t>подаеши</a:t>
            </a:r>
            <a:r>
              <a:rPr lang="ru-RU" dirty="0" smtClean="0"/>
              <a:t> прегрешений прощение.</a:t>
            </a:r>
          </a:p>
          <a:p>
            <a:r>
              <a:rPr lang="ru-RU" dirty="0" smtClean="0"/>
              <a:t> </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c98a00a9c252f00a9.jpg"/>
          <p:cNvPicPr>
            <a:picLocks noGrp="1" noChangeAspect="1"/>
          </p:cNvPicPr>
          <p:nvPr>
            <p:ph sz="quarter" idx="4294967295"/>
          </p:nvPr>
        </p:nvPicPr>
        <p:blipFill>
          <a:blip r:embed="rId2" cstate="print"/>
          <a:stretch>
            <a:fillRect/>
          </a:stretch>
        </p:blipFill>
        <p:spPr>
          <a:xfrm>
            <a:off x="0" y="0"/>
            <a:ext cx="5219700" cy="69596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eaLnBrk="1" hangingPunct="1"/>
            <a:r>
              <a:rPr lang="ru-RU" sz="3600" i="1" smtClean="0">
                <a:solidFill>
                  <a:srgbClr val="FF3300"/>
                </a:solidFill>
              </a:rPr>
              <a:t>ОПЫТ ПРАВОСЛАВНОЙ СВЯТОСТИ</a:t>
            </a:r>
            <a:r>
              <a:rPr lang="ru-RU" sz="4000" b="1" i="1" smtClean="0">
                <a:solidFill>
                  <a:srgbClr val="FF3300"/>
                </a:solidFill>
              </a:rPr>
              <a:t/>
            </a:r>
            <a:br>
              <a:rPr lang="ru-RU" sz="4000" b="1" i="1" smtClean="0">
                <a:solidFill>
                  <a:srgbClr val="FF3300"/>
                </a:solidFill>
              </a:rPr>
            </a:br>
            <a:endParaRPr lang="ru-RU" sz="4000" b="1" i="1" smtClean="0">
              <a:solidFill>
                <a:srgbClr val="FF3300"/>
              </a:solidFill>
            </a:endParaRPr>
          </a:p>
        </p:txBody>
      </p:sp>
      <p:sp>
        <p:nvSpPr>
          <p:cNvPr id="3075" name="Rectangle 3"/>
          <p:cNvSpPr>
            <a:spLocks noGrp="1" noChangeArrowheads="1"/>
          </p:cNvSpPr>
          <p:nvPr>
            <p:ph sz="quarter" idx="1"/>
          </p:nvPr>
        </p:nvSpPr>
        <p:spPr/>
        <p:txBody>
          <a:bodyPr>
            <a:normAutofit/>
          </a:bodyPr>
          <a:lstStyle/>
          <a:p>
            <a:pPr algn="just" eaLnBrk="1" hangingPunct="1">
              <a:lnSpc>
                <a:spcPct val="80000"/>
              </a:lnSpc>
            </a:pPr>
            <a:r>
              <a:rPr lang="ru-RU" sz="2800" smtClean="0"/>
              <a:t>Святой – значит Божий, и христианская Церковь канонизирует посмертно тех людей,  чья жизнь была праведной, кто заслужил народное почитание и чья святость подтверждается чудесами, исходящими от останков, могилы святого, происходящими в ответ на молитву к нему. Каждый святой – уникальная и прекрасная личность, и Церковь канонизирует святых, как пример для других. Поэтому так важно стремиться узнать о святых наших соотечественниках, изучать их жизнь, вдумываться в их жизненный подвиг.</a:t>
            </a:r>
            <a:endParaRPr lang="en-US" sz="2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ru-RU" sz="3600" i="1" smtClean="0">
                <a:solidFill>
                  <a:srgbClr val="FF3300"/>
                </a:solidFill>
              </a:rPr>
              <a:t>ОПЫТ ПРАВОСЛАВНОЙ СВЯТОСТИ</a:t>
            </a:r>
          </a:p>
        </p:txBody>
      </p:sp>
      <p:sp>
        <p:nvSpPr>
          <p:cNvPr id="4099" name="Rectangle 3"/>
          <p:cNvSpPr>
            <a:spLocks noGrp="1" noChangeArrowheads="1"/>
          </p:cNvSpPr>
          <p:nvPr>
            <p:ph sz="quarter" idx="1"/>
          </p:nvPr>
        </p:nvSpPr>
        <p:spPr/>
        <p:txBody>
          <a:bodyPr>
            <a:normAutofit/>
          </a:bodyPr>
          <a:lstStyle/>
          <a:p>
            <a:pPr algn="just" eaLnBrk="1" hangingPunct="1">
              <a:lnSpc>
                <a:spcPct val="90000"/>
              </a:lnSpc>
            </a:pPr>
            <a:r>
              <a:rPr lang="ru-RU" sz="2800" smtClean="0"/>
              <a:t>Обратившись к житийной литературе и наследию великих русских святых, библиотекарь будет содействовать приобщению учеников к духовно-нравственному опыту предыдущих поколений, ибо святые подвижники   сделали необычайно много для созидания земной жизни.</a:t>
            </a:r>
          </a:p>
          <a:p>
            <a:pPr algn="just" eaLnBrk="1" hangingPunct="1">
              <a:lnSpc>
                <a:spcPct val="90000"/>
              </a:lnSpc>
            </a:pPr>
            <a:r>
              <a:rPr lang="ru-RU" sz="2800" smtClean="0">
                <a:solidFill>
                  <a:schemeClr val="accent2"/>
                </a:solidFill>
              </a:rPr>
              <a:t>Представленные ниже имена  – только малая выборка из огромного сонма Святых, в земле Российской просиявших.</a:t>
            </a:r>
            <a:r>
              <a:rPr lang="ru-RU" sz="2400" smtClean="0">
                <a:solidFill>
                  <a:schemeClr val="accent2"/>
                </a:solidFill>
              </a:rPr>
              <a:t> </a:t>
            </a:r>
          </a:p>
          <a:p>
            <a:pPr eaLnBrk="1" hangingPunct="1">
              <a:lnSpc>
                <a:spcPct val="90000"/>
              </a:lnSpc>
            </a:pPr>
            <a:endParaRPr lang="ru-RU" sz="2400" smtClean="0">
              <a:solidFill>
                <a:schemeClr val="accent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СВЯТЫЕ РАВНОАПОСТОЛЬНЫЕ КИРИЛЛ И МЕФОДИЙ</a:t>
            </a:r>
            <a:r>
              <a:rPr lang="ru-RU" sz="4000" b="1" smtClean="0">
                <a:solidFill>
                  <a:srgbClr val="FF3300"/>
                </a:solidFill>
              </a:rPr>
              <a:t/>
            </a:r>
            <a:br>
              <a:rPr lang="ru-RU" sz="4000" b="1" smtClean="0">
                <a:solidFill>
                  <a:srgbClr val="FF3300"/>
                </a:solidFill>
              </a:rPr>
            </a:br>
            <a:endParaRPr lang="ru-RU" sz="4000" b="1" smtClean="0">
              <a:solidFill>
                <a:srgbClr val="FF3300"/>
              </a:solidFill>
            </a:endParaRPr>
          </a:p>
        </p:txBody>
      </p:sp>
      <p:sp>
        <p:nvSpPr>
          <p:cNvPr id="5123" name="Rectangle 3"/>
          <p:cNvSpPr>
            <a:spLocks noGrp="1" noChangeArrowheads="1"/>
          </p:cNvSpPr>
          <p:nvPr>
            <p:ph sz="quarter" idx="1"/>
          </p:nvPr>
        </p:nvSpPr>
        <p:spPr/>
        <p:txBody>
          <a:bodyPr>
            <a:normAutofit lnSpcReduction="10000"/>
          </a:bodyPr>
          <a:lstStyle/>
          <a:p>
            <a:pPr algn="just" eaLnBrk="1" hangingPunct="1"/>
            <a:r>
              <a:rPr lang="ru-RU" sz="2800" smtClean="0"/>
              <a:t> Кирилл и Мефодий – вошли в историю мировой культуры как создатели славянской азбуки  Их биографии тесно связаны: старший – Мефодий (Ок. 815 или 820–885) с 862 г. – верный соратник своего младшего брата,  Кирилла (ок. 827–869).</a:t>
            </a:r>
          </a:p>
          <a:p>
            <a:pPr algn="just" eaLnBrk="1" hangingPunct="1"/>
            <a:r>
              <a:rPr lang="ru-RU" sz="2800" smtClean="0"/>
              <a:t>  </a:t>
            </a:r>
            <a:r>
              <a:rPr lang="ru-RU" sz="2800" smtClean="0">
                <a:solidFill>
                  <a:schemeClr val="accent2"/>
                </a:solidFill>
              </a:rPr>
              <a:t>День памяти святых равноапостольных Кирилла и Мефодия отмечается в России 24 мая  как  церковно-государственный праздник – День славянской письменности и культуры.</a:t>
            </a:r>
            <a:r>
              <a:rPr lang="ru-RU" sz="2800"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СВЯТЫЕ РАВНОАПОСТОЛЬНЫЕ КИРИЛЛ И МЕФОДИЙ</a:t>
            </a:r>
            <a:r>
              <a:rPr lang="ru-RU" sz="4000" b="1" smtClean="0">
                <a:solidFill>
                  <a:srgbClr val="FF3300"/>
                </a:solidFill>
              </a:rPr>
              <a:t/>
            </a:r>
            <a:br>
              <a:rPr lang="ru-RU" sz="4000" b="1" smtClean="0">
                <a:solidFill>
                  <a:srgbClr val="FF3300"/>
                </a:solidFill>
              </a:rPr>
            </a:br>
            <a:endParaRPr lang="ru-RU" sz="4000" b="1" smtClean="0">
              <a:solidFill>
                <a:srgbClr val="FF3300"/>
              </a:solidFill>
            </a:endParaRPr>
          </a:p>
        </p:txBody>
      </p:sp>
      <p:pic>
        <p:nvPicPr>
          <p:cNvPr id="6148" name="Picture 9" descr="Кирилл и Мефодий"/>
          <p:cNvPicPr>
            <a:picLocks noGrp="1" noChangeAspect="1" noChangeArrowheads="1"/>
          </p:cNvPicPr>
          <p:nvPr>
            <p:ph type="clipArt" sz="half" idx="1"/>
          </p:nvPr>
        </p:nvPicPr>
        <p:blipFill>
          <a:blip r:embed="rId2" cstate="print"/>
          <a:srcRect/>
          <a:stretch>
            <a:fillRect/>
          </a:stretch>
        </p:blipFill>
        <p:spPr>
          <a:xfrm>
            <a:off x="985838" y="981075"/>
            <a:ext cx="3494087" cy="5024438"/>
          </a:xfrm>
        </p:spPr>
      </p:pic>
      <p:sp>
        <p:nvSpPr>
          <p:cNvPr id="6147" name="Rectangle 7"/>
          <p:cNvSpPr>
            <a:spLocks noGrp="1" noChangeArrowheads="1"/>
          </p:cNvSpPr>
          <p:nvPr>
            <p:ph type="body" sz="half" idx="2"/>
          </p:nvPr>
        </p:nvSpPr>
        <p:spPr/>
        <p:txBody>
          <a:bodyPr>
            <a:normAutofit lnSpcReduction="10000"/>
          </a:bodyPr>
          <a:lstStyle/>
          <a:p>
            <a:pPr algn="ctr" eaLnBrk="1" hangingPunct="1">
              <a:lnSpc>
                <a:spcPct val="90000"/>
              </a:lnSpc>
              <a:buFontTx/>
              <a:buNone/>
            </a:pPr>
            <a:r>
              <a:rPr lang="ru-RU" sz="2800" b="1" smtClean="0"/>
              <a:t>Литература</a:t>
            </a:r>
            <a:r>
              <a:rPr lang="ru-RU" sz="2800" smtClean="0"/>
              <a:t>:</a:t>
            </a:r>
            <a:r>
              <a:rPr lang="ru-RU" sz="2400" smtClean="0"/>
              <a:t> </a:t>
            </a:r>
          </a:p>
          <a:p>
            <a:pPr eaLnBrk="1" hangingPunct="1">
              <a:lnSpc>
                <a:spcPct val="90000"/>
              </a:lnSpc>
            </a:pPr>
            <a:r>
              <a:rPr lang="ru-RU" sz="2000" smtClean="0"/>
              <a:t>Караславов, С.Х. Солунские братья [Текст]: Роман.-М., 1981.</a:t>
            </a:r>
          </a:p>
          <a:p>
            <a:pPr eaLnBrk="1" hangingPunct="1">
              <a:lnSpc>
                <a:spcPct val="90000"/>
              </a:lnSpc>
            </a:pPr>
            <a:r>
              <a:rPr lang="ru-RU" sz="2000" smtClean="0"/>
              <a:t>Лыжова, Л.К. Праздник славянской письменности и культуры [Текст]: материалы к устному журналу)// Рус. яз. в шк.-1995.-№2.-С.65-71.</a:t>
            </a:r>
          </a:p>
          <a:p>
            <a:pPr eaLnBrk="1" hangingPunct="1">
              <a:lnSpc>
                <a:spcPct val="90000"/>
              </a:lnSpc>
            </a:pPr>
            <a:r>
              <a:rPr lang="ru-RU" sz="2000" smtClean="0"/>
              <a:t>Флоря Б.Н. Сказания о начале славянской письменности [Электронный ресурс].- Режим доступа: </a:t>
            </a:r>
            <a:r>
              <a:rPr lang="en-US" sz="2000" smtClean="0">
                <a:hlinkClick r:id="rId3"/>
              </a:rPr>
              <a:t>http://www.krotov.info/history/09/3/flor_01.htm</a:t>
            </a:r>
            <a:r>
              <a:rPr lang="ru-RU" sz="2000" smtClean="0"/>
              <a:t> </a:t>
            </a:r>
          </a:p>
          <a:p>
            <a:pPr eaLnBrk="1" hangingPunct="1">
              <a:lnSpc>
                <a:spcPct val="90000"/>
              </a:lnSpc>
            </a:pPr>
            <a:endParaRPr lang="ru-RU" sz="2000" smtClean="0"/>
          </a:p>
          <a:p>
            <a:pPr eaLnBrk="1" hangingPunct="1">
              <a:lnSpc>
                <a:spcPct val="90000"/>
              </a:lnSpc>
            </a:pPr>
            <a:endParaRPr lang="ru-RU" sz="20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ru-RU" sz="3200" b="1" smtClean="0">
                <a:solidFill>
                  <a:srgbClr val="FF3300"/>
                </a:solidFill>
              </a:rPr>
              <a:t>СВЯТАЯ РАВНОАПОСТОЛЬНАЯ КНЯГИНЯ ОЛЬГА (890-969)</a:t>
            </a:r>
          </a:p>
        </p:txBody>
      </p:sp>
      <p:sp>
        <p:nvSpPr>
          <p:cNvPr id="7171" name="Rectangle 3"/>
          <p:cNvSpPr>
            <a:spLocks noGrp="1" noChangeArrowheads="1"/>
          </p:cNvSpPr>
          <p:nvPr>
            <p:ph sz="quarter" idx="1"/>
          </p:nvPr>
        </p:nvSpPr>
        <p:spPr/>
        <p:txBody>
          <a:bodyPr>
            <a:normAutofit/>
          </a:bodyPr>
          <a:lstStyle/>
          <a:p>
            <a:pPr eaLnBrk="1" hangingPunct="1">
              <a:lnSpc>
                <a:spcPct val="80000"/>
              </a:lnSpc>
            </a:pPr>
            <a:r>
              <a:rPr lang="ru-RU" sz="2800" smtClean="0"/>
              <a:t>«Первая от земли Российской причтена она к лику святых. Протекло не более двадцати лет после её преставления, и уже вся земля Российская просветилась христианством. Равноапостольный внук её Владимир, создав Десятинную церковь в Киеве, вынул из земли нетленные мощи своей бабки и с великою честью перенёс их в новый храм Богоматери; все, которые с молитвою прибегали к гробу блаженной Ольги, получали исцеление от святых её мощей».</a:t>
            </a:r>
          </a:p>
          <a:p>
            <a:pPr eaLnBrk="1" hangingPunct="1">
              <a:lnSpc>
                <a:spcPct val="80000"/>
              </a:lnSpc>
            </a:pPr>
            <a:r>
              <a:rPr lang="ru-RU" sz="2800" smtClean="0">
                <a:solidFill>
                  <a:schemeClr val="accent2"/>
                </a:solidFill>
              </a:rPr>
              <a:t>День памяти святой Ольги 24 июля.</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pPr eaLnBrk="1" hangingPunct="1"/>
            <a:r>
              <a:rPr lang="ru-RU" sz="3200" b="1" smtClean="0">
                <a:solidFill>
                  <a:srgbClr val="FF3300"/>
                </a:solidFill>
              </a:rPr>
              <a:t>СВЯТАЯ РАВНОАПОСТОЛЬНАЯ КНЯГИНЯ ОЛЬГА (890-969)</a:t>
            </a:r>
          </a:p>
        </p:txBody>
      </p:sp>
      <p:pic>
        <p:nvPicPr>
          <p:cNvPr id="8196" name="Picture 10" descr="Равноапостольная княгиня Ольга"/>
          <p:cNvPicPr>
            <a:picLocks noGrp="1" noChangeAspect="1" noChangeArrowheads="1"/>
          </p:cNvPicPr>
          <p:nvPr>
            <p:ph type="clipArt" sz="half" idx="1"/>
          </p:nvPr>
        </p:nvPicPr>
        <p:blipFill>
          <a:blip r:embed="rId2" cstate="print"/>
          <a:srcRect/>
          <a:stretch>
            <a:fillRect/>
          </a:stretch>
        </p:blipFill>
        <p:spPr>
          <a:xfrm>
            <a:off x="1019175" y="1268413"/>
            <a:ext cx="3221038" cy="4737100"/>
          </a:xfrm>
        </p:spPr>
      </p:pic>
      <p:sp>
        <p:nvSpPr>
          <p:cNvPr id="8195" name="Rectangle 6"/>
          <p:cNvSpPr>
            <a:spLocks noGrp="1" noChangeArrowheads="1"/>
          </p:cNvSpPr>
          <p:nvPr>
            <p:ph type="body" sz="half" idx="2"/>
          </p:nvPr>
        </p:nvSpPr>
        <p:spPr/>
        <p:txBody>
          <a:bodyPr/>
          <a:lstStyle/>
          <a:p>
            <a:pPr algn="ctr" eaLnBrk="1" hangingPunct="1">
              <a:lnSpc>
                <a:spcPct val="80000"/>
              </a:lnSpc>
              <a:buFontTx/>
              <a:buNone/>
            </a:pPr>
            <a:r>
              <a:rPr lang="ru-RU" sz="2400" b="1" smtClean="0"/>
              <a:t>Литература</a:t>
            </a:r>
            <a:r>
              <a:rPr lang="ru-RU" sz="2400" smtClean="0"/>
              <a:t>:</a:t>
            </a:r>
          </a:p>
          <a:p>
            <a:pPr algn="just" eaLnBrk="1" hangingPunct="1">
              <a:lnSpc>
                <a:spcPct val="80000"/>
              </a:lnSpc>
            </a:pPr>
            <a:r>
              <a:rPr lang="ru-RU" sz="1800" smtClean="0"/>
              <a:t>Житие святой Ольги, княгини Российской [Электронный ресурс].- Режим доступа: </a:t>
            </a:r>
            <a:r>
              <a:rPr lang="en-US" sz="1800" smtClean="0">
                <a:hlinkClick r:id="rId3"/>
              </a:rPr>
              <a:t>http://libholy.narod.ru/olga.htm</a:t>
            </a:r>
            <a:r>
              <a:rPr lang="ru-RU" sz="1800" smtClean="0"/>
              <a:t> </a:t>
            </a:r>
          </a:p>
          <a:p>
            <a:pPr algn="just" eaLnBrk="1" hangingPunct="1">
              <a:lnSpc>
                <a:spcPct val="80000"/>
              </a:lnSpc>
            </a:pPr>
            <a:r>
              <a:rPr lang="ru-RU" sz="1800" smtClean="0"/>
              <a:t>Святая равноапостольная великая княгиня Ольга [Текст]// Одарённые дети – наши будущее.-2004.-Сентябрь.-С.74-75.</a:t>
            </a:r>
          </a:p>
          <a:p>
            <a:pPr algn="just" eaLnBrk="1" hangingPunct="1">
              <a:lnSpc>
                <a:spcPct val="80000"/>
              </a:lnSpc>
            </a:pPr>
            <a:r>
              <a:rPr lang="ru-RU" sz="1800" smtClean="0"/>
              <a:t>Святая равноапостольная великая княгиня Российская Ольга  </a:t>
            </a:r>
            <a:r>
              <a:rPr lang="en-US" sz="1800" smtClean="0"/>
              <a:t>[</a:t>
            </a:r>
            <a:r>
              <a:rPr lang="ru-RU" sz="1800" smtClean="0"/>
              <a:t>Электронный ресурс</a:t>
            </a:r>
            <a:r>
              <a:rPr lang="en-US" sz="1800" smtClean="0"/>
              <a:t>]</a:t>
            </a:r>
            <a:r>
              <a:rPr lang="ru-RU" sz="1800" smtClean="0"/>
              <a:t>.-Режим доступа: </a:t>
            </a:r>
            <a:r>
              <a:rPr lang="ru-RU" sz="1800" smtClean="0">
                <a:hlinkClick r:id="rId4"/>
              </a:rPr>
              <a:t>http://arh-gavriil.bsu.edu.ru/calendar/Life/life6777.htm</a:t>
            </a:r>
            <a:endParaRPr lang="ru-RU" sz="1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СВЯТОЙ РАВНОАПОСТОЛЬНЫЙ КНЯЗЬ ВЛАДИМИР-КРАСНОЕ СОЛНЫШКО (963 – 1014)</a:t>
            </a:r>
          </a:p>
        </p:txBody>
      </p:sp>
      <p:sp>
        <p:nvSpPr>
          <p:cNvPr id="9219" name="Rectangle 3"/>
          <p:cNvSpPr>
            <a:spLocks noGrp="1" noChangeArrowheads="1"/>
          </p:cNvSpPr>
          <p:nvPr>
            <p:ph sz="quarter" idx="1"/>
          </p:nvPr>
        </p:nvSpPr>
        <p:spPr/>
        <p:txBody>
          <a:bodyPr/>
          <a:lstStyle/>
          <a:p>
            <a:pPr algn="just" eaLnBrk="1" hangingPunct="1">
              <a:lnSpc>
                <a:spcPct val="80000"/>
              </a:lnSpc>
            </a:pPr>
            <a:endParaRPr lang="ru-RU" sz="800" smtClean="0"/>
          </a:p>
          <a:p>
            <a:pPr algn="just" eaLnBrk="1" hangingPunct="1">
              <a:lnSpc>
                <a:spcPct val="80000"/>
              </a:lnSpc>
              <a:buFontTx/>
              <a:buNone/>
            </a:pPr>
            <a:r>
              <a:rPr lang="ru-RU" sz="800" smtClean="0"/>
              <a:t>             </a:t>
            </a:r>
          </a:p>
          <a:p>
            <a:pPr algn="just" eaLnBrk="1" hangingPunct="1">
              <a:lnSpc>
                <a:spcPct val="80000"/>
              </a:lnSpc>
            </a:pPr>
            <a:r>
              <a:rPr lang="ru-RU" sz="2000" smtClean="0"/>
              <a:t> </a:t>
            </a:r>
            <a:r>
              <a:rPr lang="ru-RU" sz="2400" smtClean="0"/>
              <a:t>Великий киевский князь Владимир крестил Русь в православную веру. </a:t>
            </a:r>
          </a:p>
          <a:p>
            <a:pPr algn="just" eaLnBrk="1" hangingPunct="1">
              <a:lnSpc>
                <a:spcPct val="80000"/>
              </a:lnSpc>
            </a:pPr>
            <a:r>
              <a:rPr lang="ru-RU" sz="2400" smtClean="0"/>
              <a:t>В жизни и мировоззрении русского народа он совершил глубокий духовный переворот, открыл новый период нашего просвещения, обычаев, гражданского устройства, законодательства, наших религиозных верований и нашей нравственности. РПЦ князь прославлен как Равноапостольный, т.е. сделавший для русского христианства то, что сделали в ранней Церкви апостолы. </a:t>
            </a:r>
          </a:p>
          <a:p>
            <a:pPr algn="just" eaLnBrk="1" hangingPunct="1">
              <a:lnSpc>
                <a:spcPct val="80000"/>
              </a:lnSpc>
            </a:pPr>
            <a:r>
              <a:rPr lang="ru-RU" sz="2400" smtClean="0">
                <a:solidFill>
                  <a:schemeClr val="accent2"/>
                </a:solidFill>
              </a:rPr>
              <a:t>День памяти святого Владимира 28 июля.</a:t>
            </a:r>
            <a:r>
              <a:rPr lang="ru-RU" sz="2400" smtClean="0"/>
              <a:t> </a:t>
            </a:r>
          </a:p>
          <a:p>
            <a:pPr algn="just" eaLnBrk="1" hangingPunct="1">
              <a:lnSpc>
                <a:spcPct val="80000"/>
              </a:lnSpc>
            </a:pPr>
            <a:endParaRPr lang="ru-RU"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СВЯТОЙ РАВНОАПОСТОЛЬНЫЙ КНЯЗЬ ВЛАДИМИР-КРАСНОЕ СОЛНЫШКО (963 – 1014)</a:t>
            </a:r>
          </a:p>
        </p:txBody>
      </p:sp>
      <p:pic>
        <p:nvPicPr>
          <p:cNvPr id="10244" name="Picture 8" descr="Князь Владимир, равноапостольный"/>
          <p:cNvPicPr>
            <a:picLocks noGrp="1" noChangeAspect="1" noChangeArrowheads="1"/>
          </p:cNvPicPr>
          <p:nvPr>
            <p:ph type="clipArt" sz="half" idx="1"/>
          </p:nvPr>
        </p:nvPicPr>
        <p:blipFill>
          <a:blip r:embed="rId2" cstate="print"/>
          <a:stretch>
            <a:fillRect/>
          </a:stretch>
        </p:blipFill>
        <p:spPr>
          <a:xfrm>
            <a:off x="985837" y="1720056"/>
            <a:ext cx="2981325" cy="4286250"/>
          </a:xfrm>
        </p:spPr>
      </p:pic>
      <p:sp>
        <p:nvSpPr>
          <p:cNvPr id="10243" name="Rectangle 6"/>
          <p:cNvSpPr>
            <a:spLocks noGrp="1" noChangeArrowheads="1"/>
          </p:cNvSpPr>
          <p:nvPr>
            <p:ph type="body" sz="half" idx="2"/>
          </p:nvPr>
        </p:nvSpPr>
        <p:spPr/>
        <p:txBody>
          <a:bodyPr>
            <a:normAutofit/>
          </a:bodyPr>
          <a:lstStyle/>
          <a:p>
            <a:pPr algn="ctr" eaLnBrk="1" hangingPunct="1">
              <a:lnSpc>
                <a:spcPct val="80000"/>
              </a:lnSpc>
              <a:buFontTx/>
              <a:buNone/>
            </a:pPr>
            <a:r>
              <a:rPr lang="ru-RU" sz="1600" b="1" smtClean="0"/>
              <a:t>Литература:</a:t>
            </a:r>
          </a:p>
          <a:p>
            <a:pPr eaLnBrk="1" hangingPunct="1">
              <a:lnSpc>
                <a:spcPct val="80000"/>
              </a:lnSpc>
            </a:pPr>
            <a:r>
              <a:rPr lang="ru-RU" sz="1600" smtClean="0"/>
              <a:t>Карпов, А.Ю. Владимир Святой [Текст]/ А.Ю.Карпов.-М.:Мол. Гвардия,1997. – 446 с.: ил.-(Серия ЖЗЛ).</a:t>
            </a:r>
          </a:p>
          <a:p>
            <a:pPr eaLnBrk="1" hangingPunct="1">
              <a:lnSpc>
                <a:spcPct val="80000"/>
              </a:lnSpc>
            </a:pPr>
            <a:r>
              <a:rPr lang="ru-RU" sz="1600" smtClean="0"/>
              <a:t>Каплан, В. Неизвестный Владимир [Текст]/ В. Каплан, Р. Маханьков  // Фома.-2004.-№4(21).-С.11-15. То же [Электронный ресурс].- Режим доступа к ст.: </a:t>
            </a:r>
            <a:r>
              <a:rPr lang="ru-RU" sz="2000" smtClean="0">
                <a:hlinkClick r:id="rId3"/>
              </a:rPr>
              <a:t>http://ricolor.org/history/ka/kr/1</a:t>
            </a:r>
            <a:r>
              <a:rPr lang="en-US" sz="2000" smtClean="0"/>
              <a:t> </a:t>
            </a:r>
            <a:endParaRPr lang="ru-RU" sz="2000" smtClean="0"/>
          </a:p>
          <a:p>
            <a:pPr eaLnBrk="1" hangingPunct="1">
              <a:lnSpc>
                <a:spcPct val="80000"/>
              </a:lnSpc>
            </a:pPr>
            <a:r>
              <a:rPr lang="ru-RU" sz="1600" smtClean="0"/>
              <a:t>Повесть временных лет (любое изд.). То же [Электронный ресурс].- Режим доступа: </a:t>
            </a:r>
            <a:r>
              <a:rPr lang="en-US" sz="1600" smtClean="0">
                <a:solidFill>
                  <a:srgbClr val="FF0000"/>
                </a:solidFill>
                <a:hlinkClick r:id="rId4"/>
              </a:rPr>
              <a:t>http://lib.ru/HISTORY/RUSSIA/povest.txt</a:t>
            </a:r>
            <a:r>
              <a:rPr lang="ru-RU" sz="1600" smtClean="0">
                <a:solidFill>
                  <a:srgbClr val="FF0000"/>
                </a:solidFill>
              </a:rPr>
              <a:t> </a:t>
            </a:r>
          </a:p>
          <a:p>
            <a:pPr eaLnBrk="1" hangingPunct="1">
              <a:lnSpc>
                <a:spcPct val="80000"/>
              </a:lnSpc>
            </a:pPr>
            <a:r>
              <a:rPr lang="ru-RU" sz="1600" smtClean="0"/>
              <a:t>Равноапостольный князь Владимир [Электронный ресурс].- Режим доступа: </a:t>
            </a:r>
            <a:r>
              <a:rPr lang="en-US" sz="1600" smtClean="0">
                <a:hlinkClick r:id="rId5"/>
              </a:rPr>
              <a:t>http://days.pravoslavie.ru/Life/life6508.htm</a:t>
            </a:r>
            <a:r>
              <a:rPr lang="ru-RU" sz="1600" smtClean="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СВЯТЫЕ БЛАГОВЕРНЫЕ КНЯЗЬЯ БОРИС И ГЛЕБ (?-1015)</a:t>
            </a:r>
            <a:r>
              <a:rPr lang="ru-RU" sz="4000" smtClean="0"/>
              <a:t> </a:t>
            </a:r>
          </a:p>
        </p:txBody>
      </p:sp>
      <p:sp>
        <p:nvSpPr>
          <p:cNvPr id="11267" name="Rectangle 3"/>
          <p:cNvSpPr>
            <a:spLocks noGrp="1" noChangeArrowheads="1"/>
          </p:cNvSpPr>
          <p:nvPr>
            <p:ph sz="quarter" idx="1"/>
          </p:nvPr>
        </p:nvSpPr>
        <p:spPr/>
        <p:txBody>
          <a:bodyPr>
            <a:normAutofit/>
          </a:bodyPr>
          <a:lstStyle/>
          <a:p>
            <a:pPr eaLnBrk="1" hangingPunct="1">
              <a:lnSpc>
                <a:spcPct val="90000"/>
              </a:lnSpc>
            </a:pPr>
            <a:r>
              <a:rPr lang="ru-RU" sz="2800" smtClean="0"/>
              <a:t>Святые князья Борис и Глеб были первыми русскими святыми, канонизированными Русской и Византийской Церквами. </a:t>
            </a:r>
          </a:p>
          <a:p>
            <a:pPr algn="just" eaLnBrk="1" hangingPunct="1">
              <a:lnSpc>
                <a:spcPct val="90000"/>
              </a:lnSpc>
            </a:pPr>
            <a:r>
              <a:rPr lang="ru-RU" sz="2800" smtClean="0"/>
              <a:t>Выбрав путь непротивления злу, отказ от борьбы во имя высших государственных, нравственных и религиозных ценностей,  братья стали символом русского патриотизма, совестливости, высочайшей нравственности.</a:t>
            </a:r>
          </a:p>
          <a:p>
            <a:pPr algn="just" eaLnBrk="1" hangingPunct="1">
              <a:lnSpc>
                <a:spcPct val="90000"/>
              </a:lnSpc>
            </a:pPr>
            <a:r>
              <a:rPr lang="ru-RU" sz="2800" smtClean="0">
                <a:solidFill>
                  <a:schemeClr val="accent2"/>
                </a:solidFill>
              </a:rPr>
              <a:t>Дни памяти святых Бориса и Глеба 15 мая,6 августа, 18 сентября.</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ru-RU" sz="3200" b="1" smtClean="0">
                <a:solidFill>
                  <a:srgbClr val="FF3300"/>
                </a:solidFill>
              </a:rPr>
              <a:t>СВЯТЫЕ БЛАГОВЕРНЫЕ КНЯЗЬЯ БОРИС И ГЛЕБ (?-1015)</a:t>
            </a:r>
          </a:p>
        </p:txBody>
      </p:sp>
      <p:pic>
        <p:nvPicPr>
          <p:cNvPr id="12292" name="Picture 8" descr="Князья страстотрпцы Борис и Глеб"/>
          <p:cNvPicPr>
            <a:picLocks noGrp="1" noChangeAspect="1" noChangeArrowheads="1"/>
          </p:cNvPicPr>
          <p:nvPr>
            <p:ph type="clipArt" sz="half" idx="1"/>
          </p:nvPr>
        </p:nvPicPr>
        <p:blipFill>
          <a:blip r:embed="rId2" cstate="print"/>
          <a:srcRect/>
          <a:stretch>
            <a:fillRect/>
          </a:stretch>
        </p:blipFill>
        <p:spPr>
          <a:xfrm>
            <a:off x="1119188" y="1268413"/>
            <a:ext cx="3000375" cy="4737100"/>
          </a:xfrm>
        </p:spPr>
      </p:pic>
      <p:sp>
        <p:nvSpPr>
          <p:cNvPr id="12291" name="Rectangle 6"/>
          <p:cNvSpPr>
            <a:spLocks noGrp="1" noChangeArrowheads="1"/>
          </p:cNvSpPr>
          <p:nvPr>
            <p:ph type="body" sz="half" idx="2"/>
          </p:nvPr>
        </p:nvSpPr>
        <p:spPr>
          <a:xfrm>
            <a:off x="4648200" y="1600200"/>
            <a:ext cx="4038600" cy="4829175"/>
          </a:xfrm>
        </p:spPr>
        <p:txBody>
          <a:bodyPr>
            <a:normAutofit/>
          </a:bodyPr>
          <a:lstStyle/>
          <a:p>
            <a:pPr algn="ctr" eaLnBrk="1" hangingPunct="1">
              <a:lnSpc>
                <a:spcPct val="80000"/>
              </a:lnSpc>
              <a:buFontTx/>
              <a:buNone/>
            </a:pPr>
            <a:r>
              <a:rPr lang="ru-RU" sz="2000" b="1" smtClean="0"/>
              <a:t>Литература:</a:t>
            </a:r>
          </a:p>
          <a:p>
            <a:pPr algn="ctr" eaLnBrk="1" hangingPunct="1">
              <a:lnSpc>
                <a:spcPct val="80000"/>
              </a:lnSpc>
              <a:buFontTx/>
              <a:buNone/>
            </a:pPr>
            <a:endParaRPr lang="ru-RU" sz="1600" smtClean="0"/>
          </a:p>
          <a:p>
            <a:pPr eaLnBrk="1" hangingPunct="1">
              <a:lnSpc>
                <a:spcPct val="80000"/>
              </a:lnSpc>
            </a:pPr>
            <a:r>
              <a:rPr lang="ru-RU" sz="2000" smtClean="0"/>
              <a:t>Житие и чудеса святых князей страстотерпцев</a:t>
            </a:r>
            <a:br>
              <a:rPr lang="ru-RU" sz="2000" smtClean="0"/>
            </a:br>
            <a:r>
              <a:rPr lang="ru-RU" sz="2000" smtClean="0"/>
              <a:t>Бориса и Глеба (во святом крещении Романа и Давида) [Электронный ресурс].- Режим доступа: </a:t>
            </a:r>
            <a:r>
              <a:rPr lang="en-US" sz="2000" smtClean="0">
                <a:hlinkClick r:id="rId3"/>
              </a:rPr>
              <a:t>http://smolyane.narod.ru/saint/kniaz/borisogleb/boris_gleb_life.htm</a:t>
            </a:r>
            <a:r>
              <a:rPr lang="ru-RU" sz="2000" smtClean="0"/>
              <a:t> </a:t>
            </a:r>
          </a:p>
          <a:p>
            <a:pPr eaLnBrk="1" hangingPunct="1">
              <a:lnSpc>
                <a:spcPct val="80000"/>
              </a:lnSpc>
            </a:pPr>
            <a:r>
              <a:rPr lang="ru-RU" sz="2000" smtClean="0"/>
              <a:t>Ужанков, А. Святые страстотерпцы Борис и Глеб: к истории канонизации и написания житий [Электронный ресурс].- Режим доступа к ст.: </a:t>
            </a:r>
            <a:r>
              <a:rPr lang="ru-RU" sz="2000" smtClean="0">
                <a:hlinkClick r:id="rId4"/>
              </a:rPr>
              <a:t>http://www.pravoslavie.ru/archiv/borisgleb.htm</a:t>
            </a:r>
            <a:r>
              <a:rPr lang="ru-RU" sz="180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ПРЕПОДОБНЫЙ ИЛИЯ МУРОМЕЦ (? – 1188)</a:t>
            </a:r>
            <a:r>
              <a:rPr lang="ru-RU" sz="4000" smtClean="0"/>
              <a:t> </a:t>
            </a:r>
          </a:p>
        </p:txBody>
      </p:sp>
      <p:sp>
        <p:nvSpPr>
          <p:cNvPr id="13315" name="Rectangle 3"/>
          <p:cNvSpPr>
            <a:spLocks noGrp="1" noChangeArrowheads="1"/>
          </p:cNvSpPr>
          <p:nvPr>
            <p:ph sz="quarter" idx="1"/>
          </p:nvPr>
        </p:nvSpPr>
        <p:spPr/>
        <p:txBody>
          <a:bodyPr>
            <a:normAutofit lnSpcReduction="10000"/>
          </a:bodyPr>
          <a:lstStyle/>
          <a:p>
            <a:pPr algn="just" eaLnBrk="1" hangingPunct="1">
              <a:lnSpc>
                <a:spcPct val="90000"/>
              </a:lnSpc>
            </a:pPr>
            <a:r>
              <a:rPr lang="ru-RU" sz="2800" smtClean="0"/>
              <a:t>Угодник Божий преподобный Илия Муромец жил в XII веке. </a:t>
            </a:r>
          </a:p>
          <a:p>
            <a:pPr algn="just" eaLnBrk="1" hangingPunct="1">
              <a:lnSpc>
                <a:spcPct val="90000"/>
              </a:lnSpc>
            </a:pPr>
            <a:r>
              <a:rPr lang="ru-RU" sz="2800" smtClean="0"/>
              <a:t>Преподобный Илия был человеком удивительной трезвости и рассудительности, благодаря которым считался «велик и способен в земных делах». </a:t>
            </a:r>
          </a:p>
          <a:p>
            <a:pPr algn="just" eaLnBrk="1" hangingPunct="1">
              <a:lnSpc>
                <a:spcPct val="90000"/>
              </a:lnSpc>
            </a:pPr>
            <a:r>
              <a:rPr lang="ru-RU" sz="2800" smtClean="0"/>
              <a:t>Илья Муромец причислен к лику святых в 1643 г. в числе еще шестидесяти девяти угодников Киево-Печерской лавры. Русское воинство считает святого богатыря своим покровителем. </a:t>
            </a:r>
          </a:p>
          <a:p>
            <a:pPr algn="just" eaLnBrk="1" hangingPunct="1">
              <a:lnSpc>
                <a:spcPct val="90000"/>
              </a:lnSpc>
            </a:pPr>
            <a:r>
              <a:rPr lang="ru-RU" sz="2800" smtClean="0">
                <a:solidFill>
                  <a:schemeClr val="accent2"/>
                </a:solidFill>
              </a:rPr>
              <a:t>День памяти  1 января.</a:t>
            </a:r>
          </a:p>
          <a:p>
            <a:pPr eaLnBrk="1" hangingPunct="1">
              <a:lnSpc>
                <a:spcPct val="90000"/>
              </a:lnSpc>
            </a:pPr>
            <a:endParaRPr lang="ru-RU" sz="2800" smtClean="0">
              <a:solidFill>
                <a:schemeClr val="accent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ru-RU" sz="3200" b="1" smtClean="0">
                <a:solidFill>
                  <a:srgbClr val="FF3300"/>
                </a:solidFill>
              </a:rPr>
              <a:t>ПРЕПОДОБНЫЙ ИЛИЯ МУРОМЕЦ (? – 1188)</a:t>
            </a:r>
          </a:p>
        </p:txBody>
      </p:sp>
      <p:pic>
        <p:nvPicPr>
          <p:cNvPr id="14340" name="Picture 8" descr="Илия Муромец"/>
          <p:cNvPicPr>
            <a:picLocks noGrp="1" noChangeAspect="1" noChangeArrowheads="1"/>
          </p:cNvPicPr>
          <p:nvPr>
            <p:ph type="clipArt" sz="half" idx="1"/>
          </p:nvPr>
        </p:nvPicPr>
        <p:blipFill>
          <a:blip r:embed="rId2" cstate="print"/>
          <a:srcRect/>
          <a:stretch>
            <a:fillRect/>
          </a:stretch>
        </p:blipFill>
        <p:spPr>
          <a:xfrm>
            <a:off x="847725" y="1341438"/>
            <a:ext cx="3355975" cy="4895850"/>
          </a:xfrm>
        </p:spPr>
      </p:pic>
      <p:sp>
        <p:nvSpPr>
          <p:cNvPr id="14339" name="Rectangle 6"/>
          <p:cNvSpPr>
            <a:spLocks noGrp="1" noChangeArrowheads="1"/>
          </p:cNvSpPr>
          <p:nvPr>
            <p:ph type="body" sz="half" idx="2"/>
          </p:nvPr>
        </p:nvSpPr>
        <p:spPr/>
        <p:txBody>
          <a:bodyPr/>
          <a:lstStyle/>
          <a:p>
            <a:pPr algn="ctr" eaLnBrk="1" hangingPunct="1">
              <a:lnSpc>
                <a:spcPct val="90000"/>
              </a:lnSpc>
              <a:buFontTx/>
              <a:buNone/>
            </a:pPr>
            <a:r>
              <a:rPr lang="ru-RU" sz="2400" b="1" smtClean="0"/>
              <a:t>Литература</a:t>
            </a:r>
            <a:r>
              <a:rPr lang="ru-RU" sz="2400" smtClean="0"/>
              <a:t>:</a:t>
            </a:r>
          </a:p>
          <a:p>
            <a:pPr eaLnBrk="1" hangingPunct="1">
              <a:lnSpc>
                <a:spcPct val="90000"/>
              </a:lnSpc>
            </a:pPr>
            <a:r>
              <a:rPr lang="ru-RU" sz="2000" smtClean="0"/>
              <a:t>Илья Муромец: святой богатырь [Электронный ресурс].- Режим доступа: </a:t>
            </a:r>
            <a:r>
              <a:rPr lang="ru-RU" sz="2000" smtClean="0">
                <a:hlinkClick r:id="rId3"/>
              </a:rPr>
              <a:t>http://www.pravoslavie.ru/put/sv/muromec.htm</a:t>
            </a:r>
            <a:endParaRPr lang="ru-RU" sz="2000" smtClean="0"/>
          </a:p>
          <a:p>
            <a:pPr eaLnBrk="1" hangingPunct="1">
              <a:lnSpc>
                <a:spcPct val="90000"/>
              </a:lnSpc>
            </a:pPr>
            <a:r>
              <a:rPr lang="ru-RU" sz="2000" smtClean="0"/>
              <a:t>Былинные герои Илья Муромец и Добрыня Никитич и их исторические прототипы [Электронный ресурс].- Режим доступа к ст.: </a:t>
            </a:r>
            <a:r>
              <a:rPr lang="en-US" sz="2000" smtClean="0">
                <a:hlinkClick r:id="rId4"/>
              </a:rPr>
              <a:t>http</a:t>
            </a:r>
            <a:r>
              <a:rPr lang="ru-RU" sz="2000" smtClean="0">
                <a:hlinkClick r:id="rId4"/>
              </a:rPr>
              <a:t>://</a:t>
            </a:r>
            <a:r>
              <a:rPr lang="en-US" sz="2000" smtClean="0">
                <a:hlinkClick r:id="rId4"/>
              </a:rPr>
              <a:t>www</a:t>
            </a:r>
            <a:r>
              <a:rPr lang="ru-RU" sz="2000" smtClean="0">
                <a:hlinkClick r:id="rId4"/>
              </a:rPr>
              <a:t>.5</a:t>
            </a:r>
            <a:r>
              <a:rPr lang="en-US" sz="2000" smtClean="0">
                <a:hlinkClick r:id="rId4"/>
              </a:rPr>
              <a:t>ka</a:t>
            </a:r>
            <a:r>
              <a:rPr lang="ru-RU" sz="2000" smtClean="0">
                <a:hlinkClick r:id="rId4"/>
              </a:rPr>
              <a:t>.</a:t>
            </a:r>
            <a:r>
              <a:rPr lang="en-US" sz="2000" smtClean="0">
                <a:hlinkClick r:id="rId4"/>
              </a:rPr>
              <a:t>ru</a:t>
            </a:r>
            <a:r>
              <a:rPr lang="ru-RU" sz="2000" smtClean="0">
                <a:hlinkClick r:id="rId4"/>
              </a:rPr>
              <a:t>/41/36910/1.</a:t>
            </a:r>
            <a:r>
              <a:rPr lang="en-US" sz="2000" smtClean="0">
                <a:hlinkClick r:id="rId4"/>
              </a:rPr>
              <a:t>html</a:t>
            </a:r>
            <a:r>
              <a:rPr lang="ru-RU" sz="2000" smtClean="0"/>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БЛАГОВЕРНЫЕ КНЯЗЬ И КНЯГИНЯ ПЕТР  И ФЕВРОНИЯ МУРОМСКИЕ (? – 1228)</a:t>
            </a:r>
            <a:r>
              <a:rPr lang="ru-RU" sz="4000" smtClean="0"/>
              <a:t> </a:t>
            </a:r>
          </a:p>
        </p:txBody>
      </p:sp>
      <p:sp>
        <p:nvSpPr>
          <p:cNvPr id="15363" name="Rectangle 3"/>
          <p:cNvSpPr>
            <a:spLocks noGrp="1" noChangeArrowheads="1"/>
          </p:cNvSpPr>
          <p:nvPr>
            <p:ph sz="quarter" idx="1"/>
          </p:nvPr>
        </p:nvSpPr>
        <p:spPr/>
        <p:txBody>
          <a:bodyPr>
            <a:normAutofit/>
          </a:bodyPr>
          <a:lstStyle/>
          <a:p>
            <a:pPr eaLnBrk="1" hangingPunct="1">
              <a:lnSpc>
                <a:spcPct val="80000"/>
              </a:lnSpc>
            </a:pPr>
            <a:r>
              <a:rPr lang="ru-RU" sz="2400" b="1" smtClean="0"/>
              <a:t>Супруги Петр и Феврония Муромские - ярчайшие личности Святой Руси, своей жизнью отразившие ее духовные ценности и идеалы. </a:t>
            </a:r>
          </a:p>
          <a:p>
            <a:pPr eaLnBrk="1" hangingPunct="1">
              <a:lnSpc>
                <a:spcPct val="80000"/>
              </a:lnSpc>
            </a:pPr>
            <a:endParaRPr lang="ru-RU" sz="2400" b="1" smtClean="0"/>
          </a:p>
          <a:p>
            <a:pPr eaLnBrk="1" hangingPunct="1">
              <a:lnSpc>
                <a:spcPct val="80000"/>
              </a:lnSpc>
            </a:pPr>
            <a:r>
              <a:rPr lang="ru-RU" sz="2400" b="1" smtClean="0"/>
              <a:t>Скончались святые Петр и Феврония в один день и час, приняв перед смертью монашеский постриг с именами Давид и Евфросиния. Они остались верны друг другу в мирской и монашеской жизни не только «до гроба», но и «за гробом», чудесно соединившись в едином гробу. </a:t>
            </a:r>
          </a:p>
          <a:p>
            <a:pPr eaLnBrk="1" hangingPunct="1">
              <a:lnSpc>
                <a:spcPct val="80000"/>
              </a:lnSpc>
            </a:pPr>
            <a:r>
              <a:rPr lang="ru-RU" sz="2400" b="1" smtClean="0">
                <a:solidFill>
                  <a:schemeClr val="accent2"/>
                </a:solidFill>
              </a:rPr>
              <a:t>День памяти святых Петра и Февронии 8 июля.</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normAutofit/>
          </a:bodyPr>
          <a:lstStyle/>
          <a:p>
            <a:pPr eaLnBrk="1" hangingPunct="1"/>
            <a:r>
              <a:rPr lang="ru-RU" sz="3200" b="1" smtClean="0">
                <a:solidFill>
                  <a:srgbClr val="FF3300"/>
                </a:solidFill>
              </a:rPr>
              <a:t>БЛАГОВЕРНЫЕ КНЯЗЬ И КНЯГИНЯ ПЕТР  И ФЕВРОНИЯ МУРОМСКИЕ (? – 1228)</a:t>
            </a:r>
          </a:p>
        </p:txBody>
      </p:sp>
      <p:pic>
        <p:nvPicPr>
          <p:cNvPr id="16388" name="Picture 15" descr="Заяц Святой Февронии"/>
          <p:cNvPicPr>
            <a:picLocks noGrp="1" noChangeAspect="1" noChangeArrowheads="1"/>
          </p:cNvPicPr>
          <p:nvPr>
            <p:ph type="clipArt" sz="half" idx="1"/>
          </p:nvPr>
        </p:nvPicPr>
        <p:blipFill>
          <a:blip r:embed="rId2" cstate="print"/>
          <a:srcRect/>
          <a:stretch>
            <a:fillRect/>
          </a:stretch>
        </p:blipFill>
        <p:spPr>
          <a:xfrm>
            <a:off x="755650" y="1484313"/>
            <a:ext cx="2949575" cy="5040312"/>
          </a:xfrm>
        </p:spPr>
      </p:pic>
      <p:sp>
        <p:nvSpPr>
          <p:cNvPr id="16387" name="Rectangle 6"/>
          <p:cNvSpPr>
            <a:spLocks noGrp="1" noChangeArrowheads="1"/>
          </p:cNvSpPr>
          <p:nvPr>
            <p:ph type="body" sz="half" idx="2"/>
          </p:nvPr>
        </p:nvSpPr>
        <p:spPr/>
        <p:txBody>
          <a:bodyPr>
            <a:normAutofit lnSpcReduction="10000"/>
          </a:bodyPr>
          <a:lstStyle/>
          <a:p>
            <a:pPr algn="ctr" eaLnBrk="1" hangingPunct="1">
              <a:lnSpc>
                <a:spcPct val="80000"/>
              </a:lnSpc>
              <a:buFontTx/>
              <a:buNone/>
            </a:pPr>
            <a:r>
              <a:rPr lang="ru-RU" sz="2400" b="1" smtClean="0"/>
              <a:t>Литература:</a:t>
            </a:r>
          </a:p>
          <a:p>
            <a:pPr eaLnBrk="1" hangingPunct="1">
              <a:lnSpc>
                <a:spcPct val="80000"/>
              </a:lnSpc>
            </a:pPr>
            <a:r>
              <a:rPr lang="ru-RU" sz="1600" smtClean="0"/>
              <a:t>Ермолай-Еразм. Повесть о Петре и Февронии Муромских [Электронный ресурс].- Режим доступа: </a:t>
            </a:r>
            <a:r>
              <a:rPr lang="en-US" sz="1600" smtClean="0">
                <a:hlinkClick r:id="rId3"/>
              </a:rPr>
              <a:t>http</a:t>
            </a:r>
            <a:r>
              <a:rPr lang="ru-RU" sz="1600" smtClean="0">
                <a:hlinkClick r:id="rId3"/>
              </a:rPr>
              <a:t>://</a:t>
            </a:r>
            <a:r>
              <a:rPr lang="en-US" sz="1600" smtClean="0">
                <a:hlinkClick r:id="rId3"/>
              </a:rPr>
              <a:t>old</a:t>
            </a:r>
            <a:r>
              <a:rPr lang="ru-RU" sz="1600" smtClean="0">
                <a:hlinkClick r:id="rId3"/>
              </a:rPr>
              <a:t>-</a:t>
            </a:r>
            <a:r>
              <a:rPr lang="en-US" sz="1600" smtClean="0">
                <a:hlinkClick r:id="rId3"/>
              </a:rPr>
              <a:t>rus</a:t>
            </a:r>
            <a:r>
              <a:rPr lang="ru-RU" sz="1600" smtClean="0">
                <a:hlinkClick r:id="rId3"/>
              </a:rPr>
              <a:t>.</a:t>
            </a:r>
            <a:r>
              <a:rPr lang="en-US" sz="1600" smtClean="0">
                <a:hlinkClick r:id="rId3"/>
              </a:rPr>
              <a:t>narod</a:t>
            </a:r>
            <a:r>
              <a:rPr lang="ru-RU" sz="1600" smtClean="0">
                <a:hlinkClick r:id="rId3"/>
              </a:rPr>
              <a:t>.</a:t>
            </a:r>
            <a:r>
              <a:rPr lang="en-US" sz="1600" smtClean="0">
                <a:hlinkClick r:id="rId3"/>
              </a:rPr>
              <a:t>ru</a:t>
            </a:r>
            <a:r>
              <a:rPr lang="ru-RU" sz="1600" smtClean="0">
                <a:hlinkClick r:id="rId3"/>
              </a:rPr>
              <a:t>/07-43.</a:t>
            </a:r>
            <a:r>
              <a:rPr lang="en-US" sz="1600" smtClean="0">
                <a:hlinkClick r:id="rId3"/>
              </a:rPr>
              <a:t>html</a:t>
            </a:r>
            <a:endParaRPr lang="ru-RU" sz="1600" smtClean="0"/>
          </a:p>
          <a:p>
            <a:pPr eaLnBrk="1" hangingPunct="1">
              <a:lnSpc>
                <a:spcPct val="80000"/>
              </a:lnSpc>
            </a:pPr>
            <a:r>
              <a:rPr lang="ru-RU" sz="1600" smtClean="0"/>
              <a:t>Житие Петра и Февронии Муромских [Электронный ресурс]. – </a:t>
            </a:r>
            <a:r>
              <a:rPr lang="ru-RU" sz="1800" smtClean="0">
                <a:hlinkClick r:id="rId4"/>
              </a:rPr>
              <a:t>http://life.orthomed.ru/zhizn/semia/00045.htm</a:t>
            </a:r>
            <a:r>
              <a:rPr lang="en-US" sz="1800" smtClean="0"/>
              <a:t> </a:t>
            </a:r>
            <a:endParaRPr lang="ru-RU" sz="1800" smtClean="0"/>
          </a:p>
          <a:p>
            <a:pPr eaLnBrk="1" hangingPunct="1">
              <a:lnSpc>
                <a:spcPct val="80000"/>
              </a:lnSpc>
            </a:pPr>
            <a:r>
              <a:rPr lang="ru-RU" sz="1600" smtClean="0"/>
              <a:t>Клиценко, Ю. Загадки святой Февронии Муромской [Электронный ресурс].- Режим доступа: </a:t>
            </a:r>
            <a:r>
              <a:rPr lang="en-US" sz="1600" smtClean="0">
                <a:hlinkClick r:id="rId5"/>
              </a:rPr>
              <a:t>http</a:t>
            </a:r>
            <a:r>
              <a:rPr lang="ru-RU" sz="1600" smtClean="0">
                <a:hlinkClick r:id="rId5"/>
              </a:rPr>
              <a:t>://</a:t>
            </a:r>
            <a:r>
              <a:rPr lang="en-US" sz="1600" smtClean="0">
                <a:hlinkClick r:id="rId5"/>
              </a:rPr>
              <a:t>www</a:t>
            </a:r>
            <a:r>
              <a:rPr lang="ru-RU" sz="1600" smtClean="0">
                <a:hlinkClick r:id="rId5"/>
              </a:rPr>
              <a:t>.</a:t>
            </a:r>
            <a:r>
              <a:rPr lang="en-US" sz="1600" smtClean="0">
                <a:hlinkClick r:id="rId5"/>
              </a:rPr>
              <a:t>pravoslavie</a:t>
            </a:r>
            <a:r>
              <a:rPr lang="ru-RU" sz="1600" smtClean="0">
                <a:hlinkClick r:id="rId5"/>
              </a:rPr>
              <a:t>.</a:t>
            </a:r>
            <a:r>
              <a:rPr lang="en-US" sz="1600" smtClean="0">
                <a:hlinkClick r:id="rId5"/>
              </a:rPr>
              <a:t>ru</a:t>
            </a:r>
            <a:r>
              <a:rPr lang="ru-RU" sz="1600" smtClean="0">
                <a:hlinkClick r:id="rId5"/>
              </a:rPr>
              <a:t>/</a:t>
            </a:r>
            <a:r>
              <a:rPr lang="en-US" sz="1600" smtClean="0">
                <a:hlinkClick r:id="rId5"/>
              </a:rPr>
              <a:t>put</a:t>
            </a:r>
            <a:r>
              <a:rPr lang="ru-RU" sz="1600" smtClean="0">
                <a:hlinkClick r:id="rId5"/>
              </a:rPr>
              <a:t>/050323114727</a:t>
            </a:r>
            <a:r>
              <a:rPr lang="ru-RU" sz="1600" smtClean="0"/>
              <a:t> </a:t>
            </a:r>
          </a:p>
          <a:p>
            <a:pPr eaLnBrk="1" hangingPunct="1">
              <a:lnSpc>
                <a:spcPct val="80000"/>
              </a:lnSpc>
            </a:pPr>
            <a:r>
              <a:rPr lang="ru-RU" sz="1600" smtClean="0"/>
              <a:t>Ужанков, А. Повесть о Петре и Февронии Муромских: (герменевтический опыт медленного чтения) [Электронный ресурс].- Режим доступа к ст.: </a:t>
            </a:r>
            <a:r>
              <a:rPr lang="ru-RU" sz="1600" smtClean="0">
                <a:hlinkClick r:id="rId6"/>
              </a:rPr>
              <a:t>http://www.pravoslavie.ru/put/040928154026</a:t>
            </a:r>
            <a:r>
              <a:rPr lang="ru-RU" sz="1600" smtClean="0"/>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СВЯТОЙ БЛАГОВЕРНЫЙ КНЯЗЬ АЛЕКСАНДР НЕВСКИЙ (1220-1263)</a:t>
            </a:r>
            <a:r>
              <a:rPr lang="ru-RU" sz="4000" smtClean="0"/>
              <a:t> </a:t>
            </a:r>
          </a:p>
        </p:txBody>
      </p:sp>
      <p:sp>
        <p:nvSpPr>
          <p:cNvPr id="17411" name="Rectangle 3"/>
          <p:cNvSpPr>
            <a:spLocks noGrp="1" noChangeArrowheads="1"/>
          </p:cNvSpPr>
          <p:nvPr>
            <p:ph sz="quarter" idx="1"/>
          </p:nvPr>
        </p:nvSpPr>
        <p:spPr/>
        <p:txBody>
          <a:bodyPr>
            <a:normAutofit/>
          </a:bodyPr>
          <a:lstStyle/>
          <a:p>
            <a:pPr eaLnBrk="1" hangingPunct="1">
              <a:lnSpc>
                <a:spcPct val="90000"/>
              </a:lnSpc>
            </a:pPr>
            <a:r>
              <a:rPr lang="ru-RU" sz="2800" smtClean="0"/>
              <a:t>В июле 1240 г. князь Александр с небольшим ополчением выступил против «Ордена меченосцев». Победа на берегах Невы над шведами дала князю Александру прозвание Невского. </a:t>
            </a:r>
          </a:p>
          <a:p>
            <a:pPr eaLnBrk="1" hangingPunct="1">
              <a:lnSpc>
                <a:spcPct val="90000"/>
              </a:lnSpc>
            </a:pPr>
            <a:r>
              <a:rPr lang="ru-RU" sz="2800" smtClean="0"/>
              <a:t>Церковь прославила Александра Невского не только за ратные подвиги, но и за кроткое служение ближним, помощь народу в дни испытаний и бедствий.</a:t>
            </a:r>
          </a:p>
          <a:p>
            <a:pPr eaLnBrk="1" hangingPunct="1">
              <a:lnSpc>
                <a:spcPct val="90000"/>
              </a:lnSpc>
            </a:pPr>
            <a:r>
              <a:rPr lang="ru-RU" sz="2800" smtClean="0">
                <a:solidFill>
                  <a:schemeClr val="accent2"/>
                </a:solidFill>
              </a:rPr>
              <a:t>Дни памяти 12 сентября, 6 декабря.</a:t>
            </a:r>
          </a:p>
          <a:p>
            <a:pPr eaLnBrk="1" hangingPunct="1">
              <a:lnSpc>
                <a:spcPct val="90000"/>
              </a:lnSpc>
            </a:pPr>
            <a:endParaRPr lang="ru-RU" sz="2800" smtClean="0">
              <a:solidFill>
                <a:schemeClr val="accent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normAutofit/>
          </a:bodyPr>
          <a:lstStyle/>
          <a:p>
            <a:pPr eaLnBrk="1" hangingPunct="1"/>
            <a:r>
              <a:rPr lang="ru-RU" sz="3200" b="1" smtClean="0">
                <a:solidFill>
                  <a:srgbClr val="FF3300"/>
                </a:solidFill>
              </a:rPr>
              <a:t>СВЯТОЙ БЛАГОВЕРНЫЙ КНЯЗЬ АЛЕКСАНДР НЕВСКИЙ (1220-1263)</a:t>
            </a:r>
          </a:p>
        </p:txBody>
      </p:sp>
      <p:pic>
        <p:nvPicPr>
          <p:cNvPr id="18436" name="Picture 8" descr="Святой благоверный князь Александр Невский"/>
          <p:cNvPicPr>
            <a:picLocks noGrp="1" noChangeAspect="1" noChangeArrowheads="1"/>
          </p:cNvPicPr>
          <p:nvPr>
            <p:ph type="clipArt" sz="half" idx="1"/>
          </p:nvPr>
        </p:nvPicPr>
        <p:blipFill>
          <a:blip r:embed="rId2" cstate="print"/>
          <a:srcRect/>
          <a:stretch>
            <a:fillRect/>
          </a:stretch>
        </p:blipFill>
        <p:spPr>
          <a:xfrm>
            <a:off x="684213" y="1557338"/>
            <a:ext cx="3036887" cy="4895850"/>
          </a:xfrm>
        </p:spPr>
      </p:pic>
      <p:sp>
        <p:nvSpPr>
          <p:cNvPr id="18435" name="Rectangle 6"/>
          <p:cNvSpPr>
            <a:spLocks noGrp="1" noChangeArrowheads="1"/>
          </p:cNvSpPr>
          <p:nvPr>
            <p:ph type="body" sz="half" idx="2"/>
          </p:nvPr>
        </p:nvSpPr>
        <p:spPr/>
        <p:txBody>
          <a:bodyPr>
            <a:normAutofit lnSpcReduction="10000"/>
          </a:bodyPr>
          <a:lstStyle/>
          <a:p>
            <a:pPr algn="ctr" eaLnBrk="1" hangingPunct="1">
              <a:lnSpc>
                <a:spcPct val="80000"/>
              </a:lnSpc>
              <a:buFontTx/>
              <a:buNone/>
            </a:pPr>
            <a:r>
              <a:rPr lang="ru-RU" sz="1800" b="1" smtClean="0"/>
              <a:t>Литература:</a:t>
            </a:r>
          </a:p>
          <a:p>
            <a:pPr algn="just" eaLnBrk="1" hangingPunct="1">
              <a:lnSpc>
                <a:spcPct val="80000"/>
              </a:lnSpc>
            </a:pPr>
            <a:r>
              <a:rPr lang="ru-RU" sz="1800" smtClean="0"/>
              <a:t>Житие Александра Невского: [древнерусский текст] [Электронный ресурс].- Режим доступа: </a:t>
            </a:r>
            <a:r>
              <a:rPr lang="en-US" sz="1800" smtClean="0">
                <a:hlinkClick r:id="rId3"/>
              </a:rPr>
              <a:t>http://nevckij.narod.ru/zhitie1.htm</a:t>
            </a:r>
            <a:r>
              <a:rPr lang="ru-RU" sz="1800" smtClean="0"/>
              <a:t> </a:t>
            </a:r>
            <a:endParaRPr lang="ru-RU" sz="1800" u="sng" smtClean="0"/>
          </a:p>
          <a:p>
            <a:pPr algn="just" eaLnBrk="1" hangingPunct="1">
              <a:lnSpc>
                <a:spcPct val="80000"/>
              </a:lnSpc>
            </a:pPr>
            <a:r>
              <a:rPr lang="ru-RU" sz="1800" smtClean="0"/>
              <a:t>Повесть о житии Александра Невского [Электронный ресурс].- Режим доступа: </a:t>
            </a:r>
            <a:r>
              <a:rPr lang="en-US" sz="1800" smtClean="0">
                <a:hlinkClick r:id="rId4"/>
              </a:rPr>
              <a:t>http</a:t>
            </a:r>
            <a:r>
              <a:rPr lang="ru-RU" sz="1800" smtClean="0">
                <a:hlinkClick r:id="rId4"/>
              </a:rPr>
              <a:t>://</a:t>
            </a:r>
            <a:r>
              <a:rPr lang="en-US" sz="1800" smtClean="0">
                <a:hlinkClick r:id="rId4"/>
              </a:rPr>
              <a:t>his</a:t>
            </a:r>
            <a:r>
              <a:rPr lang="ru-RU" sz="1800" smtClean="0">
                <a:hlinkClick r:id="rId4"/>
              </a:rPr>
              <a:t>.1</a:t>
            </a:r>
            <a:r>
              <a:rPr lang="en-US" sz="1800" smtClean="0">
                <a:hlinkClick r:id="rId4"/>
              </a:rPr>
              <a:t>september</a:t>
            </a:r>
            <a:r>
              <a:rPr lang="ru-RU" sz="1800" smtClean="0">
                <a:hlinkClick r:id="rId4"/>
              </a:rPr>
              <a:t>.</a:t>
            </a:r>
            <a:r>
              <a:rPr lang="en-US" sz="1800" smtClean="0">
                <a:hlinkClick r:id="rId4"/>
              </a:rPr>
              <a:t>ru</a:t>
            </a:r>
            <a:r>
              <a:rPr lang="ru-RU" sz="1800" smtClean="0">
                <a:hlinkClick r:id="rId4"/>
              </a:rPr>
              <a:t>/</a:t>
            </a:r>
            <a:r>
              <a:rPr lang="en-US" sz="1800" smtClean="0">
                <a:hlinkClick r:id="rId4"/>
              </a:rPr>
              <a:t>articlef</a:t>
            </a:r>
            <a:r>
              <a:rPr lang="ru-RU" sz="1800" smtClean="0">
                <a:hlinkClick r:id="rId4"/>
              </a:rPr>
              <a:t>.</a:t>
            </a:r>
            <a:r>
              <a:rPr lang="en-US" sz="1800" smtClean="0">
                <a:hlinkClick r:id="rId4"/>
              </a:rPr>
              <a:t>php</a:t>
            </a:r>
            <a:r>
              <a:rPr lang="ru-RU" sz="1800" smtClean="0">
                <a:hlinkClick r:id="rId4"/>
              </a:rPr>
              <a:t>?</a:t>
            </a:r>
            <a:r>
              <a:rPr lang="en-US" sz="1800" smtClean="0">
                <a:hlinkClick r:id="rId4"/>
              </a:rPr>
              <a:t>ID</a:t>
            </a:r>
            <a:r>
              <a:rPr lang="ru-RU" sz="1800" smtClean="0">
                <a:hlinkClick r:id="rId4"/>
              </a:rPr>
              <a:t>=200004308</a:t>
            </a:r>
            <a:endParaRPr lang="ru-RU" sz="1800" smtClean="0"/>
          </a:p>
          <a:p>
            <a:pPr algn="just" eaLnBrk="1" hangingPunct="1">
              <a:lnSpc>
                <a:spcPct val="80000"/>
              </a:lnSpc>
            </a:pPr>
            <a:r>
              <a:rPr lang="ru-RU" sz="1800" smtClean="0"/>
              <a:t>«Побеждал, но непобедим был» (Александр Невский)// Подвижники России. Изд. 2-е. М.: Русское слово, 2002.- С. 55-76.</a:t>
            </a:r>
          </a:p>
          <a:p>
            <a:pPr algn="just" eaLnBrk="1" hangingPunct="1">
              <a:lnSpc>
                <a:spcPct val="80000"/>
              </a:lnSpc>
            </a:pPr>
            <a:r>
              <a:rPr lang="ru-RU" sz="1800" smtClean="0"/>
              <a:t>Святой  благоверный князь Александр Невский [Электронный ресурс].- Режим доступа:</a:t>
            </a:r>
            <a:r>
              <a:rPr lang="en-US" sz="1800" smtClean="0">
                <a:hlinkClick r:id="rId5"/>
              </a:rPr>
              <a:t>http</a:t>
            </a:r>
            <a:r>
              <a:rPr lang="ru-RU" sz="1800" smtClean="0">
                <a:hlinkClick r:id="rId5"/>
              </a:rPr>
              <a:t>://</a:t>
            </a:r>
            <a:r>
              <a:rPr lang="en-US" sz="1800" smtClean="0">
                <a:hlinkClick r:id="rId5"/>
              </a:rPr>
              <a:t>www</a:t>
            </a:r>
            <a:r>
              <a:rPr lang="ru-RU" sz="1800" smtClean="0">
                <a:hlinkClick r:id="rId5"/>
              </a:rPr>
              <a:t>.</a:t>
            </a:r>
            <a:r>
              <a:rPr lang="en-US" sz="1800" smtClean="0">
                <a:hlinkClick r:id="rId5"/>
              </a:rPr>
              <a:t>pravmir</a:t>
            </a:r>
            <a:r>
              <a:rPr lang="ru-RU" sz="1800" smtClean="0">
                <a:hlinkClick r:id="rId5"/>
              </a:rPr>
              <a:t>.</a:t>
            </a:r>
            <a:r>
              <a:rPr lang="en-US" sz="1800" smtClean="0">
                <a:hlinkClick r:id="rId5"/>
              </a:rPr>
              <a:t>ru</a:t>
            </a:r>
            <a:r>
              <a:rPr lang="ru-RU" sz="1800" smtClean="0">
                <a:hlinkClick r:id="rId5"/>
              </a:rPr>
              <a:t>/</a:t>
            </a:r>
            <a:r>
              <a:rPr lang="en-US" sz="1800" smtClean="0">
                <a:hlinkClick r:id="rId5"/>
              </a:rPr>
              <a:t>article</a:t>
            </a:r>
            <a:r>
              <a:rPr lang="ru-RU" sz="1800" smtClean="0">
                <a:hlinkClick r:id="rId5"/>
              </a:rPr>
              <a:t>_159.</a:t>
            </a:r>
            <a:r>
              <a:rPr lang="en-US" sz="1800" smtClean="0">
                <a:hlinkClick r:id="rId5"/>
              </a:rPr>
              <a:t>html</a:t>
            </a:r>
            <a:r>
              <a:rPr lang="ru-RU" sz="1800" smtClean="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ru-RU" sz="3200" b="1" smtClean="0">
                <a:solidFill>
                  <a:srgbClr val="FF3300"/>
                </a:solidFill>
              </a:rPr>
              <a:t>ПРЕПОДОБНЫЙ СЕРГИЙ РАДОНЕЖСКИЙ (1314–1392)</a:t>
            </a:r>
          </a:p>
        </p:txBody>
      </p:sp>
      <p:sp>
        <p:nvSpPr>
          <p:cNvPr id="19459" name="Rectangle 3"/>
          <p:cNvSpPr>
            <a:spLocks noGrp="1" noChangeArrowheads="1"/>
          </p:cNvSpPr>
          <p:nvPr>
            <p:ph sz="quarter" idx="1"/>
          </p:nvPr>
        </p:nvSpPr>
        <p:spPr/>
        <p:txBody>
          <a:bodyPr/>
          <a:lstStyle/>
          <a:p>
            <a:pPr eaLnBrk="1" hangingPunct="1">
              <a:lnSpc>
                <a:spcPct val="80000"/>
              </a:lnSpc>
            </a:pPr>
            <a:r>
              <a:rPr lang="ru-RU" sz="1800" smtClean="0"/>
              <a:t> </a:t>
            </a:r>
            <a:r>
              <a:rPr lang="ru-RU" sz="2400" smtClean="0"/>
              <a:t>Преподобный Сергий -выдающийся религиозный деятель, посвятивший свою жизнь становлению и укреплению самостоятельного Российского государства в Х</a:t>
            </a:r>
            <a:r>
              <a:rPr lang="en-US" sz="2400" smtClean="0"/>
              <a:t>IV</a:t>
            </a:r>
            <a:r>
              <a:rPr lang="ru-RU" sz="2400" smtClean="0"/>
              <a:t> веке. </a:t>
            </a:r>
          </a:p>
          <a:p>
            <a:pPr eaLnBrk="1" hangingPunct="1">
              <a:lnSpc>
                <a:spcPct val="80000"/>
              </a:lnSpc>
            </a:pPr>
            <a:r>
              <a:rPr lang="ru-RU" sz="2400" smtClean="0"/>
              <a:t>Он благословил Дмитрия Донского на Куликовскую битву. </a:t>
            </a:r>
          </a:p>
          <a:p>
            <a:pPr eaLnBrk="1" hangingPunct="1">
              <a:lnSpc>
                <a:spcPct val="80000"/>
              </a:lnSpc>
            </a:pPr>
            <a:r>
              <a:rPr lang="ru-RU" sz="2400" smtClean="0"/>
              <a:t>«Примером своей жизни, высотой своего духа преподобный Сергий поднял упавший дух родного народа, пробудил в нем доверие к себе, к своим силам, вдохнул веру в своё будущее» (В. Ключевский). </a:t>
            </a:r>
          </a:p>
          <a:p>
            <a:pPr eaLnBrk="1" hangingPunct="1">
              <a:lnSpc>
                <a:spcPct val="80000"/>
              </a:lnSpc>
            </a:pPr>
            <a:r>
              <a:rPr lang="ru-RU" sz="2400" smtClean="0">
                <a:solidFill>
                  <a:schemeClr val="accent2"/>
                </a:solidFill>
              </a:rPr>
              <a:t>Дни памяти 18 июля, 8 октября.</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ru-RU" sz="3200" b="1" smtClean="0">
                <a:solidFill>
                  <a:srgbClr val="FF3300"/>
                </a:solidFill>
              </a:rPr>
              <a:t>ПРЕПОДОБНЫЙ СЕРГИЙ РАДОНЕЖСКИЙ (1314–1392)</a:t>
            </a:r>
          </a:p>
        </p:txBody>
      </p:sp>
      <p:pic>
        <p:nvPicPr>
          <p:cNvPr id="20484" name="Picture 8" descr="Преподобный Сергий Радонежский"/>
          <p:cNvPicPr>
            <a:picLocks noGrp="1" noChangeAspect="1" noChangeArrowheads="1"/>
          </p:cNvPicPr>
          <p:nvPr>
            <p:ph type="clipArt" sz="half" idx="1"/>
          </p:nvPr>
        </p:nvPicPr>
        <p:blipFill>
          <a:blip r:embed="rId2" cstate="print"/>
          <a:srcRect/>
          <a:stretch>
            <a:fillRect/>
          </a:stretch>
        </p:blipFill>
        <p:spPr>
          <a:xfrm>
            <a:off x="712788" y="1341438"/>
            <a:ext cx="3529012" cy="5040312"/>
          </a:xfrm>
        </p:spPr>
      </p:pic>
      <p:sp>
        <p:nvSpPr>
          <p:cNvPr id="20483" name="Rectangle 6"/>
          <p:cNvSpPr>
            <a:spLocks noGrp="1" noChangeArrowheads="1"/>
          </p:cNvSpPr>
          <p:nvPr>
            <p:ph type="body" sz="half" idx="2"/>
          </p:nvPr>
        </p:nvSpPr>
        <p:spPr/>
        <p:txBody>
          <a:bodyPr>
            <a:normAutofit lnSpcReduction="10000"/>
          </a:bodyPr>
          <a:lstStyle/>
          <a:p>
            <a:pPr eaLnBrk="1" hangingPunct="1">
              <a:lnSpc>
                <a:spcPct val="80000"/>
              </a:lnSpc>
            </a:pPr>
            <a:endParaRPr lang="ru-RU" sz="1400" smtClean="0"/>
          </a:p>
          <a:p>
            <a:pPr algn="ctr" eaLnBrk="1" hangingPunct="1">
              <a:lnSpc>
                <a:spcPct val="80000"/>
              </a:lnSpc>
              <a:buFontTx/>
              <a:buNone/>
            </a:pPr>
            <a:r>
              <a:rPr lang="ru-RU" sz="2400" b="1" smtClean="0"/>
              <a:t>Литература:</a:t>
            </a:r>
          </a:p>
          <a:p>
            <a:pPr eaLnBrk="1" hangingPunct="1">
              <a:lnSpc>
                <a:spcPct val="80000"/>
              </a:lnSpc>
            </a:pPr>
            <a:r>
              <a:rPr lang="ru-RU" sz="1600" smtClean="0"/>
              <a:t>Борисов, Н.С. Сергий Радонежский (1314-1392) [Текст] /Н.С. Борисов.-М.:Молодая гвардия, 2001.-298 с., ил.-(ЖЗЛ).</a:t>
            </a:r>
          </a:p>
          <a:p>
            <a:pPr eaLnBrk="1" hangingPunct="1">
              <a:lnSpc>
                <a:spcPct val="80000"/>
              </a:lnSpc>
            </a:pPr>
            <a:r>
              <a:rPr lang="ru-RU" sz="1600" smtClean="0"/>
              <a:t>Преподобный Сергий Радонежский [Электронный ресурс] // Федотов Г. Святые Древней Руси.-М.,1991.- Режим доступа: </a:t>
            </a:r>
            <a:r>
              <a:rPr lang="en-US" sz="1600" smtClean="0"/>
              <a:t>http://www.vehi.net/fedotov/svyatye/08.html</a:t>
            </a:r>
            <a:r>
              <a:rPr lang="ru-RU" sz="1600" smtClean="0"/>
              <a:t> </a:t>
            </a:r>
          </a:p>
          <a:p>
            <a:pPr eaLnBrk="1" hangingPunct="1">
              <a:lnSpc>
                <a:spcPct val="80000"/>
              </a:lnSpc>
            </a:pPr>
            <a:r>
              <a:rPr lang="ru-RU" sz="1600" smtClean="0"/>
              <a:t>Путь на Маковец: читаем Житие Сергия Радонежского Епифания Премудрого [Текст].-М.:Мирос, 1993.</a:t>
            </a:r>
          </a:p>
          <a:p>
            <a:pPr eaLnBrk="1" hangingPunct="1">
              <a:lnSpc>
                <a:spcPct val="80000"/>
              </a:lnSpc>
            </a:pPr>
            <a:r>
              <a:rPr lang="ru-RU" sz="1600" smtClean="0"/>
              <a:t>Сергий Радонежский: биографический указатель [Электронный ресурс].- Режим доступа: </a:t>
            </a:r>
            <a:r>
              <a:rPr lang="en-US" sz="1600" smtClean="0">
                <a:hlinkClick r:id="rId3"/>
              </a:rPr>
              <a:t>http://www.hrono.info/biograf/sergirad.html</a:t>
            </a:r>
            <a:endParaRPr lang="ru-RU" sz="1600" smtClean="0"/>
          </a:p>
          <a:p>
            <a:pPr eaLnBrk="1" hangingPunct="1">
              <a:lnSpc>
                <a:spcPct val="80000"/>
              </a:lnSpc>
            </a:pPr>
            <a:r>
              <a:rPr lang="ru-RU" sz="1600" smtClean="0"/>
              <a:t>Чарская, Л.А. Один за всех. Повесть о жизни великого подвижника Земля Русской [Текст].-М.,1992.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ru-RU" sz="3200" b="1" smtClean="0">
                <a:solidFill>
                  <a:srgbClr val="FF3300"/>
                </a:solidFill>
              </a:rPr>
              <a:t>СВЯТОЙ БЛАГОВЕРНЫЙ КНЯЗЬ ДМИТРИЙ ДОНСКОЙ (1350-1389)</a:t>
            </a:r>
          </a:p>
        </p:txBody>
      </p:sp>
      <p:sp>
        <p:nvSpPr>
          <p:cNvPr id="21507" name="Rectangle 3"/>
          <p:cNvSpPr>
            <a:spLocks noGrp="1" noChangeArrowheads="1"/>
          </p:cNvSpPr>
          <p:nvPr>
            <p:ph sz="quarter" idx="1"/>
          </p:nvPr>
        </p:nvSpPr>
        <p:spPr/>
        <p:txBody>
          <a:bodyPr>
            <a:normAutofit fontScale="92500"/>
          </a:bodyPr>
          <a:lstStyle/>
          <a:p>
            <a:pPr eaLnBrk="1" hangingPunct="1">
              <a:lnSpc>
                <a:spcPct val="90000"/>
              </a:lnSpc>
            </a:pPr>
            <a:r>
              <a:rPr lang="ru-RU" sz="2500" smtClean="0"/>
              <a:t>Великий князь Димитрий Иоаннович – выдающийся политик, государственный деятель и воин.</a:t>
            </a:r>
          </a:p>
          <a:p>
            <a:pPr eaLnBrk="1" hangingPunct="1">
              <a:lnSpc>
                <a:spcPct val="90000"/>
              </a:lnSpc>
            </a:pPr>
            <a:r>
              <a:rPr lang="ru-RU" sz="2500" smtClean="0"/>
              <a:t>Великая победа на Куликовом поле стала знаменательной вехой в борьбе русского народа за национальную независимость, после неё в народе князя стали называть  Дмитрием Донским.</a:t>
            </a:r>
            <a:endParaRPr lang="en-US" sz="2500" smtClean="0"/>
          </a:p>
          <a:p>
            <a:pPr eaLnBrk="1" hangingPunct="1">
              <a:lnSpc>
                <a:spcPct val="90000"/>
              </a:lnSpc>
            </a:pPr>
            <a:r>
              <a:rPr lang="ru-RU" sz="2500" smtClean="0"/>
              <a:t>Деятельность Дмитрия Донского отличалась мудростью и высокой моралью, он стал примером святой и спасительной любви к ближним и Отечеству.  </a:t>
            </a:r>
          </a:p>
          <a:p>
            <a:pPr eaLnBrk="1" hangingPunct="1">
              <a:lnSpc>
                <a:spcPct val="90000"/>
              </a:lnSpc>
            </a:pPr>
            <a:r>
              <a:rPr lang="ru-RU" sz="2500" smtClean="0">
                <a:solidFill>
                  <a:schemeClr val="accent2"/>
                </a:solidFill>
              </a:rPr>
              <a:t>День памяти 1 июня.</a:t>
            </a:r>
          </a:p>
          <a:p>
            <a:pPr eaLnBrk="1" hangingPunct="1">
              <a:lnSpc>
                <a:spcPct val="90000"/>
              </a:lnSpc>
            </a:pPr>
            <a:r>
              <a:rPr lang="ru-RU" sz="2500" smtClean="0">
                <a:solidFill>
                  <a:schemeClr val="accent2"/>
                </a:solidFill>
              </a:rPr>
              <a:t>(переходящий день памяти Димитриевская суббота)</a:t>
            </a:r>
          </a:p>
          <a:p>
            <a:pPr eaLnBrk="1" hangingPunct="1">
              <a:lnSpc>
                <a:spcPct val="90000"/>
              </a:lnSpc>
            </a:pPr>
            <a:endParaRPr lang="ru-RU" sz="2500" smtClean="0">
              <a:solidFill>
                <a:schemeClr val="accent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p:txBody>
          <a:bodyPr/>
          <a:lstStyle/>
          <a:p>
            <a:pPr eaLnBrk="1" hangingPunct="1"/>
            <a:r>
              <a:rPr lang="ru-RU" sz="3200" b="1" smtClean="0">
                <a:solidFill>
                  <a:srgbClr val="FF3300"/>
                </a:solidFill>
              </a:rPr>
              <a:t>СВЯТОЙ БЛАГОВЕРНЫЙ КНЯЗЬ ДМИТРИЙ ДОНСКОЙ (1350-1389)</a:t>
            </a:r>
          </a:p>
        </p:txBody>
      </p:sp>
      <p:pic>
        <p:nvPicPr>
          <p:cNvPr id="22532" name="Picture 8" descr="Благоверный великий князь Димитрий Донской"/>
          <p:cNvPicPr>
            <a:picLocks noGrp="1" noChangeAspect="1" noChangeArrowheads="1"/>
          </p:cNvPicPr>
          <p:nvPr>
            <p:ph type="clipArt" sz="half" idx="1"/>
          </p:nvPr>
        </p:nvPicPr>
        <p:blipFill>
          <a:blip r:embed="rId2" cstate="print"/>
          <a:srcRect/>
          <a:stretch>
            <a:fillRect/>
          </a:stretch>
        </p:blipFill>
        <p:spPr>
          <a:xfrm>
            <a:off x="863600" y="1557338"/>
            <a:ext cx="3048000" cy="4895850"/>
          </a:xfrm>
        </p:spPr>
      </p:pic>
      <p:sp>
        <p:nvSpPr>
          <p:cNvPr id="22531" name="Rectangle 6"/>
          <p:cNvSpPr>
            <a:spLocks noGrp="1" noChangeArrowheads="1"/>
          </p:cNvSpPr>
          <p:nvPr>
            <p:ph type="body" sz="half" idx="2"/>
          </p:nvPr>
        </p:nvSpPr>
        <p:spPr>
          <a:xfrm>
            <a:off x="4648200" y="1357313"/>
            <a:ext cx="4038600" cy="5357812"/>
          </a:xfrm>
        </p:spPr>
        <p:txBody>
          <a:bodyPr>
            <a:normAutofit/>
          </a:bodyPr>
          <a:lstStyle/>
          <a:p>
            <a:pPr algn="ctr" eaLnBrk="1" hangingPunct="1">
              <a:lnSpc>
                <a:spcPct val="80000"/>
              </a:lnSpc>
              <a:buFontTx/>
              <a:buNone/>
            </a:pPr>
            <a:r>
              <a:rPr lang="ru-RU" sz="2000" b="1" smtClean="0"/>
              <a:t>      Литература</a:t>
            </a:r>
            <a:r>
              <a:rPr lang="ru-RU" sz="2000" smtClean="0"/>
              <a:t>:</a:t>
            </a:r>
          </a:p>
          <a:p>
            <a:pPr algn="just" eaLnBrk="1" hangingPunct="1">
              <a:lnSpc>
                <a:spcPct val="80000"/>
              </a:lnSpc>
            </a:pPr>
            <a:r>
              <a:rPr lang="ru-RU" sz="2000" smtClean="0"/>
              <a:t>Бородин, С. Дмитрий Донской: роман [Текст]/С.Бородин.-М.:Сов. писатель,1993.-352 с.</a:t>
            </a:r>
          </a:p>
          <a:p>
            <a:pPr algn="just" eaLnBrk="1" hangingPunct="1">
              <a:lnSpc>
                <a:spcPct val="80000"/>
              </a:lnSpc>
            </a:pPr>
            <a:r>
              <a:rPr lang="ru-RU" sz="2000" smtClean="0"/>
              <a:t> Волков, В.А. Герои Куликовской битвы [Текст]// Виноград.-2005.-№2(11).-С.26-31.</a:t>
            </a:r>
          </a:p>
          <a:p>
            <a:pPr algn="just" eaLnBrk="1" hangingPunct="1">
              <a:lnSpc>
                <a:spcPct val="80000"/>
              </a:lnSpc>
            </a:pPr>
            <a:r>
              <a:rPr lang="ru-RU" sz="2000" smtClean="0"/>
              <a:t>Житие святого благоверного князя Дмитрия Донского </a:t>
            </a:r>
            <a:r>
              <a:rPr lang="en-US" sz="2000" smtClean="0"/>
              <a:t>[</a:t>
            </a:r>
            <a:r>
              <a:rPr lang="ru-RU" sz="2000" smtClean="0"/>
              <a:t>Электронный ресурс].-Режим доступа: </a:t>
            </a:r>
            <a:r>
              <a:rPr lang="en-US" sz="2000" smtClean="0">
                <a:hlinkClick r:id="rId3"/>
              </a:rPr>
              <a:t>http://www.vsetsaritsa.ru/dsQsdsEndsAmodedsEarticlesdsAoptiondsEfulldsAsdsEndsAiddsE48.htm.htm</a:t>
            </a:r>
            <a:r>
              <a:rPr lang="ru-RU" sz="2000" smtClean="0"/>
              <a:t> </a:t>
            </a:r>
          </a:p>
          <a:p>
            <a:pPr algn="just" eaLnBrk="1" hangingPunct="1">
              <a:lnSpc>
                <a:spcPct val="80000"/>
              </a:lnSpc>
            </a:pPr>
            <a:r>
              <a:rPr lang="ru-RU" sz="2000" smtClean="0"/>
              <a:t>Лощиц, Ю.М. Дмитрий Донской [Текст].-М.:Новатор, 1996.-360 с.,ил.-(Российские судьбы).</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СВЯТАЯ ПРАВЕДНАЯ </a:t>
            </a:r>
            <a:br>
              <a:rPr lang="ru-RU" sz="3200" b="1" smtClean="0">
                <a:solidFill>
                  <a:srgbClr val="FF3300"/>
                </a:solidFill>
              </a:rPr>
            </a:br>
            <a:r>
              <a:rPr lang="ru-RU" sz="3200" b="1" smtClean="0">
                <a:solidFill>
                  <a:srgbClr val="FF3300"/>
                </a:solidFill>
              </a:rPr>
              <a:t>СОФИЯ СЛУЦКАЯ</a:t>
            </a:r>
            <a:r>
              <a:rPr lang="ru-RU" sz="4000" smtClean="0"/>
              <a:t> </a:t>
            </a:r>
            <a:r>
              <a:rPr lang="ru-RU" sz="3200" b="1" smtClean="0">
                <a:solidFill>
                  <a:srgbClr val="FF3300"/>
                </a:solidFill>
              </a:rPr>
              <a:t>(1585-1612)</a:t>
            </a:r>
          </a:p>
        </p:txBody>
      </p:sp>
      <p:sp>
        <p:nvSpPr>
          <p:cNvPr id="23555" name="Rectangle 3"/>
          <p:cNvSpPr>
            <a:spLocks noGrp="1" noChangeArrowheads="1"/>
          </p:cNvSpPr>
          <p:nvPr>
            <p:ph sz="quarter" idx="1"/>
          </p:nvPr>
        </p:nvSpPr>
        <p:spPr/>
        <p:txBody>
          <a:bodyPr>
            <a:normAutofit lnSpcReduction="10000"/>
          </a:bodyPr>
          <a:lstStyle/>
          <a:p>
            <a:pPr eaLnBrk="1" hangingPunct="1">
              <a:lnSpc>
                <a:spcPct val="90000"/>
              </a:lnSpc>
            </a:pPr>
            <a:r>
              <a:rPr lang="ru-RU" sz="2800" smtClean="0"/>
              <a:t>Праведная София, последняя княгиня рода князей Слуцких, родилась 1 мая 1585г.</a:t>
            </a:r>
          </a:p>
          <a:p>
            <a:pPr eaLnBrk="1" hangingPunct="1">
              <a:lnSpc>
                <a:spcPct val="90000"/>
              </a:lnSpc>
            </a:pPr>
            <a:r>
              <a:rPr lang="ru-RU" sz="2800" smtClean="0"/>
              <a:t>Защищала интересы православия в Слуцком княжестве, поддерживала монастыри, храмы.</a:t>
            </a:r>
          </a:p>
          <a:p>
            <a:pPr eaLnBrk="1" hangingPunct="1">
              <a:lnSpc>
                <a:spcPct val="90000"/>
              </a:lnSpc>
            </a:pPr>
            <a:r>
              <a:rPr lang="ru-RU" sz="2800" smtClean="0"/>
              <a:t>Официально канонизирована в Соборе Белорусских Святых в 1984 г. Нетленные останки Софии почивают в Свято-Духовом кафедральном соборе Минска. </a:t>
            </a:r>
          </a:p>
          <a:p>
            <a:pPr eaLnBrk="1" hangingPunct="1">
              <a:lnSpc>
                <a:spcPct val="90000"/>
              </a:lnSpc>
            </a:pPr>
            <a:endParaRPr lang="ru-RU" sz="2800" smtClean="0"/>
          </a:p>
          <a:p>
            <a:pPr eaLnBrk="1" hangingPunct="1">
              <a:lnSpc>
                <a:spcPct val="90000"/>
              </a:lnSpc>
            </a:pPr>
            <a:r>
              <a:rPr lang="ru-RU" sz="2900" smtClean="0">
                <a:solidFill>
                  <a:schemeClr val="accent2"/>
                </a:solidFill>
              </a:rPr>
              <a:t>День памяти 1 апреля.</a:t>
            </a:r>
            <a:r>
              <a:rPr lang="ru-RU" sz="2800" smtClean="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normAutofit fontScale="90000"/>
          </a:bodyPr>
          <a:lstStyle/>
          <a:p>
            <a:pPr eaLnBrk="1" hangingPunct="1"/>
            <a:r>
              <a:rPr lang="ru-RU" sz="3200" b="1" smtClean="0">
                <a:solidFill>
                  <a:srgbClr val="FF3300"/>
                </a:solidFill>
              </a:rPr>
              <a:t>СВЯТАЯ ПРАВЕДНАЯ </a:t>
            </a:r>
            <a:br>
              <a:rPr lang="ru-RU" sz="3200" b="1" smtClean="0">
                <a:solidFill>
                  <a:srgbClr val="FF3300"/>
                </a:solidFill>
              </a:rPr>
            </a:br>
            <a:r>
              <a:rPr lang="ru-RU" sz="3200" b="1" smtClean="0">
                <a:solidFill>
                  <a:srgbClr val="FF3300"/>
                </a:solidFill>
              </a:rPr>
              <a:t>СОФИЯ СЛУЦКАЯ</a:t>
            </a:r>
            <a:r>
              <a:rPr lang="ru-RU" sz="4000" smtClean="0"/>
              <a:t> </a:t>
            </a:r>
            <a:r>
              <a:rPr lang="ru-RU" sz="3200" b="1" smtClean="0">
                <a:solidFill>
                  <a:srgbClr val="FF3300"/>
                </a:solidFill>
              </a:rPr>
              <a:t>(1585-1612)</a:t>
            </a:r>
          </a:p>
        </p:txBody>
      </p:sp>
      <p:pic>
        <p:nvPicPr>
          <p:cNvPr id="24579" name="Picture 5"/>
          <p:cNvPicPr>
            <a:picLocks noGrp="1" noChangeAspect="1" noChangeArrowheads="1"/>
          </p:cNvPicPr>
          <p:nvPr>
            <p:ph sz="half" idx="1"/>
          </p:nvPr>
        </p:nvPicPr>
        <p:blipFill>
          <a:blip r:embed="rId2" cstate="print"/>
          <a:srcRect/>
          <a:stretch>
            <a:fillRect/>
          </a:stretch>
        </p:blipFill>
        <p:spPr>
          <a:xfrm>
            <a:off x="457200" y="1600200"/>
            <a:ext cx="3754438" cy="4525963"/>
          </a:xfrm>
        </p:spPr>
      </p:pic>
      <p:sp>
        <p:nvSpPr>
          <p:cNvPr id="24580" name="Rectangle 6"/>
          <p:cNvSpPr>
            <a:spLocks noGrp="1" noChangeArrowheads="1"/>
          </p:cNvSpPr>
          <p:nvPr>
            <p:ph type="body" sz="half" idx="2"/>
          </p:nvPr>
        </p:nvSpPr>
        <p:spPr/>
        <p:txBody>
          <a:bodyPr/>
          <a:lstStyle/>
          <a:p>
            <a:pPr eaLnBrk="1" hangingPunct="1"/>
            <a:r>
              <a:rPr lang="ru-RU" sz="2000" b="1" smtClean="0"/>
              <a:t>Праведная София, княгиня Слуцкая </a:t>
            </a:r>
            <a:r>
              <a:rPr lang="en-US" sz="2000" b="1" smtClean="0"/>
              <a:t>[</a:t>
            </a:r>
            <a:r>
              <a:rPr lang="ru-RU" sz="2000" b="1" smtClean="0"/>
              <a:t>Электронный ресурс</a:t>
            </a:r>
            <a:r>
              <a:rPr lang="en-US" sz="2000" b="1" smtClean="0"/>
              <a:t>]</a:t>
            </a:r>
            <a:r>
              <a:rPr lang="ru-RU" sz="2000" b="1" smtClean="0"/>
              <a:t>.-Режим доступа:</a:t>
            </a:r>
            <a:r>
              <a:rPr lang="ru-RU" sz="2000" smtClean="0"/>
              <a:t> </a:t>
            </a:r>
            <a:r>
              <a:rPr lang="en-US" sz="2000" b="1" smtClean="0">
                <a:hlinkClick r:id="rId3"/>
              </a:rPr>
              <a:t>http://www.church.by/resource/Dir0262/Dir0263/Page0276.html</a:t>
            </a:r>
            <a:r>
              <a:rPr lang="ru-RU" sz="2000" b="1" smtClean="0"/>
              <a:t> </a:t>
            </a:r>
          </a:p>
          <a:p>
            <a:pPr eaLnBrk="1" hangingPunct="1"/>
            <a:endParaRPr lang="ru-RU" sz="2000" b="1" smtClean="0"/>
          </a:p>
          <a:p>
            <a:pPr eaLnBrk="1" hangingPunct="1"/>
            <a:r>
              <a:rPr lang="ru-RU" sz="2000" b="1" smtClean="0"/>
              <a:t>София Слуцкая </a:t>
            </a:r>
            <a:r>
              <a:rPr lang="en-US" sz="2000" b="1" smtClean="0"/>
              <a:t>[</a:t>
            </a:r>
            <a:r>
              <a:rPr lang="ru-RU" sz="2000" b="1" smtClean="0"/>
              <a:t>Электронный ресурс</a:t>
            </a:r>
            <a:r>
              <a:rPr lang="en-US" sz="2000" b="1" smtClean="0"/>
              <a:t>]</a:t>
            </a:r>
            <a:r>
              <a:rPr lang="ru-RU" sz="2000" b="1" smtClean="0"/>
              <a:t>: Биография. -Режим доступа: </a:t>
            </a:r>
            <a:r>
              <a:rPr lang="ru-RU" sz="2400" b="1" smtClean="0">
                <a:hlinkClick r:id="rId4"/>
              </a:rPr>
              <a:t>http://ru.wikipedia.org/</a:t>
            </a:r>
          </a:p>
          <a:p>
            <a:pPr eaLnBrk="1" hangingPunct="1">
              <a:buFontTx/>
              <a:buNone/>
            </a:pPr>
            <a:r>
              <a:rPr lang="ru-RU" sz="2400" b="1" smtClean="0">
                <a:hlinkClick r:id="rId4"/>
              </a:rPr>
              <a:t>    wiki</a:t>
            </a:r>
            <a:r>
              <a:rPr lang="ru-RU" sz="2400" smtClean="0"/>
              <a:t> </a:t>
            </a:r>
            <a:endParaRPr lang="ru-RU" sz="2400" b="1" smtClean="0"/>
          </a:p>
          <a:p>
            <a:pPr eaLnBrk="1" hangingPunct="1"/>
            <a:endParaRPr lang="ru-RU" sz="2000" b="1" smtClean="0"/>
          </a:p>
          <a:p>
            <a:pPr eaLnBrk="1" hangingPunct="1"/>
            <a:endParaRPr lang="ru-RU" sz="2000" b="1"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eaLnBrk="1" hangingPunct="1"/>
            <a:r>
              <a:rPr lang="ru-RU" sz="3200" b="1" smtClean="0">
                <a:solidFill>
                  <a:srgbClr val="FF3300"/>
                </a:solidFill>
              </a:rPr>
              <a:t>БЛАЖЕННАЯ КСЕНИЯ ПЕТЕРБУРГСКАЯ (1732 – ок.1803)</a:t>
            </a:r>
          </a:p>
        </p:txBody>
      </p:sp>
      <p:sp>
        <p:nvSpPr>
          <p:cNvPr id="25603" name="Rectangle 3"/>
          <p:cNvSpPr>
            <a:spLocks noGrp="1" noChangeArrowheads="1"/>
          </p:cNvSpPr>
          <p:nvPr>
            <p:ph sz="quarter" idx="1"/>
          </p:nvPr>
        </p:nvSpPr>
        <p:spPr/>
        <p:txBody>
          <a:bodyPr/>
          <a:lstStyle/>
          <a:p>
            <a:pPr eaLnBrk="1" hangingPunct="1">
              <a:lnSpc>
                <a:spcPct val="90000"/>
              </a:lnSpc>
            </a:pPr>
            <a:r>
              <a:rPr lang="ru-RU" sz="2800" smtClean="0"/>
              <a:t>Дата рождения Ксении Григорьевны Петровой (фамилия мужа) точно неизвестна, нет сведений и о её родителях, детских и отроческих годах. </a:t>
            </a:r>
          </a:p>
          <a:p>
            <a:pPr eaLnBrk="1" hangingPunct="1">
              <a:lnSpc>
                <a:spcPct val="90000"/>
              </a:lnSpc>
            </a:pPr>
            <a:r>
              <a:rPr lang="ru-RU" sz="2800" smtClean="0"/>
              <a:t>Она 45 лет несла подвиг добровольного безумия, имея дар прозорливости и чудодейственной помощи людям. При жизни Ксению почитали как святую помощницу и целительницу.</a:t>
            </a:r>
          </a:p>
          <a:p>
            <a:pPr eaLnBrk="1" hangingPunct="1">
              <a:lnSpc>
                <a:spcPct val="90000"/>
              </a:lnSpc>
            </a:pPr>
            <a:r>
              <a:rPr lang="ru-RU" sz="2800" smtClean="0">
                <a:solidFill>
                  <a:schemeClr val="accent2"/>
                </a:solidFill>
              </a:rPr>
              <a:t>День памяти 6 февраля.</a:t>
            </a:r>
            <a:r>
              <a:rPr lang="ru-RU" sz="2800" smtClean="0"/>
              <a:t> </a:t>
            </a:r>
          </a:p>
          <a:p>
            <a:pPr eaLnBrk="1" hangingPunct="1">
              <a:lnSpc>
                <a:spcPct val="90000"/>
              </a:lnSpc>
            </a:pPr>
            <a:endParaRPr lang="ru-RU" sz="28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p:txBody>
          <a:bodyPr/>
          <a:lstStyle/>
          <a:p>
            <a:pPr eaLnBrk="1" hangingPunct="1"/>
            <a:r>
              <a:rPr lang="ru-RU" sz="3200" b="1" smtClean="0">
                <a:solidFill>
                  <a:srgbClr val="FF3300"/>
                </a:solidFill>
              </a:rPr>
              <a:t>БЛАЖЕННАЯ КСЕНИЯ ПЕТЕРБУРГСКАЯ (1732 – ок.1803)</a:t>
            </a:r>
          </a:p>
        </p:txBody>
      </p:sp>
      <p:pic>
        <p:nvPicPr>
          <p:cNvPr id="26628" name="Picture 8" descr="Блаженная Ксения Петербургская"/>
          <p:cNvPicPr>
            <a:picLocks noGrp="1" noChangeAspect="1" noChangeArrowheads="1"/>
          </p:cNvPicPr>
          <p:nvPr>
            <p:ph type="clipArt" sz="half" idx="1"/>
          </p:nvPr>
        </p:nvPicPr>
        <p:blipFill>
          <a:blip r:embed="rId2" cstate="print"/>
          <a:srcRect/>
          <a:stretch>
            <a:fillRect/>
          </a:stretch>
        </p:blipFill>
        <p:spPr>
          <a:xfrm>
            <a:off x="539750" y="1412875"/>
            <a:ext cx="3648075" cy="4824413"/>
          </a:xfrm>
        </p:spPr>
      </p:pic>
      <p:sp>
        <p:nvSpPr>
          <p:cNvPr id="26627" name="Rectangle 6"/>
          <p:cNvSpPr>
            <a:spLocks noGrp="1" noChangeArrowheads="1"/>
          </p:cNvSpPr>
          <p:nvPr>
            <p:ph type="body" sz="half" idx="2"/>
          </p:nvPr>
        </p:nvSpPr>
        <p:spPr/>
        <p:txBody>
          <a:bodyPr>
            <a:normAutofit lnSpcReduction="10000"/>
          </a:bodyPr>
          <a:lstStyle/>
          <a:p>
            <a:pPr algn="ctr" eaLnBrk="1" hangingPunct="1">
              <a:lnSpc>
                <a:spcPct val="90000"/>
              </a:lnSpc>
              <a:buFontTx/>
              <a:buNone/>
            </a:pPr>
            <a:r>
              <a:rPr lang="ru-RU" sz="2800" b="1" smtClean="0"/>
              <a:t>Литература.</a:t>
            </a:r>
          </a:p>
          <a:p>
            <a:pPr algn="just" eaLnBrk="1" hangingPunct="1">
              <a:lnSpc>
                <a:spcPct val="90000"/>
              </a:lnSpc>
            </a:pPr>
            <a:r>
              <a:rPr lang="ru-RU" sz="2000" smtClean="0"/>
              <a:t>Блаженная Ксения Петербургская [Электронный ресурс].-Режим доступа: </a:t>
            </a:r>
            <a:r>
              <a:rPr lang="en-US" sz="2000" smtClean="0">
                <a:hlinkClick r:id="rId3"/>
              </a:rPr>
              <a:t>http://days.pravoslavie.ru/Life/life351.htm</a:t>
            </a:r>
            <a:r>
              <a:rPr lang="ru-RU" sz="2000" smtClean="0"/>
              <a:t> </a:t>
            </a:r>
          </a:p>
          <a:p>
            <a:pPr algn="just" eaLnBrk="1" hangingPunct="1">
              <a:lnSpc>
                <a:spcPct val="90000"/>
              </a:lnSpc>
            </a:pPr>
            <a:r>
              <a:rPr lang="ru-RU" sz="2000" smtClean="0"/>
              <a:t>Житие святой блаженной Ксении Петербургской [Электронный ресурс].- Режим доступа: </a:t>
            </a:r>
            <a:r>
              <a:rPr lang="en-US" sz="2000" smtClean="0">
                <a:hlinkClick r:id="rId4"/>
              </a:rPr>
              <a:t>http</a:t>
            </a:r>
            <a:r>
              <a:rPr lang="ru-RU" sz="2000" smtClean="0">
                <a:hlinkClick r:id="rId4"/>
              </a:rPr>
              <a:t>://</a:t>
            </a:r>
            <a:r>
              <a:rPr lang="en-US" sz="2000" smtClean="0">
                <a:hlinkClick r:id="rId4"/>
              </a:rPr>
              <a:t>orthodox</a:t>
            </a:r>
            <a:r>
              <a:rPr lang="ru-RU" sz="2000" smtClean="0">
                <a:hlinkClick r:id="rId4"/>
              </a:rPr>
              <a:t>.</a:t>
            </a:r>
            <a:r>
              <a:rPr lang="en-US" sz="2000" smtClean="0">
                <a:hlinkClick r:id="rId4"/>
              </a:rPr>
              <a:t>spbu</a:t>
            </a:r>
            <a:r>
              <a:rPr lang="ru-RU" sz="2000" smtClean="0">
                <a:hlinkClick r:id="rId4"/>
              </a:rPr>
              <a:t>.</a:t>
            </a:r>
            <a:r>
              <a:rPr lang="en-US" sz="2000" smtClean="0">
                <a:hlinkClick r:id="rId4"/>
              </a:rPr>
              <a:t>ru</a:t>
            </a:r>
            <a:r>
              <a:rPr lang="ru-RU" sz="2000" smtClean="0">
                <a:hlinkClick r:id="rId4"/>
              </a:rPr>
              <a:t>/</a:t>
            </a:r>
            <a:r>
              <a:rPr lang="en-US" sz="2000" smtClean="0">
                <a:hlinkClick r:id="rId4"/>
              </a:rPr>
              <a:t>x</a:t>
            </a:r>
            <a:r>
              <a:rPr lang="ru-RU" sz="2000" smtClean="0">
                <a:hlinkClick r:id="rId4"/>
              </a:rPr>
              <a:t>-</a:t>
            </a:r>
            <a:r>
              <a:rPr lang="en-US" sz="2000" smtClean="0">
                <a:hlinkClick r:id="rId4"/>
              </a:rPr>
              <a:t>k</a:t>
            </a:r>
            <a:r>
              <a:rPr lang="ru-RU" sz="2000" smtClean="0">
                <a:hlinkClick r:id="rId4"/>
              </a:rPr>
              <a:t>.</a:t>
            </a:r>
            <a:r>
              <a:rPr lang="en-US" sz="2000" smtClean="0">
                <a:hlinkClick r:id="rId4"/>
              </a:rPr>
              <a:t>htm</a:t>
            </a:r>
            <a:r>
              <a:rPr lang="ru-RU" sz="2000" smtClean="0"/>
              <a:t> </a:t>
            </a:r>
          </a:p>
          <a:p>
            <a:pPr algn="just" eaLnBrk="1" hangingPunct="1">
              <a:lnSpc>
                <a:spcPct val="90000"/>
              </a:lnSpc>
            </a:pPr>
            <a:r>
              <a:rPr lang="ru-RU" sz="2000" smtClean="0"/>
              <a:t>Ксения блаженная [Электронный ресурс].- Режим доступа: </a:t>
            </a:r>
            <a:r>
              <a:rPr lang="en-US" sz="2000" smtClean="0">
                <a:hlinkClick r:id="rId5"/>
              </a:rPr>
              <a:t>http</a:t>
            </a:r>
            <a:r>
              <a:rPr lang="ru-RU" sz="2000" smtClean="0">
                <a:hlinkClick r:id="rId5"/>
              </a:rPr>
              <a:t>://</a:t>
            </a:r>
            <a:r>
              <a:rPr lang="en-US" sz="2000" smtClean="0">
                <a:hlinkClick r:id="rId5"/>
              </a:rPr>
              <a:t>xenia</a:t>
            </a:r>
            <a:r>
              <a:rPr lang="ru-RU" sz="2000" smtClean="0">
                <a:hlinkClick r:id="rId5"/>
              </a:rPr>
              <a:t>-</a:t>
            </a:r>
            <a:r>
              <a:rPr lang="en-US" sz="2000" smtClean="0">
                <a:hlinkClick r:id="rId5"/>
              </a:rPr>
              <a:t>spb</a:t>
            </a:r>
            <a:r>
              <a:rPr lang="ru-RU" sz="2000" smtClean="0">
                <a:hlinkClick r:id="rId5"/>
              </a:rPr>
              <a:t>.</a:t>
            </a:r>
            <a:r>
              <a:rPr lang="en-US" sz="2000" smtClean="0">
                <a:hlinkClick r:id="rId5"/>
              </a:rPr>
              <a:t>narod</a:t>
            </a:r>
            <a:r>
              <a:rPr lang="ru-RU" sz="2000" smtClean="0">
                <a:hlinkClick r:id="rId5"/>
              </a:rPr>
              <a:t>.</a:t>
            </a:r>
            <a:r>
              <a:rPr lang="en-US" sz="2000" smtClean="0">
                <a:hlinkClick r:id="rId5"/>
              </a:rPr>
              <a:t>ru</a:t>
            </a:r>
            <a:r>
              <a:rPr lang="ru-RU" sz="2000" smtClean="0">
                <a:hlinkClick r:id="rId5"/>
              </a:rPr>
              <a:t>/htmls/life.htm</a:t>
            </a:r>
            <a:r>
              <a:rPr lang="ru-RU" sz="1600" smtClean="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ru-RU" sz="3200" b="1" smtClean="0">
                <a:solidFill>
                  <a:srgbClr val="FF3300"/>
                </a:solidFill>
              </a:rPr>
              <a:t>СВЯТОЙ ПРАВЕДНЫЙ ВОИН ФЕОДОР   УШАКОВ (1745-1817)</a:t>
            </a:r>
          </a:p>
        </p:txBody>
      </p:sp>
      <p:sp>
        <p:nvSpPr>
          <p:cNvPr id="27651" name="Rectangle 3"/>
          <p:cNvSpPr>
            <a:spLocks noGrp="1" noChangeArrowheads="1"/>
          </p:cNvSpPr>
          <p:nvPr>
            <p:ph sz="quarter" idx="1"/>
          </p:nvPr>
        </p:nvSpPr>
        <p:spPr/>
        <p:txBody>
          <a:bodyPr/>
          <a:lstStyle/>
          <a:p>
            <a:pPr eaLnBrk="1" hangingPunct="1"/>
            <a:r>
              <a:rPr lang="ru-RU" sz="2800" smtClean="0"/>
              <a:t>Святой праведный воин Феодор Ушаков - первый в истории православия военный моряк, причисленный к лику святых. </a:t>
            </a:r>
          </a:p>
          <a:p>
            <a:pPr eaLnBrk="1" hangingPunct="1"/>
            <a:r>
              <a:rPr lang="ru-RU" sz="2800" smtClean="0"/>
              <a:t>Благодарная Россия сохранила память о ратных деяниях человека, явившего образец служения воинскому долгу и подлинного патриотизма, и о его благотворительной деятельности.</a:t>
            </a:r>
          </a:p>
          <a:p>
            <a:pPr eaLnBrk="1" hangingPunct="1"/>
            <a:r>
              <a:rPr lang="ru-RU" sz="2800" smtClean="0">
                <a:solidFill>
                  <a:schemeClr val="accent2"/>
                </a:solidFill>
              </a:rPr>
              <a:t>День памяти 15 октября.</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p:txBody>
          <a:bodyPr/>
          <a:lstStyle/>
          <a:p>
            <a:pPr eaLnBrk="1" hangingPunct="1"/>
            <a:r>
              <a:rPr lang="ru-RU" sz="3200" b="1" smtClean="0">
                <a:solidFill>
                  <a:srgbClr val="FF3300"/>
                </a:solidFill>
              </a:rPr>
              <a:t>СВЯТОЙ ПРАВЕДНЫЙ ВОИН ФЕОДОР   УШАКОВ (1745-1817)</a:t>
            </a:r>
          </a:p>
        </p:txBody>
      </p:sp>
      <p:pic>
        <p:nvPicPr>
          <p:cNvPr id="28676" name="Picture 8" descr="Св. прав. Феодор Ушаков"/>
          <p:cNvPicPr>
            <a:picLocks noGrp="1" noChangeAspect="1" noChangeArrowheads="1"/>
          </p:cNvPicPr>
          <p:nvPr>
            <p:ph type="clipArt" sz="half" idx="1"/>
          </p:nvPr>
        </p:nvPicPr>
        <p:blipFill>
          <a:blip r:embed="rId2" cstate="print"/>
          <a:srcRect/>
          <a:stretch>
            <a:fillRect/>
          </a:stretch>
        </p:blipFill>
        <p:spPr>
          <a:xfrm>
            <a:off x="547688" y="1412875"/>
            <a:ext cx="3743325" cy="4824413"/>
          </a:xfrm>
        </p:spPr>
      </p:pic>
      <p:sp>
        <p:nvSpPr>
          <p:cNvPr id="28675" name="Rectangle 6"/>
          <p:cNvSpPr>
            <a:spLocks noGrp="1" noChangeArrowheads="1"/>
          </p:cNvSpPr>
          <p:nvPr>
            <p:ph type="body" sz="half" idx="2"/>
          </p:nvPr>
        </p:nvSpPr>
        <p:spPr/>
        <p:txBody>
          <a:bodyPr>
            <a:normAutofit/>
          </a:bodyPr>
          <a:lstStyle/>
          <a:p>
            <a:pPr algn="ctr" eaLnBrk="1" hangingPunct="1">
              <a:lnSpc>
                <a:spcPct val="80000"/>
              </a:lnSpc>
              <a:buFontTx/>
              <a:buNone/>
            </a:pPr>
            <a:r>
              <a:rPr lang="ru-RU" sz="2400" b="1" smtClean="0"/>
              <a:t>Литература</a:t>
            </a:r>
            <a:r>
              <a:rPr lang="ru-RU" sz="2400" smtClean="0"/>
              <a:t>:</a:t>
            </a:r>
          </a:p>
          <a:p>
            <a:pPr algn="just" eaLnBrk="1" hangingPunct="1">
              <a:lnSpc>
                <a:spcPct val="80000"/>
              </a:lnSpc>
            </a:pPr>
            <a:r>
              <a:rPr lang="ru-RU" sz="1800" smtClean="0"/>
              <a:t>Житие святого праведного воина Феодора Ушакова, адмирала флота Российского, непобедимого [Электронный ресурс].- Режим доступа:</a:t>
            </a:r>
            <a:r>
              <a:rPr lang="en-US" sz="1800" smtClean="0"/>
              <a:t> </a:t>
            </a:r>
            <a:r>
              <a:rPr lang="en-US" sz="1800" smtClean="0">
                <a:hlinkClick r:id="rId3"/>
              </a:rPr>
              <a:t>http</a:t>
            </a:r>
            <a:r>
              <a:rPr lang="ru-RU" sz="1800" smtClean="0">
                <a:hlinkClick r:id="rId3"/>
              </a:rPr>
              <a:t>://</a:t>
            </a:r>
            <a:r>
              <a:rPr lang="en-US" sz="1800" smtClean="0">
                <a:hlinkClick r:id="rId3"/>
              </a:rPr>
              <a:t>hram</a:t>
            </a:r>
            <a:r>
              <a:rPr lang="ru-RU" sz="1800" smtClean="0">
                <a:hlinkClick r:id="rId3"/>
              </a:rPr>
              <a:t>-</a:t>
            </a:r>
            <a:r>
              <a:rPr lang="en-US" sz="1800" smtClean="0">
                <a:hlinkClick r:id="rId3"/>
              </a:rPr>
              <a:t>troizy</a:t>
            </a:r>
            <a:r>
              <a:rPr lang="ru-RU" sz="1800" smtClean="0">
                <a:hlinkClick r:id="rId3"/>
              </a:rPr>
              <a:t>.</a:t>
            </a:r>
            <a:r>
              <a:rPr lang="en-US" sz="1800" smtClean="0">
                <a:hlinkClick r:id="rId3"/>
              </a:rPr>
              <a:t>narod</a:t>
            </a:r>
            <a:r>
              <a:rPr lang="ru-RU" sz="1800" smtClean="0">
                <a:hlinkClick r:id="rId3"/>
              </a:rPr>
              <a:t>.</a:t>
            </a:r>
            <a:r>
              <a:rPr lang="en-US" sz="1800" smtClean="0">
                <a:hlinkClick r:id="rId3"/>
              </a:rPr>
              <a:t>ru</a:t>
            </a:r>
            <a:r>
              <a:rPr lang="ru-RU" sz="1800" smtClean="0">
                <a:hlinkClick r:id="rId3"/>
              </a:rPr>
              <a:t>/</a:t>
            </a:r>
            <a:r>
              <a:rPr lang="en-US" sz="1800" smtClean="0">
                <a:hlinkClick r:id="rId3"/>
              </a:rPr>
              <a:t>admiral</a:t>
            </a:r>
            <a:r>
              <a:rPr lang="ru-RU" sz="1800" smtClean="0">
                <a:hlinkClick r:id="rId3"/>
              </a:rPr>
              <a:t>.</a:t>
            </a:r>
            <a:r>
              <a:rPr lang="en-US" sz="1800" smtClean="0">
                <a:hlinkClick r:id="rId3"/>
              </a:rPr>
              <a:t>html</a:t>
            </a:r>
            <a:r>
              <a:rPr lang="ru-RU" sz="1800" smtClean="0"/>
              <a:t> </a:t>
            </a:r>
          </a:p>
          <a:p>
            <a:pPr algn="just" eaLnBrk="1" hangingPunct="1">
              <a:lnSpc>
                <a:spcPct val="80000"/>
              </a:lnSpc>
            </a:pPr>
            <a:r>
              <a:rPr lang="ru-RU" sz="1800" smtClean="0"/>
              <a:t>Праведный воин Федор Ушаков [Электронный ресурс].- Режим доступа: </a:t>
            </a:r>
            <a:r>
              <a:rPr lang="ru-RU" sz="1800" smtClean="0">
                <a:hlinkClick r:id="rId4"/>
              </a:rPr>
              <a:t>http://cultrus.roskultura.ru/ty2.html</a:t>
            </a:r>
            <a:r>
              <a:rPr lang="ru-RU" sz="1800" smtClean="0"/>
              <a:t> </a:t>
            </a:r>
          </a:p>
          <a:p>
            <a:pPr algn="just" eaLnBrk="1" hangingPunct="1">
              <a:lnSpc>
                <a:spcPct val="80000"/>
              </a:lnSpc>
            </a:pPr>
            <a:r>
              <a:rPr lang="ru-RU" sz="1800" smtClean="0"/>
              <a:t>Ушаков, Я.В. Лучший флотоводец мира – русский святой [Электронный ресурс]// Голосъ совести.-2002.- №11.- Режим доступа к ст.: </a:t>
            </a:r>
            <a:r>
              <a:rPr lang="en-US" sz="1800" smtClean="0">
                <a:hlinkClick r:id="rId5"/>
              </a:rPr>
              <a:t>http://www.golos-sovesti.ru/?topic_id=1&amp;gzt_id=188</a:t>
            </a:r>
            <a:r>
              <a:rPr lang="ru-RU" sz="1800" smtClean="0"/>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ru-RU" sz="3200" b="1" smtClean="0">
                <a:solidFill>
                  <a:srgbClr val="FF3300"/>
                </a:solidFill>
              </a:rPr>
              <a:t>ПРЕПОДОБНЫЙ СЕРАФИМ САРОВСКИЙ (1754-1833)</a:t>
            </a:r>
          </a:p>
        </p:txBody>
      </p:sp>
      <p:sp>
        <p:nvSpPr>
          <p:cNvPr id="29699" name="Rectangle 3"/>
          <p:cNvSpPr>
            <a:spLocks noGrp="1" noChangeArrowheads="1"/>
          </p:cNvSpPr>
          <p:nvPr>
            <p:ph sz="quarter" idx="1"/>
          </p:nvPr>
        </p:nvSpPr>
        <p:spPr/>
        <p:txBody>
          <a:bodyPr>
            <a:normAutofit/>
          </a:bodyPr>
          <a:lstStyle/>
          <a:p>
            <a:pPr algn="just" eaLnBrk="1" hangingPunct="1"/>
            <a:r>
              <a:rPr lang="ru-RU" sz="2800" smtClean="0"/>
              <a:t>Преподобный Серафим достиг высокой степени духовного совершенства. Строгий к себе, он был наполнен любовью и снисходительностью  к  ближним. </a:t>
            </a:r>
          </a:p>
          <a:p>
            <a:pPr algn="just" eaLnBrk="1" hangingPunct="1"/>
            <a:r>
              <a:rPr lang="ru-RU" sz="2800" smtClean="0"/>
              <a:t>Искренний и горячий патриот, он желал во всех русских людях видеть любовь и преданность своему Отечеству, предрекая ему  в будущем славу и величие.</a:t>
            </a:r>
          </a:p>
          <a:p>
            <a:pPr algn="just" eaLnBrk="1" hangingPunct="1"/>
            <a:r>
              <a:rPr lang="ru-RU" sz="2800" smtClean="0">
                <a:solidFill>
                  <a:schemeClr val="accent2"/>
                </a:solidFill>
              </a:rPr>
              <a:t>Дни памяти 1 августа, 15 января.</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eaLnBrk="1" hangingPunct="1"/>
            <a:r>
              <a:rPr lang="ru-RU" sz="3200" b="1" smtClean="0">
                <a:solidFill>
                  <a:srgbClr val="FF3300"/>
                </a:solidFill>
              </a:rPr>
              <a:t>ПРЕПОДОБНЫЙ СЕРАФИМ САРОВСКИЙ (1754-1833)</a:t>
            </a:r>
          </a:p>
        </p:txBody>
      </p:sp>
      <p:pic>
        <p:nvPicPr>
          <p:cNvPr id="30724" name="Picture 8" descr="Преподобный Серафим Саровский с 12 клеймами жития"/>
          <p:cNvPicPr>
            <a:picLocks noGrp="1" noChangeAspect="1" noChangeArrowheads="1"/>
          </p:cNvPicPr>
          <p:nvPr>
            <p:ph type="clipArt" sz="half" idx="1"/>
          </p:nvPr>
        </p:nvPicPr>
        <p:blipFill>
          <a:blip r:embed="rId2" cstate="print"/>
          <a:srcRect/>
          <a:stretch>
            <a:fillRect/>
          </a:stretch>
        </p:blipFill>
        <p:spPr>
          <a:xfrm>
            <a:off x="533400" y="1557338"/>
            <a:ext cx="3771900" cy="4751387"/>
          </a:xfrm>
        </p:spPr>
      </p:pic>
      <p:sp>
        <p:nvSpPr>
          <p:cNvPr id="30723" name="Rectangle 6"/>
          <p:cNvSpPr>
            <a:spLocks noGrp="1" noChangeArrowheads="1"/>
          </p:cNvSpPr>
          <p:nvPr>
            <p:ph type="body" sz="half" idx="2"/>
          </p:nvPr>
        </p:nvSpPr>
        <p:spPr/>
        <p:txBody>
          <a:bodyPr/>
          <a:lstStyle/>
          <a:p>
            <a:pPr algn="ctr" eaLnBrk="1" hangingPunct="1">
              <a:lnSpc>
                <a:spcPct val="90000"/>
              </a:lnSpc>
              <a:buFontTx/>
              <a:buNone/>
            </a:pPr>
            <a:r>
              <a:rPr lang="ru-RU" sz="2400" b="1" smtClean="0"/>
              <a:t>Литература</a:t>
            </a:r>
            <a:r>
              <a:rPr lang="ru-RU" sz="2400" smtClean="0"/>
              <a:t>:</a:t>
            </a:r>
          </a:p>
          <a:p>
            <a:pPr eaLnBrk="1" hangingPunct="1">
              <a:lnSpc>
                <a:spcPct val="90000"/>
              </a:lnSpc>
            </a:pPr>
            <a:r>
              <a:rPr lang="ru-RU" sz="2000" smtClean="0"/>
              <a:t>Преподобный Серафим, Саровский чудотворец [Электронный ресурс].- Режим доступа: </a:t>
            </a:r>
            <a:r>
              <a:rPr lang="en-US" sz="2000" smtClean="0">
                <a:hlinkClick r:id="rId3"/>
              </a:rPr>
              <a:t>http://days.pravoslavie.ru/Life/life138.htm</a:t>
            </a:r>
            <a:r>
              <a:rPr lang="ru-RU" sz="2000" smtClean="0"/>
              <a:t> </a:t>
            </a:r>
          </a:p>
          <a:p>
            <a:pPr eaLnBrk="1" hangingPunct="1">
              <a:lnSpc>
                <a:spcPct val="90000"/>
              </a:lnSpc>
            </a:pPr>
            <a:r>
              <a:rPr lang="ru-RU" sz="2000" smtClean="0"/>
              <a:t>Преподобный Серафим Саровский, священномученик Серафим (Чичагов) и святой Царь Николай.- Режим доступа: </a:t>
            </a:r>
            <a:r>
              <a:rPr lang="en-US" sz="2000" smtClean="0">
                <a:hlinkClick r:id="rId4"/>
              </a:rPr>
              <a:t>http</a:t>
            </a:r>
            <a:r>
              <a:rPr lang="ru-RU" sz="2000" smtClean="0">
                <a:hlinkClick r:id="rId4"/>
              </a:rPr>
              <a:t>://</a:t>
            </a:r>
            <a:r>
              <a:rPr lang="en-US" sz="2000" smtClean="0">
                <a:hlinkClick r:id="rId4"/>
              </a:rPr>
              <a:t>st</a:t>
            </a:r>
            <a:r>
              <a:rPr lang="ru-RU" sz="2000" smtClean="0">
                <a:hlinkClick r:id="rId4"/>
              </a:rPr>
              <a:t>-</a:t>
            </a:r>
            <a:r>
              <a:rPr lang="en-US" sz="2000" smtClean="0">
                <a:hlinkClick r:id="rId4"/>
              </a:rPr>
              <a:t>nikolas</a:t>
            </a:r>
            <a:r>
              <a:rPr lang="ru-RU" sz="2000" smtClean="0">
                <a:hlinkClick r:id="rId4"/>
              </a:rPr>
              <a:t>.</a:t>
            </a:r>
            <a:r>
              <a:rPr lang="en-US" sz="2000" smtClean="0">
                <a:hlinkClick r:id="rId4"/>
              </a:rPr>
              <a:t>orthodoxy</a:t>
            </a:r>
            <a:r>
              <a:rPr lang="ru-RU" sz="2000" smtClean="0">
                <a:hlinkClick r:id="rId4"/>
              </a:rPr>
              <a:t>.</a:t>
            </a:r>
            <a:r>
              <a:rPr lang="en-US" sz="2000" smtClean="0">
                <a:hlinkClick r:id="rId4"/>
              </a:rPr>
              <a:t>ru</a:t>
            </a:r>
            <a:r>
              <a:rPr lang="ru-RU" sz="2000" smtClean="0">
                <a:hlinkClick r:id="rId4"/>
              </a:rPr>
              <a:t>/</a:t>
            </a:r>
            <a:r>
              <a:rPr lang="en-US" sz="2000" smtClean="0">
                <a:hlinkClick r:id="rId4"/>
              </a:rPr>
              <a:t>newmartyres</a:t>
            </a:r>
            <a:r>
              <a:rPr lang="ru-RU" sz="2000" smtClean="0">
                <a:hlinkClick r:id="rId4"/>
              </a:rPr>
              <a:t>/</a:t>
            </a:r>
            <a:r>
              <a:rPr lang="en-US" sz="2000" smtClean="0">
                <a:hlinkClick r:id="rId4"/>
              </a:rPr>
              <a:t>serafim</a:t>
            </a:r>
            <a:r>
              <a:rPr lang="ru-RU" sz="2000" smtClean="0">
                <a:hlinkClick r:id="rId4"/>
              </a:rPr>
              <a:t>.</a:t>
            </a:r>
            <a:r>
              <a:rPr lang="en-US" sz="2000" smtClean="0">
                <a:hlinkClick r:id="rId4"/>
              </a:rPr>
              <a:t>html</a:t>
            </a:r>
            <a:r>
              <a:rPr lang="ru-RU" sz="2000" smtClean="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ru-RU" sz="3200" b="1" smtClean="0">
                <a:solidFill>
                  <a:srgbClr val="FF3300"/>
                </a:solidFill>
              </a:rPr>
              <a:t>ПРЕПОДОБНЫЙ АМВРОСИЙ ОПТИНСКИЙ (1812-1891)</a:t>
            </a:r>
          </a:p>
        </p:txBody>
      </p:sp>
      <p:sp>
        <p:nvSpPr>
          <p:cNvPr id="31747" name="Rectangle 3"/>
          <p:cNvSpPr>
            <a:spLocks noGrp="1" noChangeArrowheads="1"/>
          </p:cNvSpPr>
          <p:nvPr>
            <p:ph sz="quarter" idx="1"/>
          </p:nvPr>
        </p:nvSpPr>
        <p:spPr/>
        <p:txBody>
          <a:bodyPr/>
          <a:lstStyle/>
          <a:p>
            <a:pPr algn="just" eaLnBrk="1" hangingPunct="1"/>
            <a:r>
              <a:rPr lang="ru-RU" sz="2800" smtClean="0"/>
              <a:t>Старец Амвросий Оптинский - всероссийский наставник благочестия. Он был близко знаком с Ф. М. Достоевским, В. С. Соловьевым, К. Н. Леонтьевым, Н. В. Гоголем, Л. Н. Толстым, М.Н. Погодиным, А. К. Толстым и другими выдающимися личностями, приезжавшими к нему за советом.</a:t>
            </a:r>
          </a:p>
          <a:p>
            <a:pPr algn="just" eaLnBrk="1" hangingPunct="1"/>
            <a:r>
              <a:rPr lang="ru-RU" sz="2800" smtClean="0">
                <a:solidFill>
                  <a:schemeClr val="accent2"/>
                </a:solidFill>
              </a:rPr>
              <a:t>Дни памяти 10 июля, 23 октября.</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p:txBody>
          <a:bodyPr/>
          <a:lstStyle/>
          <a:p>
            <a:pPr eaLnBrk="1" hangingPunct="1"/>
            <a:r>
              <a:rPr lang="ru-RU" sz="3200" b="1" smtClean="0">
                <a:solidFill>
                  <a:srgbClr val="FF3300"/>
                </a:solidFill>
              </a:rPr>
              <a:t>ПРЕПОДОБНЫЙ АМВРОСИЙ ОПТИНСКИЙ (1812-1891)</a:t>
            </a:r>
          </a:p>
        </p:txBody>
      </p:sp>
      <p:pic>
        <p:nvPicPr>
          <p:cNvPr id="32772" name="Picture 8" descr="Преподобный Амвросий Оптинский"/>
          <p:cNvPicPr>
            <a:picLocks noGrp="1" noChangeAspect="1" noChangeArrowheads="1"/>
          </p:cNvPicPr>
          <p:nvPr>
            <p:ph type="clipArt" sz="half" idx="1"/>
          </p:nvPr>
        </p:nvPicPr>
        <p:blipFill>
          <a:blip r:embed="rId2" cstate="print"/>
          <a:stretch>
            <a:fillRect/>
          </a:stretch>
        </p:blipFill>
        <p:spPr>
          <a:xfrm>
            <a:off x="2077212" y="3177381"/>
            <a:ext cx="798576" cy="1371600"/>
          </a:xfrm>
        </p:spPr>
      </p:pic>
      <p:sp>
        <p:nvSpPr>
          <p:cNvPr id="32771" name="Rectangle 6"/>
          <p:cNvSpPr>
            <a:spLocks noGrp="1" noChangeArrowheads="1"/>
          </p:cNvSpPr>
          <p:nvPr>
            <p:ph type="body" sz="half" idx="2"/>
          </p:nvPr>
        </p:nvSpPr>
        <p:spPr/>
        <p:txBody>
          <a:bodyPr/>
          <a:lstStyle/>
          <a:p>
            <a:pPr algn="ctr" eaLnBrk="1" hangingPunct="1">
              <a:lnSpc>
                <a:spcPct val="80000"/>
              </a:lnSpc>
              <a:buFontTx/>
              <a:buNone/>
            </a:pPr>
            <a:r>
              <a:rPr lang="ru-RU" sz="2400" b="1" smtClean="0"/>
              <a:t>Литература:</a:t>
            </a:r>
          </a:p>
          <a:p>
            <a:pPr eaLnBrk="1" hangingPunct="1">
              <a:lnSpc>
                <a:spcPct val="80000"/>
              </a:lnSpc>
            </a:pPr>
            <a:r>
              <a:rPr lang="ru-RU" sz="1800" smtClean="0"/>
              <a:t>Амвросий, (Оптинский), преп. Советы и духовные наставления [Электронный ресурс].-Режим доступа: </a:t>
            </a:r>
            <a:r>
              <a:rPr lang="en-US" sz="1800" smtClean="0">
                <a:hlinkClick r:id="rId3"/>
              </a:rPr>
              <a:t>http</a:t>
            </a:r>
            <a:r>
              <a:rPr lang="ru-RU" sz="1800" smtClean="0">
                <a:hlinkClick r:id="rId3"/>
              </a:rPr>
              <a:t>://</a:t>
            </a:r>
            <a:r>
              <a:rPr lang="en-US" sz="1800" smtClean="0">
                <a:hlinkClick r:id="rId3"/>
              </a:rPr>
              <a:t>www</a:t>
            </a:r>
            <a:r>
              <a:rPr lang="ru-RU" sz="1800" smtClean="0">
                <a:hlinkClick r:id="rId3"/>
              </a:rPr>
              <a:t>.</a:t>
            </a:r>
            <a:r>
              <a:rPr lang="en-US" sz="1800" smtClean="0">
                <a:hlinkClick r:id="rId3"/>
              </a:rPr>
              <a:t>azbuka</a:t>
            </a:r>
            <a:r>
              <a:rPr lang="ru-RU" sz="1800" smtClean="0">
                <a:hlinkClick r:id="rId3"/>
              </a:rPr>
              <a:t>.</a:t>
            </a:r>
            <a:r>
              <a:rPr lang="en-US" sz="1800" smtClean="0">
                <a:hlinkClick r:id="rId3"/>
              </a:rPr>
              <a:t>webzone</a:t>
            </a:r>
            <a:r>
              <a:rPr lang="ru-RU" sz="1800" smtClean="0">
                <a:hlinkClick r:id="rId3"/>
              </a:rPr>
              <a:t>.</a:t>
            </a:r>
            <a:r>
              <a:rPr lang="en-US" sz="1800" smtClean="0">
                <a:hlinkClick r:id="rId3"/>
              </a:rPr>
              <a:t>ru</a:t>
            </a:r>
            <a:r>
              <a:rPr lang="ru-RU" sz="1800" smtClean="0">
                <a:hlinkClick r:id="rId3"/>
              </a:rPr>
              <a:t>/</a:t>
            </a:r>
            <a:r>
              <a:rPr lang="en-US" sz="1800" smtClean="0">
                <a:hlinkClick r:id="rId3"/>
              </a:rPr>
              <a:t>amwrosiy</a:t>
            </a:r>
            <a:r>
              <a:rPr lang="ru-RU" sz="1800" smtClean="0">
                <a:hlinkClick r:id="rId3"/>
              </a:rPr>
              <a:t>.</a:t>
            </a:r>
            <a:r>
              <a:rPr lang="en-US" sz="1800" smtClean="0">
                <a:hlinkClick r:id="rId3"/>
              </a:rPr>
              <a:t>htm</a:t>
            </a:r>
            <a:r>
              <a:rPr lang="ru-RU" sz="1800" smtClean="0"/>
              <a:t> </a:t>
            </a:r>
          </a:p>
          <a:p>
            <a:pPr eaLnBrk="1" hangingPunct="1">
              <a:lnSpc>
                <a:spcPct val="80000"/>
              </a:lnSpc>
            </a:pPr>
            <a:r>
              <a:rPr lang="ru-RU" sz="1800" smtClean="0"/>
              <a:t>Амвросий, (Оптинский), преп. Советы супругам и родителям [Электронный ресурс].- Режим доступа: </a:t>
            </a:r>
            <a:r>
              <a:rPr lang="en-US" sz="1800" smtClean="0">
                <a:hlinkClick r:id="rId4"/>
              </a:rPr>
              <a:t>http://www.pravbeseda.ru/library/index.php?page=book&amp;id=308</a:t>
            </a:r>
            <a:r>
              <a:rPr lang="ru-RU" sz="1800" smtClean="0"/>
              <a:t> </a:t>
            </a:r>
          </a:p>
          <a:p>
            <a:pPr eaLnBrk="1" hangingPunct="1">
              <a:lnSpc>
                <a:spcPct val="80000"/>
              </a:lnSpc>
            </a:pPr>
            <a:r>
              <a:rPr lang="ru-RU" sz="1800" smtClean="0"/>
              <a:t>Иоанн, (Маслов), архимандрит. Преподобный Амвросий Оптинский и его эпистолярное наследие [Текст]. - М.,2000.-189с.</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ru-RU" sz="3200" b="1" smtClean="0">
                <a:solidFill>
                  <a:srgbClr val="FF3300"/>
                </a:solidFill>
              </a:rPr>
              <a:t>СВЯТИТЕЛЬ ФЕОФАН ЗАТВОРНИК (ВЫШЕНСКИЙ) (1815-1894)</a:t>
            </a:r>
          </a:p>
        </p:txBody>
      </p:sp>
      <p:sp>
        <p:nvSpPr>
          <p:cNvPr id="33795" name="Rectangle 3"/>
          <p:cNvSpPr>
            <a:spLocks noGrp="1" noChangeArrowheads="1"/>
          </p:cNvSpPr>
          <p:nvPr>
            <p:ph sz="quarter" idx="1"/>
          </p:nvPr>
        </p:nvSpPr>
        <p:spPr/>
        <p:txBody>
          <a:bodyPr/>
          <a:lstStyle/>
          <a:p>
            <a:pPr algn="just" eaLnBrk="1" hangingPunct="1">
              <a:lnSpc>
                <a:spcPct val="90000"/>
              </a:lnSpc>
            </a:pPr>
            <a:r>
              <a:rPr lang="ru-RU" sz="2800" smtClean="0"/>
              <a:t>Феофан Затворник - один из самых почитаемых святых и влиятельных богословов в России.</a:t>
            </a:r>
          </a:p>
          <a:p>
            <a:pPr algn="just" eaLnBrk="1" hangingPunct="1">
              <a:lnSpc>
                <a:spcPct val="90000"/>
              </a:lnSpc>
            </a:pPr>
            <a:r>
              <a:rPr lang="ru-RU" sz="2800" smtClean="0"/>
              <a:t>Провел много десятилетий в затворничестве, но активно общался с миром письмами. </a:t>
            </a:r>
          </a:p>
          <a:p>
            <a:pPr algn="just" eaLnBrk="1" hangingPunct="1">
              <a:lnSpc>
                <a:spcPct val="90000"/>
              </a:lnSpc>
            </a:pPr>
            <a:r>
              <a:rPr lang="ru-RU" sz="2800" smtClean="0"/>
              <a:t>Считается  покровителем Русского Интернета.</a:t>
            </a:r>
          </a:p>
          <a:p>
            <a:pPr eaLnBrk="1" hangingPunct="1">
              <a:lnSpc>
                <a:spcPct val="90000"/>
              </a:lnSpc>
            </a:pPr>
            <a:r>
              <a:rPr lang="ru-RU" sz="2800" smtClean="0">
                <a:solidFill>
                  <a:schemeClr val="accent2"/>
                </a:solidFill>
              </a:rPr>
              <a:t>День памяти 23 января.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p:txBody>
          <a:bodyPr/>
          <a:lstStyle/>
          <a:p>
            <a:pPr eaLnBrk="1" hangingPunct="1"/>
            <a:r>
              <a:rPr lang="ru-RU" sz="3200" b="1" smtClean="0">
                <a:solidFill>
                  <a:srgbClr val="FF3300"/>
                </a:solidFill>
              </a:rPr>
              <a:t>СВЯТИТЕЛЬ ФЕОФАН ЗАТВОРНИК (ВЫШЕНСКИЙ) (1815-1894)</a:t>
            </a:r>
          </a:p>
        </p:txBody>
      </p:sp>
      <p:pic>
        <p:nvPicPr>
          <p:cNvPr id="34820" name="Picture 8" descr="Святитель Феофан Затворник"/>
          <p:cNvPicPr>
            <a:picLocks noGrp="1" noChangeAspect="1" noChangeArrowheads="1"/>
          </p:cNvPicPr>
          <p:nvPr>
            <p:ph type="clipArt" sz="half" idx="1"/>
          </p:nvPr>
        </p:nvPicPr>
        <p:blipFill>
          <a:blip r:embed="rId2" cstate="print"/>
          <a:srcRect/>
          <a:stretch>
            <a:fillRect/>
          </a:stretch>
        </p:blipFill>
        <p:spPr>
          <a:xfrm>
            <a:off x="520700" y="1557338"/>
            <a:ext cx="3906838" cy="4895850"/>
          </a:xfrm>
        </p:spPr>
      </p:pic>
      <p:sp>
        <p:nvSpPr>
          <p:cNvPr id="34819" name="Rectangle 6"/>
          <p:cNvSpPr>
            <a:spLocks noGrp="1" noChangeArrowheads="1"/>
          </p:cNvSpPr>
          <p:nvPr>
            <p:ph type="body" sz="half" idx="2"/>
          </p:nvPr>
        </p:nvSpPr>
        <p:spPr/>
        <p:txBody>
          <a:bodyPr/>
          <a:lstStyle/>
          <a:p>
            <a:pPr algn="ctr" eaLnBrk="1" hangingPunct="1">
              <a:lnSpc>
                <a:spcPct val="80000"/>
              </a:lnSpc>
              <a:buFontTx/>
              <a:buNone/>
            </a:pPr>
            <a:r>
              <a:rPr lang="ru-RU" sz="2000" b="1" smtClean="0"/>
              <a:t>Литература: </a:t>
            </a:r>
          </a:p>
          <a:p>
            <a:pPr eaLnBrk="1" hangingPunct="1">
              <a:lnSpc>
                <a:spcPct val="80000"/>
              </a:lnSpc>
            </a:pPr>
            <a:r>
              <a:rPr lang="ru-RU" sz="1800" smtClean="0"/>
              <a:t>Житие Феофана Затворника: учитель христианского спасения [Электронный ресурс].- Режим доступа: </a:t>
            </a:r>
            <a:r>
              <a:rPr lang="en-US" sz="1800" smtClean="0">
                <a:hlinkClick r:id="rId3"/>
              </a:rPr>
              <a:t>http://vos.1september.ru/2002/02/14.htm</a:t>
            </a:r>
            <a:r>
              <a:rPr lang="en-US" sz="1800" smtClean="0"/>
              <a:t>  </a:t>
            </a:r>
            <a:endParaRPr lang="ru-RU" sz="1800" smtClean="0"/>
          </a:p>
          <a:p>
            <a:pPr eaLnBrk="1" hangingPunct="1">
              <a:lnSpc>
                <a:spcPct val="80000"/>
              </a:lnSpc>
            </a:pPr>
            <a:r>
              <a:rPr lang="ru-RU" sz="1800" smtClean="0"/>
              <a:t>Житие и творения Святителя Феофана Затворника [Электронный ресурс].- Режим доступа: </a:t>
            </a:r>
            <a:r>
              <a:rPr lang="en-US" sz="1800" smtClean="0">
                <a:hlinkClick r:id="rId4"/>
              </a:rPr>
              <a:t>http://pmp.perm.ru/assets/files/pheophan.htm</a:t>
            </a:r>
            <a:r>
              <a:rPr lang="ru-RU" sz="1800" smtClean="0"/>
              <a:t> </a:t>
            </a:r>
          </a:p>
          <a:p>
            <a:pPr eaLnBrk="1" hangingPunct="1">
              <a:lnSpc>
                <a:spcPct val="80000"/>
              </a:lnSpc>
            </a:pPr>
            <a:r>
              <a:rPr lang="ru-RU" sz="1800" smtClean="0"/>
              <a:t>Коржевский, В.Н. Педагогическое наследие св. Феофана Затворника [Электронный ресурс]. – Режим доступа к ст.: </a:t>
            </a:r>
            <a:r>
              <a:rPr lang="ru-RU" sz="1800" smtClean="0">
                <a:hlinkClick r:id="rId5"/>
              </a:rPr>
              <a:t>http://www.ihtus.ru/edu18.shtml</a:t>
            </a:r>
            <a:endParaRPr lang="ru-RU" sz="18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ru-RU" sz="3200" b="1" smtClean="0">
                <a:solidFill>
                  <a:srgbClr val="FF3300"/>
                </a:solidFill>
              </a:rPr>
              <a:t>СВЯТОЙ ПРЕПОДОБНЫЙ ИОАНН КРОНШТАДТСКИЙ (1829-1908)</a:t>
            </a:r>
          </a:p>
        </p:txBody>
      </p:sp>
      <p:sp>
        <p:nvSpPr>
          <p:cNvPr id="35843" name="Rectangle 3"/>
          <p:cNvSpPr>
            <a:spLocks noGrp="1" noChangeArrowheads="1"/>
          </p:cNvSpPr>
          <p:nvPr>
            <p:ph sz="quarter" idx="1"/>
          </p:nvPr>
        </p:nvSpPr>
        <p:spPr/>
        <p:txBody>
          <a:bodyPr>
            <a:normAutofit/>
          </a:bodyPr>
          <a:lstStyle/>
          <a:p>
            <a:pPr eaLnBrk="1" hangingPunct="1">
              <a:lnSpc>
                <a:spcPct val="90000"/>
              </a:lnSpc>
            </a:pPr>
            <a:r>
              <a:rPr lang="ru-RU" sz="2800" smtClean="0"/>
              <a:t> Иоанн Кронштадтский - религиозный мыслитель, всероссийский молитвенник, один из самых любимых и почитаемых в народе святых.</a:t>
            </a:r>
          </a:p>
          <a:p>
            <a:pPr eaLnBrk="1" hangingPunct="1">
              <a:lnSpc>
                <a:spcPct val="90000"/>
              </a:lnSpc>
            </a:pPr>
            <a:r>
              <a:rPr lang="ru-RU" sz="2800" smtClean="0"/>
              <a:t>Он был устроителем и благотворителем множества храмов и монастырей. Три основных добродетели выделялись в его жизни: о. Иоанн был праведен, искренен и прост; люди тянулись к нему, как к живому свидетельству небесных сил.</a:t>
            </a:r>
          </a:p>
          <a:p>
            <a:pPr eaLnBrk="1" hangingPunct="1">
              <a:lnSpc>
                <a:spcPct val="90000"/>
              </a:lnSpc>
            </a:pPr>
            <a:r>
              <a:rPr lang="ru-RU" sz="2800" smtClean="0">
                <a:solidFill>
                  <a:schemeClr val="accent2"/>
                </a:solidFill>
              </a:rPr>
              <a:t>День памяти 2 января.</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eaLnBrk="1" hangingPunct="1"/>
            <a:r>
              <a:rPr lang="ru-RU" sz="3200" b="1" smtClean="0">
                <a:solidFill>
                  <a:srgbClr val="FF3300"/>
                </a:solidFill>
              </a:rPr>
              <a:t>СВЯТОЙ ПРЕПОДОБНЫЙ ИОАНН КРОНШТАДТСКИЙ (1829-1908)</a:t>
            </a:r>
          </a:p>
        </p:txBody>
      </p:sp>
      <p:pic>
        <p:nvPicPr>
          <p:cNvPr id="36868" name="Picture 8" descr="Изображение:Ioann of Kronstadt (icon).jpg"/>
          <p:cNvPicPr>
            <a:picLocks noGrp="1" noChangeAspect="1" noChangeArrowheads="1"/>
          </p:cNvPicPr>
          <p:nvPr>
            <p:ph type="clipArt" sz="half" idx="1"/>
          </p:nvPr>
        </p:nvPicPr>
        <p:blipFill>
          <a:blip r:embed="rId2" cstate="print"/>
          <a:srcRect/>
          <a:stretch>
            <a:fillRect/>
          </a:stretch>
        </p:blipFill>
        <p:spPr>
          <a:xfrm>
            <a:off x="663575" y="1484313"/>
            <a:ext cx="3575050" cy="4824412"/>
          </a:xfrm>
        </p:spPr>
      </p:pic>
      <p:sp>
        <p:nvSpPr>
          <p:cNvPr id="36867" name="Rectangle 6"/>
          <p:cNvSpPr>
            <a:spLocks noGrp="1" noChangeArrowheads="1"/>
          </p:cNvSpPr>
          <p:nvPr>
            <p:ph type="body" sz="half" idx="2"/>
          </p:nvPr>
        </p:nvSpPr>
        <p:spPr/>
        <p:txBody>
          <a:bodyPr/>
          <a:lstStyle/>
          <a:p>
            <a:pPr algn="ctr" eaLnBrk="1" hangingPunct="1">
              <a:lnSpc>
                <a:spcPct val="80000"/>
              </a:lnSpc>
              <a:buFontTx/>
              <a:buNone/>
            </a:pPr>
            <a:r>
              <a:rPr lang="ru-RU" sz="2000" b="1" smtClean="0"/>
              <a:t>Литература</a:t>
            </a:r>
            <a:r>
              <a:rPr lang="ru-RU" sz="2000" smtClean="0"/>
              <a:t>:</a:t>
            </a:r>
          </a:p>
          <a:p>
            <a:pPr algn="just" eaLnBrk="1" hangingPunct="1">
              <a:lnSpc>
                <a:spcPct val="80000"/>
              </a:lnSpc>
            </a:pPr>
            <a:r>
              <a:rPr lang="ru-RU" sz="1800" smtClean="0"/>
              <a:t>Святой праведный Иоанн Кронштадский [Электронный ресурс].- Режим доступа: </a:t>
            </a:r>
            <a:r>
              <a:rPr lang="en-US" sz="1800" smtClean="0">
                <a:hlinkClick r:id="rId3"/>
              </a:rPr>
              <a:t>http://www.hamburg-hram.de/ioann/slujenie</a:t>
            </a:r>
            <a:r>
              <a:rPr lang="ru-RU" sz="1800" smtClean="0"/>
              <a:t> </a:t>
            </a:r>
          </a:p>
          <a:p>
            <a:pPr algn="just" eaLnBrk="1" hangingPunct="1">
              <a:lnSpc>
                <a:spcPct val="80000"/>
              </a:lnSpc>
            </a:pPr>
            <a:r>
              <a:rPr lang="ru-RU" sz="1800" smtClean="0"/>
              <a:t>Святой праведный Иоанн Кронштадский в воспоминаниях современников [Текст].-М., 1998.-495 с.</a:t>
            </a:r>
          </a:p>
          <a:p>
            <a:pPr algn="just" eaLnBrk="1" hangingPunct="1">
              <a:lnSpc>
                <a:spcPct val="80000"/>
              </a:lnSpc>
            </a:pPr>
            <a:r>
              <a:rPr lang="ru-RU" sz="1800" smtClean="0"/>
              <a:t>Святой Праведный Иоанн Кронштадский [Текст]: [библиография 1990-2002 гг.] [Электронный ресурс].- Режим доступа: </a:t>
            </a:r>
            <a:r>
              <a:rPr lang="en-US" sz="1800" smtClean="0">
                <a:hlinkClick r:id="rId4"/>
              </a:rPr>
              <a:t>http</a:t>
            </a:r>
            <a:r>
              <a:rPr lang="ru-RU" sz="1800" smtClean="0">
                <a:hlinkClick r:id="rId4"/>
              </a:rPr>
              <a:t>://</a:t>
            </a:r>
            <a:r>
              <a:rPr lang="en-US" sz="1800" smtClean="0">
                <a:hlinkClick r:id="rId4"/>
              </a:rPr>
              <a:t>prometeus</a:t>
            </a:r>
            <a:r>
              <a:rPr lang="ru-RU" sz="1800" smtClean="0">
                <a:hlinkClick r:id="rId4"/>
              </a:rPr>
              <a:t>.</a:t>
            </a:r>
            <a:r>
              <a:rPr lang="en-US" sz="1800" smtClean="0">
                <a:hlinkClick r:id="rId4"/>
              </a:rPr>
              <a:t>nsc</a:t>
            </a:r>
            <a:r>
              <a:rPr lang="ru-RU" sz="1800" smtClean="0">
                <a:hlinkClick r:id="rId4"/>
              </a:rPr>
              <a:t>.</a:t>
            </a:r>
            <a:r>
              <a:rPr lang="en-US" sz="1800" smtClean="0">
                <a:hlinkClick r:id="rId4"/>
              </a:rPr>
              <a:t>ru</a:t>
            </a:r>
            <a:r>
              <a:rPr lang="ru-RU" sz="1800" smtClean="0">
                <a:hlinkClick r:id="rId4"/>
              </a:rPr>
              <a:t>/</a:t>
            </a:r>
            <a:r>
              <a:rPr lang="en-US" sz="1800" smtClean="0">
                <a:hlinkClick r:id="rId4"/>
              </a:rPr>
              <a:t>archives</a:t>
            </a:r>
            <a:r>
              <a:rPr lang="ru-RU" sz="1800" smtClean="0">
                <a:hlinkClick r:id="rId4"/>
              </a:rPr>
              <a:t>/</a:t>
            </a:r>
            <a:r>
              <a:rPr lang="en-US" sz="1800" smtClean="0">
                <a:hlinkClick r:id="rId4"/>
              </a:rPr>
              <a:t>exhibit</a:t>
            </a:r>
            <a:r>
              <a:rPr lang="ru-RU" sz="1800" smtClean="0">
                <a:hlinkClick r:id="rId4"/>
              </a:rPr>
              <a:t>2/</a:t>
            </a:r>
            <a:r>
              <a:rPr lang="en-US" sz="1800" smtClean="0">
                <a:hlinkClick r:id="rId4"/>
              </a:rPr>
              <a:t>pastors</a:t>
            </a:r>
            <a:r>
              <a:rPr lang="ru-RU" sz="1800" smtClean="0">
                <a:hlinkClick r:id="rId4"/>
              </a:rPr>
              <a:t>.</a:t>
            </a:r>
            <a:r>
              <a:rPr lang="en-US" sz="1800" smtClean="0">
                <a:hlinkClick r:id="rId4"/>
              </a:rPr>
              <a:t>ssi</a:t>
            </a:r>
            <a:endParaRPr lang="ru-RU" sz="18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ru-RU" sz="3200" b="1" smtClean="0">
                <a:solidFill>
                  <a:srgbClr val="FF3300"/>
                </a:solidFill>
              </a:rPr>
              <a:t>СВЯТИТЕЛЬ ЛУКА (ВОЙНО-ЯСЕНЕЦКИЙ) (1877-1961)</a:t>
            </a:r>
          </a:p>
        </p:txBody>
      </p:sp>
      <p:sp>
        <p:nvSpPr>
          <p:cNvPr id="37891" name="Rectangle 3"/>
          <p:cNvSpPr>
            <a:spLocks noGrp="1" noChangeArrowheads="1"/>
          </p:cNvSpPr>
          <p:nvPr>
            <p:ph sz="quarter" idx="1"/>
          </p:nvPr>
        </p:nvSpPr>
        <p:spPr/>
        <p:txBody>
          <a:bodyPr/>
          <a:lstStyle/>
          <a:p>
            <a:pPr algn="just" eaLnBrk="1" hangingPunct="1">
              <a:lnSpc>
                <a:spcPct val="90000"/>
              </a:lnSpc>
            </a:pPr>
            <a:r>
              <a:rPr lang="ru-RU" sz="2800" smtClean="0"/>
              <a:t>Жизнь святителя Луки – яркий пример пути достижения святости в нашем современном мире. </a:t>
            </a:r>
          </a:p>
          <a:p>
            <a:pPr algn="just" eaLnBrk="1" hangingPunct="1">
              <a:lnSpc>
                <a:spcPct val="90000"/>
              </a:lnSpc>
            </a:pPr>
            <a:r>
              <a:rPr lang="ru-RU" sz="2800" smtClean="0"/>
              <a:t>Наиболее известные труды святителя Луки – монография «Очерки гнойной хирургии» (отмечена Сталинской премией) и труд «Дух, душа, тело» (показывающий, что ничто не препятствует гармоничному сосуществованию веры и науки). </a:t>
            </a:r>
          </a:p>
          <a:p>
            <a:pPr algn="just" eaLnBrk="1" hangingPunct="1">
              <a:lnSpc>
                <a:spcPct val="90000"/>
              </a:lnSpc>
            </a:pPr>
            <a:r>
              <a:rPr lang="ru-RU" sz="2800" smtClean="0">
                <a:solidFill>
                  <a:schemeClr val="accent2"/>
                </a:solidFill>
              </a:rPr>
              <a:t>День памяти 11 июня.</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ru-RU" sz="3200" b="1" smtClean="0">
                <a:solidFill>
                  <a:srgbClr val="FF3300"/>
                </a:solidFill>
              </a:rPr>
              <a:t>СВЯТИТЕЛЬ ЛУКА (ВОЙНО-ЯСЕНЕЦКИЙ) (1877-1961)</a:t>
            </a:r>
          </a:p>
        </p:txBody>
      </p:sp>
      <p:pic>
        <p:nvPicPr>
          <p:cNvPr id="38916" name="Picture 8" descr="Лука Крымский"/>
          <p:cNvPicPr>
            <a:picLocks noGrp="1" noChangeAspect="1" noChangeArrowheads="1"/>
          </p:cNvPicPr>
          <p:nvPr>
            <p:ph type="clipArt" sz="half" idx="1"/>
          </p:nvPr>
        </p:nvPicPr>
        <p:blipFill>
          <a:blip r:embed="rId2" cstate="print"/>
          <a:srcRect/>
          <a:stretch>
            <a:fillRect/>
          </a:stretch>
        </p:blipFill>
        <p:spPr>
          <a:xfrm>
            <a:off x="468313" y="1484313"/>
            <a:ext cx="3546475" cy="4897437"/>
          </a:xfrm>
        </p:spPr>
      </p:pic>
      <p:sp>
        <p:nvSpPr>
          <p:cNvPr id="38915" name="Rectangle 6"/>
          <p:cNvSpPr>
            <a:spLocks noGrp="1" noChangeArrowheads="1"/>
          </p:cNvSpPr>
          <p:nvPr>
            <p:ph type="body" sz="half" idx="2"/>
          </p:nvPr>
        </p:nvSpPr>
        <p:spPr>
          <a:xfrm>
            <a:off x="4648200" y="1600200"/>
            <a:ext cx="4038600" cy="5257800"/>
          </a:xfrm>
        </p:spPr>
        <p:txBody>
          <a:bodyPr>
            <a:normAutofit lnSpcReduction="10000"/>
          </a:bodyPr>
          <a:lstStyle/>
          <a:p>
            <a:pPr algn="ctr" eaLnBrk="1" hangingPunct="1">
              <a:lnSpc>
                <a:spcPct val="80000"/>
              </a:lnSpc>
              <a:buFontTx/>
              <a:buNone/>
            </a:pPr>
            <a:r>
              <a:rPr lang="ru-RU" sz="2400" b="1" smtClean="0"/>
              <a:t>Литература.</a:t>
            </a:r>
          </a:p>
          <a:p>
            <a:pPr algn="just" eaLnBrk="1" hangingPunct="1">
              <a:lnSpc>
                <a:spcPct val="80000"/>
              </a:lnSpc>
            </a:pPr>
            <a:r>
              <a:rPr lang="ru-RU" sz="1800" smtClean="0"/>
              <a:t>Житие святителя Луки Крымского [Электронный </a:t>
            </a:r>
            <a:r>
              <a:rPr lang="en-US" sz="1800" smtClean="0"/>
              <a:t>http://www.obitel.sib.ru/luka_krimskii.html</a:t>
            </a:r>
            <a:endParaRPr lang="ru-RU" sz="1800" smtClean="0"/>
          </a:p>
          <a:p>
            <a:pPr algn="just" eaLnBrk="1" hangingPunct="1">
              <a:lnSpc>
                <a:spcPct val="80000"/>
              </a:lnSpc>
            </a:pPr>
            <a:r>
              <a:rPr lang="ru-RU" sz="1800" smtClean="0"/>
              <a:t>Святитель-хирург. Житие арх. Луки (Войно-Ясенецкого) [Электронный ресурс].-Режим доступа: </a:t>
            </a:r>
            <a:r>
              <a:rPr lang="en-US" sz="1800" smtClean="0">
                <a:hlinkClick r:id="rId3"/>
              </a:rPr>
              <a:t>http://orthomed.ru/pms.php?id=library.saints.luka-1</a:t>
            </a:r>
            <a:endParaRPr lang="ru-RU" sz="1800" smtClean="0"/>
          </a:p>
          <a:p>
            <a:pPr algn="just" eaLnBrk="1" hangingPunct="1">
              <a:lnSpc>
                <a:spcPct val="80000"/>
              </a:lnSpc>
            </a:pPr>
            <a:r>
              <a:rPr lang="ru-RU" sz="1800" smtClean="0"/>
              <a:t>Лука, (Войно-Ясенецкий), архиепископ. «Я    полюбил страдание…»: автобиография.- [Электронный ресурс].- Режим доступа:</a:t>
            </a:r>
            <a:r>
              <a:rPr lang="en-US" sz="1800" smtClean="0">
                <a:hlinkClick r:id="rId4"/>
              </a:rPr>
              <a:t>http://www.librarium.orthodoxy.ru/jpsalvj.htm</a:t>
            </a:r>
            <a:r>
              <a:rPr lang="en-US" sz="1800" smtClean="0"/>
              <a:t>  </a:t>
            </a:r>
            <a:endParaRPr lang="ru-RU" sz="1800" smtClean="0"/>
          </a:p>
          <a:p>
            <a:pPr algn="just" eaLnBrk="1" hangingPunct="1">
              <a:lnSpc>
                <a:spcPct val="80000"/>
              </a:lnSpc>
            </a:pPr>
            <a:r>
              <a:rPr lang="ru-RU" sz="1800" smtClean="0"/>
              <a:t>Святитель Лука (Войно-Ясенецкий): интернет-дайжест [Электронный ресурс].- Режим доступа:</a:t>
            </a:r>
            <a:r>
              <a:rPr lang="ru-RU" sz="1800" smtClean="0">
                <a:hlinkClick r:id="rId5"/>
              </a:rPr>
              <a:t>http://www.mapetrus.narod.ru/st.luka.htm</a:t>
            </a:r>
            <a:r>
              <a:rPr lang="en-US" sz="1800" smtClean="0"/>
              <a:t>   </a:t>
            </a:r>
            <a:endParaRPr lang="ru-RU" sz="18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ru-RU" sz="3200" b="1" smtClean="0">
                <a:solidFill>
                  <a:srgbClr val="FF3300"/>
                </a:solidFill>
              </a:rPr>
              <a:t>ПРЕПОДОБНОМУЧЕНИЦА ЕЛИЗАВЕТА (1864-1918)</a:t>
            </a:r>
          </a:p>
        </p:txBody>
      </p:sp>
      <p:sp>
        <p:nvSpPr>
          <p:cNvPr id="39939" name="Rectangle 3"/>
          <p:cNvSpPr>
            <a:spLocks noGrp="1" noChangeArrowheads="1"/>
          </p:cNvSpPr>
          <p:nvPr>
            <p:ph sz="quarter" idx="1"/>
          </p:nvPr>
        </p:nvSpPr>
        <p:spPr/>
        <p:txBody>
          <a:bodyPr>
            <a:normAutofit/>
          </a:bodyPr>
          <a:lstStyle/>
          <a:p>
            <a:pPr algn="just" eaLnBrk="1" hangingPunct="1">
              <a:lnSpc>
                <a:spcPct val="90000"/>
              </a:lnSpc>
            </a:pPr>
            <a:r>
              <a:rPr lang="ru-RU" sz="2800" smtClean="0"/>
              <a:t>Великая княгиня Елизавета Фёдоровна Романова посвятила свою жизнь Богу и служению людям, вела подвижническую жизнь, следовала наставлениям старцев Оптиной пустыни. </a:t>
            </a:r>
          </a:p>
          <a:p>
            <a:pPr algn="just" eaLnBrk="1" hangingPunct="1">
              <a:lnSpc>
                <a:spcPct val="90000"/>
              </a:lnSpc>
            </a:pPr>
            <a:r>
              <a:rPr lang="ru-RU" sz="2800" smtClean="0"/>
              <a:t>В 1918 г. была арестована, вывезена в Сибирь и живой сброшена в шахту, откуда спустя месяцы нетленное тело было извлечено. Мощи перевезены в Иерусалим.</a:t>
            </a:r>
          </a:p>
          <a:p>
            <a:pPr algn="just" eaLnBrk="1" hangingPunct="1">
              <a:lnSpc>
                <a:spcPct val="90000"/>
              </a:lnSpc>
            </a:pPr>
            <a:r>
              <a:rPr lang="ru-RU" sz="2800" smtClean="0">
                <a:solidFill>
                  <a:schemeClr val="accent2"/>
                </a:solidFill>
              </a:rPr>
              <a:t>Дни памяти 18 июля и в день Собора новомучеников и исповедников России. </a:t>
            </a:r>
          </a:p>
          <a:p>
            <a:pPr eaLnBrk="1" hangingPunct="1">
              <a:lnSpc>
                <a:spcPct val="90000"/>
              </a:lnSpc>
            </a:pPr>
            <a:endParaRPr lang="ru-RU" sz="2800" smtClean="0">
              <a:solidFill>
                <a:schemeClr val="accent2"/>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p:txBody>
          <a:bodyPr/>
          <a:lstStyle/>
          <a:p>
            <a:pPr eaLnBrk="1" hangingPunct="1"/>
            <a:r>
              <a:rPr lang="ru-RU" sz="3200" b="1" smtClean="0">
                <a:solidFill>
                  <a:srgbClr val="FF3300"/>
                </a:solidFill>
              </a:rPr>
              <a:t>ПРЕПОДОБНОМУЧЕНИЦА ЕЛИЗАВЕТА (1864-1918)</a:t>
            </a:r>
          </a:p>
        </p:txBody>
      </p:sp>
      <p:pic>
        <p:nvPicPr>
          <p:cNvPr id="40964" name="Picture 8" descr="Великая княгиня Елисавета, новомученица."/>
          <p:cNvPicPr>
            <a:picLocks noGrp="1" noChangeAspect="1" noChangeArrowheads="1"/>
          </p:cNvPicPr>
          <p:nvPr>
            <p:ph type="clipArt" sz="half" idx="1"/>
          </p:nvPr>
        </p:nvPicPr>
        <p:blipFill>
          <a:blip r:embed="rId2" cstate="print"/>
          <a:srcRect/>
          <a:stretch>
            <a:fillRect/>
          </a:stretch>
        </p:blipFill>
        <p:spPr>
          <a:xfrm>
            <a:off x="482600" y="1412875"/>
            <a:ext cx="3698875" cy="5111750"/>
          </a:xfrm>
        </p:spPr>
      </p:pic>
      <p:sp>
        <p:nvSpPr>
          <p:cNvPr id="40963" name="Rectangle 6"/>
          <p:cNvSpPr>
            <a:spLocks noGrp="1" noChangeArrowheads="1"/>
          </p:cNvSpPr>
          <p:nvPr>
            <p:ph type="body" sz="half" idx="2"/>
          </p:nvPr>
        </p:nvSpPr>
        <p:spPr>
          <a:xfrm>
            <a:off x="4648200" y="1600200"/>
            <a:ext cx="4038600" cy="4686300"/>
          </a:xfrm>
        </p:spPr>
        <p:txBody>
          <a:bodyPr>
            <a:normAutofit/>
          </a:bodyPr>
          <a:lstStyle/>
          <a:p>
            <a:pPr algn="ctr" eaLnBrk="1" hangingPunct="1">
              <a:lnSpc>
                <a:spcPct val="90000"/>
              </a:lnSpc>
              <a:buFontTx/>
              <a:buNone/>
            </a:pPr>
            <a:r>
              <a:rPr lang="ru-RU" sz="2800" b="1" smtClean="0"/>
              <a:t>Литература: </a:t>
            </a:r>
            <a:endParaRPr lang="ru-RU" sz="2800" smtClean="0"/>
          </a:p>
          <a:p>
            <a:pPr eaLnBrk="1" hangingPunct="1">
              <a:lnSpc>
                <a:spcPct val="90000"/>
              </a:lnSpc>
            </a:pPr>
            <a:r>
              <a:rPr lang="ru-RU" sz="2000" smtClean="0"/>
              <a:t>Житие святой преподобномученицы Великой Княгини Елисаветы[Электронный ресурс].- Режим доступа: </a:t>
            </a:r>
            <a:r>
              <a:rPr lang="en-US" sz="2000" smtClean="0">
                <a:hlinkClick r:id="rId3"/>
              </a:rPr>
              <a:t>http://www.</a:t>
            </a:r>
            <a:r>
              <a:rPr lang="ru-RU" sz="2000" smtClean="0">
                <a:hlinkClick r:id="rId3"/>
              </a:rPr>
              <a:t>усовохрам.рф/</a:t>
            </a:r>
            <a:r>
              <a:rPr lang="en-US" sz="2000" smtClean="0">
                <a:hlinkClick r:id="rId3"/>
              </a:rPr>
              <a:t>o-chrame/2011-01-05-12-11-32?start=1</a:t>
            </a:r>
            <a:r>
              <a:rPr lang="ru-RU" sz="2000" smtClean="0"/>
              <a:t> </a:t>
            </a:r>
          </a:p>
          <a:p>
            <a:pPr algn="just" eaLnBrk="1" hangingPunct="1">
              <a:lnSpc>
                <a:spcPct val="90000"/>
              </a:lnSpc>
            </a:pPr>
            <a:r>
              <a:rPr lang="ru-RU" sz="2000" smtClean="0"/>
              <a:t>Преподобномученица Великая княгиня Елисавета и инокиня Варвара[Электронный ресурс].-Режим доступа: </a:t>
            </a:r>
            <a:r>
              <a:rPr lang="en-US" sz="2000" smtClean="0">
                <a:hlinkClick r:id="rId4"/>
              </a:rPr>
              <a:t>http://days.pravoslavie.ru/Life/life357.htm</a:t>
            </a:r>
            <a:r>
              <a:rPr lang="ru-RU" sz="2000" smtClean="0"/>
              <a:t>  </a:t>
            </a:r>
            <a:r>
              <a:rPr lang="en-US" sz="2000" smtClean="0"/>
              <a:t> </a:t>
            </a:r>
            <a:endParaRPr lang="ru-RU" sz="20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ru-RU" sz="3200" b="1" smtClean="0">
                <a:solidFill>
                  <a:srgbClr val="FF3300"/>
                </a:solidFill>
              </a:rPr>
              <a:t>ЕВГЕНИЙ РОДИОНОВ (1977-1996)</a:t>
            </a:r>
          </a:p>
        </p:txBody>
      </p:sp>
      <p:sp>
        <p:nvSpPr>
          <p:cNvPr id="41987" name="Rectangle 3"/>
          <p:cNvSpPr>
            <a:spLocks noGrp="1" noChangeArrowheads="1"/>
          </p:cNvSpPr>
          <p:nvPr>
            <p:ph sz="quarter" idx="1"/>
          </p:nvPr>
        </p:nvSpPr>
        <p:spPr/>
        <p:txBody>
          <a:bodyPr>
            <a:normAutofit/>
          </a:bodyPr>
          <a:lstStyle/>
          <a:p>
            <a:pPr eaLnBrk="1" hangingPunct="1">
              <a:lnSpc>
                <a:spcPct val="90000"/>
              </a:lnSpc>
            </a:pPr>
            <a:r>
              <a:rPr lang="ru-RU" sz="2800" smtClean="0"/>
              <a:t>Евгений Родионов принял мученическую смерть после месяцев плена в Чечне, отвергнув предложение сохранить жизнь при условии снять нательный крест и отречься от Православной веры. </a:t>
            </a:r>
          </a:p>
          <a:p>
            <a:pPr eaLnBrk="1" hangingPunct="1">
              <a:lnSpc>
                <a:spcPct val="90000"/>
              </a:lnSpc>
            </a:pPr>
            <a:r>
              <a:rPr lang="ru-RU" sz="2800" smtClean="0"/>
              <a:t>Евгений явил пример высокой святости. Воина -мученика почитают как местного святого, его канонизация – вопрос времени. </a:t>
            </a:r>
          </a:p>
          <a:p>
            <a:pPr eaLnBrk="1" hangingPunct="1">
              <a:lnSpc>
                <a:spcPct val="90000"/>
              </a:lnSpc>
            </a:pPr>
            <a:r>
              <a:rPr lang="ru-RU" sz="2800" smtClean="0"/>
              <a:t>«Не надо изобретать национальную идею — ее воплощение в житии св. воина Евгения Родионова, в Чечне убиенного».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eaLnBrk="1" hangingPunct="1"/>
            <a:r>
              <a:rPr lang="ru-RU" sz="3200" b="1" smtClean="0">
                <a:solidFill>
                  <a:srgbClr val="FF3300"/>
                </a:solidFill>
              </a:rPr>
              <a:t>ЕВГЕНИЙ РОДИОНОВ (1977-1996)</a:t>
            </a:r>
          </a:p>
        </p:txBody>
      </p:sp>
      <p:pic>
        <p:nvPicPr>
          <p:cNvPr id="43012" name="Picture 8" descr="0007d2hd"/>
          <p:cNvPicPr>
            <a:picLocks noGrp="1" noChangeAspect="1" noChangeArrowheads="1"/>
          </p:cNvPicPr>
          <p:nvPr>
            <p:ph type="clipArt" sz="half" idx="1"/>
          </p:nvPr>
        </p:nvPicPr>
        <p:blipFill>
          <a:blip r:embed="rId2" cstate="print"/>
          <a:srcRect/>
          <a:stretch>
            <a:fillRect/>
          </a:stretch>
        </p:blipFill>
        <p:spPr>
          <a:xfrm>
            <a:off x="827088" y="1341438"/>
            <a:ext cx="2660650" cy="5183187"/>
          </a:xfrm>
        </p:spPr>
      </p:pic>
      <p:sp>
        <p:nvSpPr>
          <p:cNvPr id="43011" name="Rectangle 6"/>
          <p:cNvSpPr>
            <a:spLocks noGrp="1" noChangeArrowheads="1"/>
          </p:cNvSpPr>
          <p:nvPr>
            <p:ph type="body" sz="half" idx="2"/>
          </p:nvPr>
        </p:nvSpPr>
        <p:spPr/>
        <p:txBody>
          <a:bodyPr/>
          <a:lstStyle/>
          <a:p>
            <a:pPr algn="ctr" eaLnBrk="1" hangingPunct="1">
              <a:buFontTx/>
              <a:buNone/>
            </a:pPr>
            <a:r>
              <a:rPr lang="ru-RU" sz="2400" b="1" smtClean="0"/>
              <a:t>Литература</a:t>
            </a:r>
            <a:r>
              <a:rPr lang="ru-RU" sz="2400" smtClean="0"/>
              <a:t>:</a:t>
            </a:r>
          </a:p>
          <a:p>
            <a:pPr algn="just" eaLnBrk="1" hangingPunct="1"/>
            <a:r>
              <a:rPr lang="ru-RU" sz="2400" smtClean="0"/>
              <a:t>Мать святого воина [Электронный ресурс].- Режим доступа: </a:t>
            </a:r>
            <a:r>
              <a:rPr lang="en-US" sz="2400" smtClean="0">
                <a:hlinkClick r:id="rId3"/>
              </a:rPr>
              <a:t>http://www.zhar-ptiza.narod.ru/publication_13.htm</a:t>
            </a:r>
            <a:r>
              <a:rPr lang="ru-RU" sz="2400" smtClean="0">
                <a:hlinkClick r:id="rId3"/>
              </a:rPr>
              <a:t> </a:t>
            </a:r>
            <a:endParaRPr lang="ru-RU" sz="2400" u="sng" smtClean="0">
              <a:hlinkClick r:id="rId3"/>
            </a:endParaRPr>
          </a:p>
          <a:p>
            <a:pPr algn="just" eaLnBrk="1" hangingPunct="1"/>
            <a:r>
              <a:rPr lang="ru-RU" sz="2400" smtClean="0"/>
              <a:t>Сухинина Н.Е. Четыре креста в небе России// Русский Дом.-2003.-С.39.</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1091</TotalTime>
  <Words>3121</Words>
  <Application>Microsoft Office PowerPoint</Application>
  <PresentationFormat>Экран (4:3)</PresentationFormat>
  <Paragraphs>213</Paragraphs>
  <Slides>45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Справедливость</vt:lpstr>
      <vt:lpstr>СВЯТЫЕ ЗЕМЛИ РУССКОЙ</vt:lpstr>
      <vt:lpstr>Слайд 2</vt:lpstr>
      <vt:lpstr>Слайд 3</vt:lpstr>
      <vt:lpstr>Слайд 4</vt:lpstr>
      <vt:lpstr>Слайд 5</vt:lpstr>
      <vt:lpstr>ОПЫТ ПРАВОСЛАВНОЙ СВЯТОСТИ </vt:lpstr>
      <vt:lpstr>ОПЫТ ПРАВОСЛАВНОЙ СВЯТОСТИ</vt:lpstr>
      <vt:lpstr>СВЯТЫЕ РАВНОАПОСТОЛЬНЫЕ КИРИЛЛ И МЕФОДИЙ </vt:lpstr>
      <vt:lpstr>СВЯТЫЕ РАВНОАПОСТОЛЬНЫЕ КИРИЛЛ И МЕФОДИЙ </vt:lpstr>
      <vt:lpstr>СВЯТАЯ РАВНОАПОСТОЛЬНАЯ КНЯГИНЯ ОЛЬГА (890-969)</vt:lpstr>
      <vt:lpstr>СВЯТАЯ РАВНОАПОСТОЛЬНАЯ КНЯГИНЯ ОЛЬГА (890-969)</vt:lpstr>
      <vt:lpstr>СВЯТОЙ РАВНОАПОСТОЛЬНЫЙ КНЯЗЬ ВЛАДИМИР-КРАСНОЕ СОЛНЫШКО (963 – 1014)</vt:lpstr>
      <vt:lpstr>СВЯТОЙ РАВНОАПОСТОЛЬНЫЙ КНЯЗЬ ВЛАДИМИР-КРАСНОЕ СОЛНЫШКО (963 – 1014)</vt:lpstr>
      <vt:lpstr>СВЯТЫЕ БЛАГОВЕРНЫЕ КНЯЗЬЯ БОРИС И ГЛЕБ (?-1015) </vt:lpstr>
      <vt:lpstr>СВЯТЫЕ БЛАГОВЕРНЫЕ КНЯЗЬЯ БОРИС И ГЛЕБ (?-1015)</vt:lpstr>
      <vt:lpstr>ПРЕПОДОБНЫЙ ИЛИЯ МУРОМЕЦ (? – 1188) </vt:lpstr>
      <vt:lpstr>ПРЕПОДОБНЫЙ ИЛИЯ МУРОМЕЦ (? – 1188)</vt:lpstr>
      <vt:lpstr>БЛАГОВЕРНЫЕ КНЯЗЬ И КНЯГИНЯ ПЕТР  И ФЕВРОНИЯ МУРОМСКИЕ (? – 1228) </vt:lpstr>
      <vt:lpstr>БЛАГОВЕРНЫЕ КНЯЗЬ И КНЯГИНЯ ПЕТР  И ФЕВРОНИЯ МУРОМСКИЕ (? – 1228)</vt:lpstr>
      <vt:lpstr>СВЯТОЙ БЛАГОВЕРНЫЙ КНЯЗЬ АЛЕКСАНДР НЕВСКИЙ (1220-1263) </vt:lpstr>
      <vt:lpstr>СВЯТОЙ БЛАГОВЕРНЫЙ КНЯЗЬ АЛЕКСАНДР НЕВСКИЙ (1220-1263)</vt:lpstr>
      <vt:lpstr>ПРЕПОДОБНЫЙ СЕРГИЙ РАДОНЕЖСКИЙ (1314–1392)</vt:lpstr>
      <vt:lpstr>ПРЕПОДОБНЫЙ СЕРГИЙ РАДОНЕЖСКИЙ (1314–1392)</vt:lpstr>
      <vt:lpstr>СВЯТОЙ БЛАГОВЕРНЫЙ КНЯЗЬ ДМИТРИЙ ДОНСКОЙ (1350-1389)</vt:lpstr>
      <vt:lpstr>СВЯТОЙ БЛАГОВЕРНЫЙ КНЯЗЬ ДМИТРИЙ ДОНСКОЙ (1350-1389)</vt:lpstr>
      <vt:lpstr>СВЯТАЯ ПРАВЕДНАЯ  СОФИЯ СЛУЦКАЯ (1585-1612)</vt:lpstr>
      <vt:lpstr>СВЯТАЯ ПРАВЕДНАЯ  СОФИЯ СЛУЦКАЯ (1585-1612)</vt:lpstr>
      <vt:lpstr>БЛАЖЕННАЯ КСЕНИЯ ПЕТЕРБУРГСКАЯ (1732 – ок.1803)</vt:lpstr>
      <vt:lpstr>БЛАЖЕННАЯ КСЕНИЯ ПЕТЕРБУРГСКАЯ (1732 – ок.1803)</vt:lpstr>
      <vt:lpstr>СВЯТОЙ ПРАВЕДНЫЙ ВОИН ФЕОДОР   УШАКОВ (1745-1817)</vt:lpstr>
      <vt:lpstr>СВЯТОЙ ПРАВЕДНЫЙ ВОИН ФЕОДОР   УШАКОВ (1745-1817)</vt:lpstr>
      <vt:lpstr>ПРЕПОДОБНЫЙ СЕРАФИМ САРОВСКИЙ (1754-1833)</vt:lpstr>
      <vt:lpstr>ПРЕПОДОБНЫЙ СЕРАФИМ САРОВСКИЙ (1754-1833)</vt:lpstr>
      <vt:lpstr>ПРЕПОДОБНЫЙ АМВРОСИЙ ОПТИНСКИЙ (1812-1891)</vt:lpstr>
      <vt:lpstr>ПРЕПОДОБНЫЙ АМВРОСИЙ ОПТИНСКИЙ (1812-1891)</vt:lpstr>
      <vt:lpstr>СВЯТИТЕЛЬ ФЕОФАН ЗАТВОРНИК (ВЫШЕНСКИЙ) (1815-1894)</vt:lpstr>
      <vt:lpstr>СВЯТИТЕЛЬ ФЕОФАН ЗАТВОРНИК (ВЫШЕНСКИЙ) (1815-1894)</vt:lpstr>
      <vt:lpstr>СВЯТОЙ ПРЕПОДОБНЫЙ ИОАНН КРОНШТАДТСКИЙ (1829-1908)</vt:lpstr>
      <vt:lpstr>СВЯТОЙ ПРЕПОДОБНЫЙ ИОАНН КРОНШТАДТСКИЙ (1829-1908)</vt:lpstr>
      <vt:lpstr>СВЯТИТЕЛЬ ЛУКА (ВОЙНО-ЯСЕНЕЦКИЙ) (1877-1961)</vt:lpstr>
      <vt:lpstr>СВЯТИТЕЛЬ ЛУКА (ВОЙНО-ЯСЕНЕЦКИЙ) (1877-1961)</vt:lpstr>
      <vt:lpstr>ПРЕПОДОБНОМУЧЕНИЦА ЕЛИЗАВЕТА (1864-1918)</vt:lpstr>
      <vt:lpstr>ПРЕПОДОБНОМУЧЕНИЦА ЕЛИЗАВЕТА (1864-1918)</vt:lpstr>
      <vt:lpstr>ЕВГЕНИЙ РОДИОНОВ (1977-1996)</vt:lpstr>
      <vt:lpstr>ЕВГЕНИЙ РОДИОНОВ (1977-1996)</vt:lpstr>
    </vt:vector>
  </TitlesOfParts>
  <Company>IATP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ОПЫТ ПРАВОСЛАВНОЙ СВЯТОСТИ</dc:title>
  <dc:creator>nmo</dc:creator>
  <cp:lastModifiedBy>mom</cp:lastModifiedBy>
  <cp:revision>83</cp:revision>
  <dcterms:created xsi:type="dcterms:W3CDTF">2007-01-16T07:50:37Z</dcterms:created>
  <dcterms:modified xsi:type="dcterms:W3CDTF">2014-06-26T11:09:50Z</dcterms:modified>
</cp:coreProperties>
</file>